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0C649-72BD-485F-A4D5-4099548F152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29896-D901-4182-AFB3-DF4E17C0AC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353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6013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7088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0593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2257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5269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4042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6609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3692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93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1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536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0887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22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466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41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812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23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34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47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95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5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7F691-A467-42E8-8563-64F0BEDF537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06EF1-D539-4868-B31C-EC6B4E756A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1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415600" y="2071687"/>
            <a:ext cx="11360800" cy="271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1.4 Psykologinen tieto saavutetaan tutkimuksilla</a:t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2770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415600" y="91042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Tieteellinen tutkimus on prosessi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body" idx="1"/>
          </p:nvPr>
        </p:nvSpPr>
        <p:spPr>
          <a:xfrm>
            <a:off x="415600" y="1820791"/>
            <a:ext cx="3937330" cy="423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95295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400">
                <a:solidFill>
                  <a:srgbClr val="000000"/>
                </a:solidFill>
              </a:rPr>
              <a:t>Tutkimusprosessi on samanlainen tieteenalasta riippumatta.</a:t>
            </a:r>
            <a:endParaRPr sz="2400">
              <a:solidFill>
                <a:srgbClr val="000000"/>
              </a:solidFill>
            </a:endParaRPr>
          </a:p>
          <a:p>
            <a:pPr marL="495295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400">
                <a:solidFill>
                  <a:srgbClr val="000000"/>
                </a:solidFill>
              </a:rPr>
              <a:t>Lukuisten tutkimusten pohjalta voidaan luoda teoria tutkitusta aiheesta.</a:t>
            </a:r>
            <a:endParaRPr sz="2400">
              <a:solidFill>
                <a:srgbClr val="000000"/>
              </a:solidFill>
            </a:endParaRPr>
          </a:p>
          <a:p>
            <a:pPr marL="495295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400">
                <a:solidFill>
                  <a:srgbClr val="000000"/>
                </a:solidFill>
              </a:rPr>
              <a:t>Tieteessä käytetyt käsitteet määritellään tarkkaan, jotta kaikki ymmärtäisivät ne samalla tavalla.</a:t>
            </a:r>
            <a:endParaRPr sz="2400">
              <a:solidFill>
                <a:srgbClr val="000000"/>
              </a:solidFill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 t="9327"/>
          <a:stretch/>
        </p:blipFill>
        <p:spPr>
          <a:xfrm>
            <a:off x="4687178" y="1838222"/>
            <a:ext cx="6885208" cy="4109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889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415600" y="1012466"/>
            <a:ext cx="11360800" cy="148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fi"/>
              <a:t>Tutkimusote valitaan tutkimuskysymyksen mukaan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/>
          </a:p>
        </p:txBody>
      </p:sp>
      <p:sp>
        <p:nvSpPr>
          <p:cNvPr id="110" name="Google Shape;110;p3"/>
          <p:cNvSpPr txBox="1">
            <a:spLocks noGrp="1"/>
          </p:cNvSpPr>
          <p:nvPr>
            <p:ph type="body" idx="1"/>
          </p:nvPr>
        </p:nvSpPr>
        <p:spPr>
          <a:xfrm>
            <a:off x="415600" y="2483006"/>
            <a:ext cx="11360800" cy="3597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Psykologian </a:t>
            </a:r>
            <a:r>
              <a:rPr lang="fi" b="1"/>
              <a:t>tutkimusmenetelmän</a:t>
            </a:r>
            <a:r>
              <a:rPr lang="fi"/>
              <a:t> valintaan liittyy </a:t>
            </a:r>
            <a:r>
              <a:rPr lang="fi" b="1"/>
              <a:t>tutkimusotteen</a:t>
            </a:r>
            <a:r>
              <a:rPr lang="fi"/>
              <a:t> ja </a:t>
            </a:r>
            <a:r>
              <a:rPr lang="fi" b="1"/>
              <a:t>tiedonkeruumenetelmän</a:t>
            </a:r>
            <a:r>
              <a:rPr lang="fi"/>
              <a:t> valinta.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Yhdessä tutkimuksessa voidaan käyttää useampaakin tutkimusotetta ja tiedonkeruumenetelmää.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Psykologinen tutkimus on 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b="1"/>
              <a:t>määrällistä</a:t>
            </a:r>
            <a:r>
              <a:rPr lang="fi"/>
              <a:t> silloin, kun sen tulokset ilmoitetaan lukuina.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b="1"/>
              <a:t>laadullista</a:t>
            </a:r>
            <a:r>
              <a:rPr lang="fi"/>
              <a:t> silloin, kun sen tuloksia kuvaillaan ilman lukuja.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>
                <a:solidFill>
                  <a:schemeClr val="dk1"/>
                </a:solidFill>
              </a:rPr>
              <a:t>Tutkittavista ilmiöistä tai ominaisuuksista käytetään nimitystä </a:t>
            </a:r>
            <a:r>
              <a:rPr lang="fi" b="1">
                <a:solidFill>
                  <a:schemeClr val="dk1"/>
                </a:solidFill>
              </a:rPr>
              <a:t>muuttujat</a:t>
            </a:r>
            <a:r>
              <a:rPr lang="fi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marL="609585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4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 descr="Kuva, joka sisältää kohteen teksti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57422" y="762678"/>
            <a:ext cx="6077155" cy="57728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845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body" idx="1"/>
          </p:nvPr>
        </p:nvSpPr>
        <p:spPr>
          <a:xfrm>
            <a:off x="310825" y="1609723"/>
            <a:ext cx="11557325" cy="521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400" b="1">
                <a:solidFill>
                  <a:schemeClr val="dk1"/>
                </a:solidFill>
              </a:rPr>
              <a:t>Korrelatiivisessa tutkimuksessa</a:t>
            </a:r>
            <a:r>
              <a:rPr lang="fi" sz="2400">
                <a:solidFill>
                  <a:schemeClr val="dk1"/>
                </a:solidFill>
              </a:rPr>
              <a:t> muuttujien välille lasketaan tilastollinen korrelaatio, joka kertoo, ovatko muuttujat tilastollisesti yhteydessä toisiinsa.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2300">
                <a:solidFill>
                  <a:schemeClr val="dk1"/>
                </a:solidFill>
              </a:rPr>
              <a:t>Korrelaatiokertoimen arvo voi vaihdella välillä -1 ja +1.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2300">
                <a:solidFill>
                  <a:schemeClr val="dk1"/>
                </a:solidFill>
              </a:rPr>
              <a:t>Korrelaatio ei todista syy-seuraussuhdetta.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400">
                <a:solidFill>
                  <a:schemeClr val="dk1"/>
                </a:solidFill>
              </a:rPr>
              <a:t>Syy-seuraussuhdetta muuttujien välillä voidaan kartoittaa </a:t>
            </a:r>
            <a:r>
              <a:rPr lang="fi" sz="2400" b="1">
                <a:solidFill>
                  <a:schemeClr val="dk1"/>
                </a:solidFill>
              </a:rPr>
              <a:t>kokeellisella tutkimusotteella.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2300">
                <a:solidFill>
                  <a:schemeClr val="dk1"/>
                </a:solidFill>
              </a:rPr>
              <a:t>Yhtä muuttujaa muutellaan ja tarkkaillaan, miten se vaikuttaa toiseen muuttujaan.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2300">
                <a:solidFill>
                  <a:schemeClr val="dk1"/>
                </a:solidFill>
              </a:rPr>
              <a:t>Koehenkilöt jaetaan koeryhmään ja kontrolliryhmään.</a:t>
            </a:r>
            <a:endParaRPr sz="2300" b="1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400" b="1">
                <a:solidFill>
                  <a:srgbClr val="000000"/>
                </a:solidFill>
              </a:rPr>
              <a:t>Tapaustutkimuksessa</a:t>
            </a:r>
            <a:r>
              <a:rPr lang="fi" sz="2400">
                <a:solidFill>
                  <a:srgbClr val="000000"/>
                </a:solidFill>
              </a:rPr>
              <a:t> tutkitaan yhtä ihmistä tai yksittäistä ihmisryhmää.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400" b="1">
                <a:solidFill>
                  <a:srgbClr val="000000"/>
                </a:solidFill>
              </a:rPr>
              <a:t>Kuvailevaa tutkimusotetta</a:t>
            </a:r>
            <a:r>
              <a:rPr lang="fi" sz="2400">
                <a:solidFill>
                  <a:srgbClr val="000000"/>
                </a:solidFill>
              </a:rPr>
              <a:t> käytetään, kun halutaan selvittää ilmiön yleisyyttä ja esiintyvyyttä ilman, että yritetään selittää, mistä ilmiö johtuu.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2300">
                <a:solidFill>
                  <a:srgbClr val="000000"/>
                </a:solidFill>
              </a:rPr>
              <a:t>Tarjoaa usein pohjustavaa tietoa, joka johdattaa tarkempien tutkimuskysymysten muotoiluun ja jatkotutkimuksiin.</a:t>
            </a:r>
            <a:endParaRPr>
              <a:solidFill>
                <a:srgbClr val="000000"/>
              </a:solidFill>
            </a:endParaRPr>
          </a:p>
          <a:p>
            <a:pPr marL="609585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190499" y="816113"/>
            <a:ext cx="1103947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Tutkimusotteita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5607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415600" y="737864"/>
            <a:ext cx="11360800" cy="1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Otos ja perusjoukko vaikuttavat tutkimuksen arviointiin</a:t>
            </a:r>
            <a:endParaRPr/>
          </a:p>
        </p:txBody>
      </p:sp>
      <p:sp>
        <p:nvSpPr>
          <p:cNvPr id="127" name="Google Shape;127;p6"/>
          <p:cNvSpPr txBox="1">
            <a:spLocks noGrp="1"/>
          </p:cNvSpPr>
          <p:nvPr>
            <p:ph type="body" idx="1"/>
          </p:nvPr>
        </p:nvSpPr>
        <p:spPr>
          <a:xfrm>
            <a:off x="415600" y="2132664"/>
            <a:ext cx="11360800" cy="285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Tutkimuksen kohteena oleva joukko muodostaa </a:t>
            </a:r>
            <a:r>
              <a:rPr lang="fi" b="1"/>
              <a:t>perusjoukon</a:t>
            </a:r>
            <a:r>
              <a:rPr lang="fi"/>
              <a:t>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Perusjoukosta valitaan tutkittavaksi mahdollisimman kattava joukko tutkittavia eli edustava </a:t>
            </a:r>
            <a:r>
              <a:rPr lang="fi" b="1"/>
              <a:t>otos</a:t>
            </a:r>
            <a:r>
              <a:rPr lang="fi"/>
              <a:t>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Otoksen edustavuuteen vaikuttaa 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/>
              <a:t>otoksen koko </a:t>
            </a:r>
            <a:endParaRPr/>
          </a:p>
          <a:p>
            <a:pPr marL="1219170" lvl="1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/>
              <a:t>se, saadaanko tutkimus toteutettua kaikkien kohdalla.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4539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title"/>
          </p:nvPr>
        </p:nvSpPr>
        <p:spPr>
          <a:xfrm>
            <a:off x="238525" y="870942"/>
            <a:ext cx="11714950" cy="168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 sz="4000"/>
              <a:t>Tieteessä käytetään luotettavia tiedonkeruumenetelmiä</a:t>
            </a:r>
            <a:endParaRPr sz="4000"/>
          </a:p>
        </p:txBody>
      </p:sp>
      <p:pic>
        <p:nvPicPr>
          <p:cNvPr id="133" name="Google Shape;133;p7"/>
          <p:cNvPicPr preferRelativeResize="0"/>
          <p:nvPr/>
        </p:nvPicPr>
        <p:blipFill rotWithShape="1">
          <a:blip r:embed="rId3">
            <a:alphaModFix/>
          </a:blip>
          <a:srcRect t="17778"/>
          <a:stretch/>
        </p:blipFill>
        <p:spPr>
          <a:xfrm>
            <a:off x="3251199" y="2279059"/>
            <a:ext cx="5824855" cy="41485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21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>
            <a:spLocks noGrp="1"/>
          </p:cNvSpPr>
          <p:nvPr>
            <p:ph type="title"/>
          </p:nvPr>
        </p:nvSpPr>
        <p:spPr>
          <a:xfrm>
            <a:off x="415600" y="764817"/>
            <a:ext cx="11360800" cy="143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Eettiset periaatteet ohjaavat psykologista tutkimusta</a:t>
            </a:r>
            <a:endParaRPr/>
          </a:p>
        </p:txBody>
      </p:sp>
      <p:sp>
        <p:nvSpPr>
          <p:cNvPr id="139" name="Google Shape;139;p8"/>
          <p:cNvSpPr txBox="1">
            <a:spLocks noGrp="1"/>
          </p:cNvSpPr>
          <p:nvPr>
            <p:ph type="body" idx="1"/>
          </p:nvPr>
        </p:nvSpPr>
        <p:spPr>
          <a:xfrm>
            <a:off x="415600" y="2231958"/>
            <a:ext cx="11360800" cy="3997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>
                <a:solidFill>
                  <a:srgbClr val="000000"/>
                </a:solidFill>
              </a:rPr>
              <a:t>Nykyään vaaditaan yleisesti, että tutkimus on käynyt läpi eettisen ennakkoarvioinnin.</a:t>
            </a:r>
            <a:endParaRPr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>
                <a:solidFill>
                  <a:srgbClr val="000000"/>
                </a:solidFill>
              </a:rPr>
              <a:t>Psykologisen tutkimuksen eettisiä vaatimuksia: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Tutkittaville ei saa aiheuttaa fyysistä tai psyykkistä vahinkoa.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Tutkimuksen tarkoitus kerrotaan tutkittaville.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Osallistuminen on vapaaehtoista ja sen voi lopettaa milloin haluaa.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Tutkimuksessa noudatetaan huolellisuutta, tarkkuutta ja rehellisyyttä.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Tulokset julkaistaan avoimesti ja vastuullisesti.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Muiden tutkijoiden tekemään työhön viitataan asianmukaisella tavalla. </a:t>
            </a:r>
            <a:endParaRPr>
              <a:solidFill>
                <a:srgbClr val="000000"/>
              </a:solidFill>
            </a:endParaRPr>
          </a:p>
          <a:p>
            <a:pPr marL="1104881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>
                <a:solidFill>
                  <a:srgbClr val="000000"/>
                </a:solidFill>
              </a:rPr>
              <a:t>Rahoituslähteet mainitaan.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9681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Laajakuva</PresentationFormat>
  <Paragraphs>39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Skeema 1  1.4 Psykologinen tieto saavutetaan tutkimuksilla  Ydinsisältö</vt:lpstr>
      <vt:lpstr>Tieteellinen tutkimus on prosessi</vt:lpstr>
      <vt:lpstr>Tutkimusote valitaan tutkimuskysymyksen mukaan </vt:lpstr>
      <vt:lpstr>PowerPoint-esitys</vt:lpstr>
      <vt:lpstr>PowerPoint-esitys</vt:lpstr>
      <vt:lpstr>Otos ja perusjoukko vaikuttavat tutkimuksen arviointiin</vt:lpstr>
      <vt:lpstr>Tieteessä käytetään luotettavia tiedonkeruumenetelmiä</vt:lpstr>
      <vt:lpstr>Eettiset periaatteet ohjaavat psykologista tutkimusta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2</cp:revision>
  <dcterms:created xsi:type="dcterms:W3CDTF">2021-12-17T12:11:52Z</dcterms:created>
  <dcterms:modified xsi:type="dcterms:W3CDTF">2021-12-17T12:12:58Z</dcterms:modified>
</cp:coreProperties>
</file>