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56" r:id="rId1"/>
  </p:sldMasterIdLst>
  <p:notesMasterIdLst>
    <p:notesMasterId r:id="rId9"/>
  </p:notesMasterIdLst>
  <p:sldIdLst>
    <p:sldId id="256" r:id="rId2"/>
    <p:sldId id="258" r:id="rId3"/>
    <p:sldId id="262" r:id="rId4"/>
    <p:sldId id="272" r:id="rId5"/>
    <p:sldId id="268" r:id="rId6"/>
    <p:sldId id="264" r:id="rId7"/>
    <p:sldId id="271" r:id="rId8"/>
  </p:sldIdLst>
  <p:sldSz cx="24384000" cy="13716000"/>
  <p:notesSz cx="6794500" cy="99314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5" d="100"/>
          <a:sy n="55" d="100"/>
        </p:scale>
        <p:origin x="63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44283" cy="498295"/>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48645" y="0"/>
            <a:ext cx="2944283" cy="498295"/>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9433107"/>
            <a:ext cx="2944283" cy="498294"/>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48645" y="9433107"/>
            <a:ext cx="2944283" cy="498294"/>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fi-FI"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p1: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83" name="Google Shape;83;p1: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p3: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01" name="Google Shape;101;p3: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p3: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01" name="Google Shape;101;p3: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8761132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p3: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01" name="Google Shape;101;p3: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41632002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p1: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83" name="Google Shape;83;p1: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052106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p3: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01" name="Google Shape;101;p3: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8061094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p3: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01" name="Google Shape;101;p3: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91958092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9_Mukautettu asettelu">
  <p:cSld name="9_Mukautettu asettelu">
    <p:bg>
      <p:bgPr>
        <a:solidFill>
          <a:schemeClr val="dk2"/>
        </a:solidFill>
        <a:effectLst/>
      </p:bgPr>
    </p:bg>
    <p:spTree>
      <p:nvGrpSpPr>
        <p:cNvPr id="1" name="Shape 14"/>
        <p:cNvGrpSpPr/>
        <p:nvPr/>
      </p:nvGrpSpPr>
      <p:grpSpPr>
        <a:xfrm>
          <a:off x="0" y="0"/>
          <a:ext cx="0" cy="0"/>
          <a:chOff x="0" y="0"/>
          <a:chExt cx="0" cy="0"/>
        </a:xfrm>
      </p:grpSpPr>
      <p:sp>
        <p:nvSpPr>
          <p:cNvPr id="15" name="Google Shape;15;p2"/>
          <p:cNvSpPr txBox="1">
            <a:spLocks noGrp="1"/>
          </p:cNvSpPr>
          <p:nvPr>
            <p:ph type="title"/>
          </p:nvPr>
        </p:nvSpPr>
        <p:spPr>
          <a:xfrm>
            <a:off x="1676400" y="5766899"/>
            <a:ext cx="21031199" cy="2651126"/>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chemeClr val="lt1"/>
              </a:buClr>
              <a:buSzPts val="9600"/>
              <a:buFont typeface="Calibri"/>
              <a:buNone/>
              <a:defRPr sz="9600" b="1">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2"/>
          <p:cNvSpPr txBox="1">
            <a:spLocks noGrp="1"/>
          </p:cNvSpPr>
          <p:nvPr>
            <p:ph type="body" idx="1"/>
          </p:nvPr>
        </p:nvSpPr>
        <p:spPr>
          <a:xfrm>
            <a:off x="1676400" y="1771745"/>
            <a:ext cx="21031199" cy="1084901"/>
          </a:xfrm>
          <a:prstGeom prst="rect">
            <a:avLst/>
          </a:prstGeom>
          <a:noFill/>
          <a:ln>
            <a:noFill/>
          </a:ln>
        </p:spPr>
        <p:txBody>
          <a:bodyPr spcFirstLastPara="1" wrap="square" lIns="91425" tIns="45700" rIns="91425" bIns="45700" anchor="ctr" anchorCtr="0">
            <a:normAutofit/>
          </a:bodyPr>
          <a:lstStyle>
            <a:lvl1pPr marL="457200" lvl="0" indent="-228600" algn="ctr">
              <a:lnSpc>
                <a:spcPct val="90000"/>
              </a:lnSpc>
              <a:spcBef>
                <a:spcPts val="2000"/>
              </a:spcBef>
              <a:spcAft>
                <a:spcPts val="0"/>
              </a:spcAft>
              <a:buClr>
                <a:schemeClr val="lt1"/>
              </a:buClr>
              <a:buSzPts val="6600"/>
              <a:buFont typeface="Calibri"/>
              <a:buNone/>
              <a:defRPr sz="6600" b="1">
                <a:solidFill>
                  <a:schemeClr val="lt1"/>
                </a:solidFill>
              </a:defRPr>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17" name="Google Shape;17;p2"/>
          <p:cNvSpPr txBox="1">
            <a:spLocks noGrp="1"/>
          </p:cNvSpPr>
          <p:nvPr>
            <p:ph type="body" idx="2"/>
          </p:nvPr>
        </p:nvSpPr>
        <p:spPr>
          <a:xfrm>
            <a:off x="1676400" y="2856646"/>
            <a:ext cx="21031199" cy="1084901"/>
          </a:xfrm>
          <a:prstGeom prst="rect">
            <a:avLst/>
          </a:prstGeom>
          <a:noFill/>
          <a:ln>
            <a:noFill/>
          </a:ln>
        </p:spPr>
        <p:txBody>
          <a:bodyPr spcFirstLastPara="1" wrap="square" lIns="91425" tIns="45700" rIns="91425" bIns="45700" anchor="ctr" anchorCtr="0">
            <a:normAutofit/>
          </a:bodyPr>
          <a:lstStyle>
            <a:lvl1pPr marL="457200" lvl="0" indent="-228600" algn="ctr">
              <a:lnSpc>
                <a:spcPct val="90000"/>
              </a:lnSpc>
              <a:spcBef>
                <a:spcPts val="2000"/>
              </a:spcBef>
              <a:spcAft>
                <a:spcPts val="0"/>
              </a:spcAft>
              <a:buClr>
                <a:schemeClr val="lt1"/>
              </a:buClr>
              <a:buSzPts val="4800"/>
              <a:buFont typeface="Calibri"/>
              <a:buNone/>
              <a:defRPr sz="4800">
                <a:solidFill>
                  <a:schemeClr val="lt1"/>
                </a:solidFill>
              </a:defRPr>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pic>
        <p:nvPicPr>
          <p:cNvPr id="18" name="Google Shape;18;p2"/>
          <p:cNvPicPr preferRelativeResize="0"/>
          <p:nvPr/>
        </p:nvPicPr>
        <p:blipFill rotWithShape="1">
          <a:blip r:embed="rId2">
            <a:alphaModFix/>
          </a:blip>
          <a:srcRect/>
          <a:stretch/>
        </p:blipFill>
        <p:spPr>
          <a:xfrm>
            <a:off x="1204454" y="11772077"/>
            <a:ext cx="1804218" cy="99329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7_Mukautettu asettelu">
  <p:cSld name="7_Mukautettu asettelu">
    <p:spTree>
      <p:nvGrpSpPr>
        <p:cNvPr id="1" name="Shape 37"/>
        <p:cNvGrpSpPr/>
        <p:nvPr/>
      </p:nvGrpSpPr>
      <p:grpSpPr>
        <a:xfrm>
          <a:off x="0" y="0"/>
          <a:ext cx="0" cy="0"/>
          <a:chOff x="0" y="0"/>
          <a:chExt cx="0" cy="0"/>
        </a:xfrm>
      </p:grpSpPr>
      <p:sp>
        <p:nvSpPr>
          <p:cNvPr id="38" name="Google Shape;38;p5"/>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5"/>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6000"/>
              <a:buFont typeface="Calibri"/>
              <a:buNone/>
              <a:defRPr sz="6000"/>
            </a:lvl1pPr>
            <a:lvl2pPr marL="914400" lvl="1" indent="-571500" algn="l">
              <a:lnSpc>
                <a:spcPct val="90000"/>
              </a:lnSpc>
              <a:spcBef>
                <a:spcPts val="1000"/>
              </a:spcBef>
              <a:spcAft>
                <a:spcPts val="0"/>
              </a:spcAft>
              <a:buClr>
                <a:schemeClr val="dk1"/>
              </a:buClr>
              <a:buSzPts val="5400"/>
              <a:buChar char="•"/>
              <a:defRPr sz="5400"/>
            </a:lvl2pPr>
            <a:lvl3pPr marL="1371600" lvl="2" indent="-533400" algn="l">
              <a:lnSpc>
                <a:spcPct val="90000"/>
              </a:lnSpc>
              <a:spcBef>
                <a:spcPts val="1000"/>
              </a:spcBef>
              <a:spcAft>
                <a:spcPts val="0"/>
              </a:spcAft>
              <a:buClr>
                <a:schemeClr val="dk1"/>
              </a:buClr>
              <a:buSzPts val="4800"/>
              <a:buChar char="•"/>
              <a:defRPr sz="4800"/>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40" name="Google Shape;40;p5"/>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41" name="Google Shape;41;p5"/>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solidFill>
                  <a:srgbClr val="575757"/>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8_Image Half Full">
  <p:cSld name="8_Image Half Full">
    <p:spTree>
      <p:nvGrpSpPr>
        <p:cNvPr id="1" name="Shape 50"/>
        <p:cNvGrpSpPr/>
        <p:nvPr/>
      </p:nvGrpSpPr>
      <p:grpSpPr>
        <a:xfrm>
          <a:off x="0" y="0"/>
          <a:ext cx="0" cy="0"/>
          <a:chOff x="0" y="0"/>
          <a:chExt cx="0" cy="0"/>
        </a:xfrm>
      </p:grpSpPr>
      <p:sp>
        <p:nvSpPr>
          <p:cNvPr id="51" name="Google Shape;51;p7"/>
          <p:cNvSpPr>
            <a:spLocks noGrp="1"/>
          </p:cNvSpPr>
          <p:nvPr>
            <p:ph type="pic" idx="2"/>
          </p:nvPr>
        </p:nvSpPr>
        <p:spPr>
          <a:xfrm>
            <a:off x="1" y="0"/>
            <a:ext cx="10923814" cy="13716000"/>
          </a:xfrm>
          <a:prstGeom prst="rect">
            <a:avLst/>
          </a:prstGeom>
          <a:noFill/>
          <a:ln>
            <a:noFill/>
          </a:ln>
        </p:spPr>
      </p:sp>
      <p:sp>
        <p:nvSpPr>
          <p:cNvPr id="52" name="Google Shape;52;p7"/>
          <p:cNvSpPr txBox="1">
            <a:spLocks noGrp="1"/>
          </p:cNvSpPr>
          <p:nvPr>
            <p:ph type="title"/>
          </p:nvPr>
        </p:nvSpPr>
        <p:spPr>
          <a:xfrm>
            <a:off x="11381014" y="730250"/>
            <a:ext cx="11732046" cy="2183118"/>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7"/>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400"/>
              <a:buFont typeface="Arial"/>
              <a:buNone/>
            </a:pPr>
            <a:endParaRPr sz="2400" b="1" i="0" u="none" strike="noStrike" cap="none">
              <a:solidFill>
                <a:schemeClr val="lt1"/>
              </a:solidFill>
              <a:latin typeface="Calibri"/>
              <a:ea typeface="Calibri"/>
              <a:cs typeface="Calibri"/>
              <a:sym typeface="Calibri"/>
            </a:endParaRPr>
          </a:p>
        </p:txBody>
      </p:sp>
      <p:sp>
        <p:nvSpPr>
          <p:cNvPr id="54" name="Google Shape;54;p7"/>
          <p:cNvSpPr txBox="1">
            <a:spLocks noGrp="1"/>
          </p:cNvSpPr>
          <p:nvPr>
            <p:ph type="body" idx="1"/>
          </p:nvPr>
        </p:nvSpPr>
        <p:spPr>
          <a:xfrm>
            <a:off x="11381015" y="3536295"/>
            <a:ext cx="11732048" cy="8691005"/>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5400"/>
              <a:buFont typeface="Calibri"/>
              <a:buNone/>
              <a:defRPr/>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55" name="Google Shape;55;p7"/>
          <p:cNvSpPr txBox="1">
            <a:spLocks noGrp="1"/>
          </p:cNvSpPr>
          <p:nvPr>
            <p:ph type="sldNum" idx="12"/>
          </p:nvPr>
        </p:nvSpPr>
        <p:spPr>
          <a:xfrm>
            <a:off x="17624213" y="12321661"/>
            <a:ext cx="5486400" cy="730250"/>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56" name="Google Shape;56;p7"/>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solidFill>
                  <a:srgbClr val="575757"/>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14_Image Half Full">
  <p:cSld name="14_Image Half Full">
    <p:spTree>
      <p:nvGrpSpPr>
        <p:cNvPr id="1" name="Shape 57"/>
        <p:cNvGrpSpPr/>
        <p:nvPr/>
      </p:nvGrpSpPr>
      <p:grpSpPr>
        <a:xfrm>
          <a:off x="0" y="0"/>
          <a:ext cx="0" cy="0"/>
          <a:chOff x="0" y="0"/>
          <a:chExt cx="0" cy="0"/>
        </a:xfrm>
      </p:grpSpPr>
      <p:sp>
        <p:nvSpPr>
          <p:cNvPr id="58" name="Google Shape;58;p8"/>
          <p:cNvSpPr txBox="1">
            <a:spLocks noGrp="1"/>
          </p:cNvSpPr>
          <p:nvPr>
            <p:ph type="title"/>
          </p:nvPr>
        </p:nvSpPr>
        <p:spPr>
          <a:xfrm>
            <a:off x="832756" y="493828"/>
            <a:ext cx="22789244" cy="1939129"/>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8"/>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400"/>
              <a:buFont typeface="Arial"/>
              <a:buNone/>
            </a:pPr>
            <a:endParaRPr sz="2400" b="1" i="0" u="none" strike="noStrike" cap="none">
              <a:solidFill>
                <a:schemeClr val="lt1"/>
              </a:solidFill>
              <a:latin typeface="Calibri"/>
              <a:ea typeface="Calibri"/>
              <a:cs typeface="Calibri"/>
              <a:sym typeface="Calibri"/>
            </a:endParaRPr>
          </a:p>
        </p:txBody>
      </p:sp>
      <p:sp>
        <p:nvSpPr>
          <p:cNvPr id="60" name="Google Shape;60;p8"/>
          <p:cNvSpPr txBox="1">
            <a:spLocks noGrp="1"/>
          </p:cNvSpPr>
          <p:nvPr>
            <p:ph type="body" idx="1"/>
          </p:nvPr>
        </p:nvSpPr>
        <p:spPr>
          <a:xfrm>
            <a:off x="826867"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1" name="Google Shape;61;p8"/>
          <p:cNvSpPr>
            <a:spLocks noGrp="1"/>
          </p:cNvSpPr>
          <p:nvPr>
            <p:ph type="pic" idx="2"/>
          </p:nvPr>
        </p:nvSpPr>
        <p:spPr>
          <a:xfrm>
            <a:off x="827319" y="2680426"/>
            <a:ext cx="5231176" cy="4749872"/>
          </a:xfrm>
          <a:prstGeom prst="rect">
            <a:avLst/>
          </a:prstGeom>
          <a:noFill/>
          <a:ln>
            <a:noFill/>
          </a:ln>
        </p:spPr>
      </p:sp>
      <p:sp>
        <p:nvSpPr>
          <p:cNvPr id="62" name="Google Shape;62;p8"/>
          <p:cNvSpPr txBox="1">
            <a:spLocks noGrp="1"/>
          </p:cNvSpPr>
          <p:nvPr>
            <p:ph type="body" idx="3"/>
          </p:nvPr>
        </p:nvSpPr>
        <p:spPr>
          <a:xfrm>
            <a:off x="6652041"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3" name="Google Shape;63;p8"/>
          <p:cNvSpPr>
            <a:spLocks noGrp="1"/>
          </p:cNvSpPr>
          <p:nvPr>
            <p:ph type="pic" idx="4"/>
          </p:nvPr>
        </p:nvSpPr>
        <p:spPr>
          <a:xfrm>
            <a:off x="6652493" y="2680426"/>
            <a:ext cx="5231176" cy="4749872"/>
          </a:xfrm>
          <a:prstGeom prst="rect">
            <a:avLst/>
          </a:prstGeom>
          <a:noFill/>
          <a:ln>
            <a:noFill/>
          </a:ln>
        </p:spPr>
      </p:sp>
      <p:sp>
        <p:nvSpPr>
          <p:cNvPr id="64" name="Google Shape;64;p8"/>
          <p:cNvSpPr txBox="1">
            <a:spLocks noGrp="1"/>
          </p:cNvSpPr>
          <p:nvPr>
            <p:ph type="body" idx="5"/>
          </p:nvPr>
        </p:nvSpPr>
        <p:spPr>
          <a:xfrm>
            <a:off x="12511727"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5" name="Google Shape;65;p8"/>
          <p:cNvSpPr>
            <a:spLocks noGrp="1"/>
          </p:cNvSpPr>
          <p:nvPr>
            <p:ph type="pic" idx="6"/>
          </p:nvPr>
        </p:nvSpPr>
        <p:spPr>
          <a:xfrm>
            <a:off x="12512179" y="2680426"/>
            <a:ext cx="5231176" cy="4749872"/>
          </a:xfrm>
          <a:prstGeom prst="rect">
            <a:avLst/>
          </a:prstGeom>
          <a:noFill/>
          <a:ln>
            <a:noFill/>
          </a:ln>
        </p:spPr>
      </p:sp>
      <p:sp>
        <p:nvSpPr>
          <p:cNvPr id="66" name="Google Shape;66;p8"/>
          <p:cNvSpPr txBox="1">
            <a:spLocks noGrp="1"/>
          </p:cNvSpPr>
          <p:nvPr>
            <p:ph type="body" idx="7"/>
          </p:nvPr>
        </p:nvSpPr>
        <p:spPr>
          <a:xfrm>
            <a:off x="18390370"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7" name="Google Shape;67;p8"/>
          <p:cNvSpPr>
            <a:spLocks noGrp="1"/>
          </p:cNvSpPr>
          <p:nvPr>
            <p:ph type="pic" idx="8"/>
          </p:nvPr>
        </p:nvSpPr>
        <p:spPr>
          <a:xfrm>
            <a:off x="18390823" y="2680426"/>
            <a:ext cx="5231176" cy="4749872"/>
          </a:xfrm>
          <a:prstGeom prst="rect">
            <a:avLst/>
          </a:prstGeom>
          <a:noFill/>
          <a:ln>
            <a:noFill/>
          </a:ln>
        </p:spPr>
      </p:sp>
      <p:sp>
        <p:nvSpPr>
          <p:cNvPr id="68" name="Google Shape;68;p8"/>
          <p:cNvSpPr txBox="1">
            <a:spLocks noGrp="1"/>
          </p:cNvSpPr>
          <p:nvPr>
            <p:ph type="sldNum" idx="12"/>
          </p:nvPr>
        </p:nvSpPr>
        <p:spPr>
          <a:xfrm>
            <a:off x="18076984" y="12330967"/>
            <a:ext cx="5486400" cy="730250"/>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69" name="Google Shape;69;p8"/>
          <p:cNvSpPr txBox="1">
            <a:spLocks noGrp="1"/>
          </p:cNvSpPr>
          <p:nvPr>
            <p:ph type="ftr" idx="11"/>
          </p:nvPr>
        </p:nvSpPr>
        <p:spPr>
          <a:xfrm>
            <a:off x="820615" y="12255499"/>
            <a:ext cx="8229600" cy="7302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solidFill>
                  <a:srgbClr val="575757"/>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22_Image Half Full">
  <p:cSld name="22_Image Half Full">
    <p:spTree>
      <p:nvGrpSpPr>
        <p:cNvPr id="1" name="Shape 70"/>
        <p:cNvGrpSpPr/>
        <p:nvPr/>
      </p:nvGrpSpPr>
      <p:grpSpPr>
        <a:xfrm>
          <a:off x="0" y="0"/>
          <a:ext cx="0" cy="0"/>
          <a:chOff x="0" y="0"/>
          <a:chExt cx="0" cy="0"/>
        </a:xfrm>
      </p:grpSpPr>
      <p:sp>
        <p:nvSpPr>
          <p:cNvPr id="71" name="Google Shape;71;p9"/>
          <p:cNvSpPr txBox="1">
            <a:spLocks noGrp="1"/>
          </p:cNvSpPr>
          <p:nvPr>
            <p:ph type="title"/>
          </p:nvPr>
        </p:nvSpPr>
        <p:spPr>
          <a:xfrm>
            <a:off x="832756" y="493828"/>
            <a:ext cx="22789244" cy="1939129"/>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2" name="Google Shape;72;p9"/>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400"/>
              <a:buFont typeface="Arial"/>
              <a:buNone/>
            </a:pPr>
            <a:endParaRPr sz="2400" b="1" i="0" u="none" strike="noStrike" cap="none">
              <a:solidFill>
                <a:schemeClr val="lt1"/>
              </a:solidFill>
              <a:latin typeface="Calibri"/>
              <a:ea typeface="Calibri"/>
              <a:cs typeface="Calibri"/>
              <a:sym typeface="Calibri"/>
            </a:endParaRPr>
          </a:p>
        </p:txBody>
      </p:sp>
      <p:sp>
        <p:nvSpPr>
          <p:cNvPr id="73" name="Google Shape;73;p9"/>
          <p:cNvSpPr txBox="1">
            <a:spLocks noGrp="1"/>
          </p:cNvSpPr>
          <p:nvPr>
            <p:ph type="body" idx="1"/>
          </p:nvPr>
        </p:nvSpPr>
        <p:spPr>
          <a:xfrm>
            <a:off x="772971" y="4437888"/>
            <a:ext cx="10959888" cy="6585712"/>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74" name="Google Shape;74;p9"/>
          <p:cNvSpPr txBox="1">
            <a:spLocks noGrp="1"/>
          </p:cNvSpPr>
          <p:nvPr>
            <p:ph type="body" idx="2"/>
          </p:nvPr>
        </p:nvSpPr>
        <p:spPr>
          <a:xfrm>
            <a:off x="12595591" y="4463288"/>
            <a:ext cx="10959888" cy="6585712"/>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75" name="Google Shape;75;p9"/>
          <p:cNvSpPr txBox="1">
            <a:spLocks noGrp="1"/>
          </p:cNvSpPr>
          <p:nvPr>
            <p:ph type="body" idx="3"/>
          </p:nvPr>
        </p:nvSpPr>
        <p:spPr>
          <a:xfrm>
            <a:off x="772920" y="3184914"/>
            <a:ext cx="10960608" cy="997631"/>
          </a:xfrm>
          <a:prstGeom prst="rect">
            <a:avLst/>
          </a:prstGeom>
          <a:noFill/>
          <a:ln>
            <a:noFill/>
          </a:ln>
        </p:spPr>
        <p:txBody>
          <a:bodyPr spcFirstLastPara="1" wrap="square" lIns="91425" tIns="45700" rIns="91425" bIns="45700" anchor="ctr" anchorCtr="0">
            <a:normAutofit/>
          </a:bodyPr>
          <a:lstStyle>
            <a:lvl1pPr marL="457200" lvl="0" indent="-228600" algn="l">
              <a:lnSpc>
                <a:spcPct val="90000"/>
              </a:lnSpc>
              <a:spcBef>
                <a:spcPts val="2000"/>
              </a:spcBef>
              <a:spcAft>
                <a:spcPts val="0"/>
              </a:spcAft>
              <a:buClr>
                <a:srgbClr val="575757"/>
              </a:buClr>
              <a:buSzPts val="4800"/>
              <a:buFont typeface="Calibri"/>
              <a:buNone/>
              <a:defRPr sz="4800" b="1">
                <a:solidFill>
                  <a:srgbClr val="575757"/>
                </a:solidFill>
              </a:defRPr>
            </a:lvl1pPr>
            <a:lvl2pPr marL="914400" lvl="1" indent="-342900" algn="l">
              <a:lnSpc>
                <a:spcPct val="90000"/>
              </a:lnSpc>
              <a:spcBef>
                <a:spcPts val="1000"/>
              </a:spcBef>
              <a:spcAft>
                <a:spcPts val="0"/>
              </a:spcAft>
              <a:buClr>
                <a:schemeClr val="dk1"/>
              </a:buClr>
              <a:buSzPts val="1800"/>
              <a:buChar char="•"/>
              <a:defRPr/>
            </a:lvl2pPr>
            <a:lvl3pPr marL="1371600" lvl="2" indent="-342900" algn="l">
              <a:lnSpc>
                <a:spcPct val="90000"/>
              </a:lnSpc>
              <a:spcBef>
                <a:spcPts val="1000"/>
              </a:spcBef>
              <a:spcAft>
                <a:spcPts val="0"/>
              </a:spcAft>
              <a:buClr>
                <a:schemeClr val="dk1"/>
              </a:buClr>
              <a:buSzPts val="1800"/>
              <a:buChar char="•"/>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76" name="Google Shape;76;p9"/>
          <p:cNvSpPr txBox="1">
            <a:spLocks noGrp="1"/>
          </p:cNvSpPr>
          <p:nvPr>
            <p:ph type="body" idx="4"/>
          </p:nvPr>
        </p:nvSpPr>
        <p:spPr>
          <a:xfrm>
            <a:off x="12590711" y="3221626"/>
            <a:ext cx="11020318" cy="997631"/>
          </a:xfrm>
          <a:prstGeom prst="rect">
            <a:avLst/>
          </a:prstGeom>
          <a:noFill/>
          <a:ln>
            <a:noFill/>
          </a:ln>
        </p:spPr>
        <p:txBody>
          <a:bodyPr spcFirstLastPara="1" wrap="square" lIns="91425" tIns="45700" rIns="91425" bIns="45700" anchor="ctr" anchorCtr="0">
            <a:normAutofit/>
          </a:bodyPr>
          <a:lstStyle>
            <a:lvl1pPr marL="457200" lvl="0" indent="-228600" algn="l">
              <a:lnSpc>
                <a:spcPct val="90000"/>
              </a:lnSpc>
              <a:spcBef>
                <a:spcPts val="2000"/>
              </a:spcBef>
              <a:spcAft>
                <a:spcPts val="0"/>
              </a:spcAft>
              <a:buClr>
                <a:srgbClr val="575757"/>
              </a:buClr>
              <a:buSzPts val="4800"/>
              <a:buFont typeface="Calibri"/>
              <a:buNone/>
              <a:defRPr sz="4800" b="1">
                <a:solidFill>
                  <a:srgbClr val="575757"/>
                </a:solidFill>
              </a:defRPr>
            </a:lvl1pPr>
            <a:lvl2pPr marL="914400" lvl="1" indent="-342900" algn="l">
              <a:lnSpc>
                <a:spcPct val="90000"/>
              </a:lnSpc>
              <a:spcBef>
                <a:spcPts val="1000"/>
              </a:spcBef>
              <a:spcAft>
                <a:spcPts val="0"/>
              </a:spcAft>
              <a:buClr>
                <a:schemeClr val="dk1"/>
              </a:buClr>
              <a:buSzPts val="1800"/>
              <a:buChar char="•"/>
              <a:defRPr/>
            </a:lvl2pPr>
            <a:lvl3pPr marL="1371600" lvl="2" indent="-342900" algn="l">
              <a:lnSpc>
                <a:spcPct val="90000"/>
              </a:lnSpc>
              <a:spcBef>
                <a:spcPts val="1000"/>
              </a:spcBef>
              <a:spcAft>
                <a:spcPts val="0"/>
              </a:spcAft>
              <a:buClr>
                <a:schemeClr val="dk1"/>
              </a:buClr>
              <a:buSzPts val="1800"/>
              <a:buChar char="•"/>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cxnSp>
        <p:nvCxnSpPr>
          <p:cNvPr id="77" name="Google Shape;77;p9"/>
          <p:cNvCxnSpPr/>
          <p:nvPr/>
        </p:nvCxnSpPr>
        <p:spPr>
          <a:xfrm>
            <a:off x="768588" y="4204109"/>
            <a:ext cx="10964271" cy="0"/>
          </a:xfrm>
          <a:prstGeom prst="straightConnector1">
            <a:avLst/>
          </a:prstGeom>
          <a:noFill/>
          <a:ln w="88900" cap="flat" cmpd="sng">
            <a:solidFill>
              <a:srgbClr val="575757"/>
            </a:solidFill>
            <a:prstDash val="solid"/>
            <a:miter lim="800000"/>
            <a:headEnd type="none" w="sm" len="sm"/>
            <a:tailEnd type="none" w="sm" len="sm"/>
          </a:ln>
        </p:spPr>
      </p:cxnSp>
      <p:cxnSp>
        <p:nvCxnSpPr>
          <p:cNvPr id="78" name="Google Shape;78;p9"/>
          <p:cNvCxnSpPr/>
          <p:nvPr/>
        </p:nvCxnSpPr>
        <p:spPr>
          <a:xfrm>
            <a:off x="12591208" y="4204109"/>
            <a:ext cx="10964271" cy="0"/>
          </a:xfrm>
          <a:prstGeom prst="straightConnector1">
            <a:avLst/>
          </a:prstGeom>
          <a:noFill/>
          <a:ln w="88900" cap="flat" cmpd="sng">
            <a:solidFill>
              <a:srgbClr val="575757"/>
            </a:solidFill>
            <a:prstDash val="solid"/>
            <a:miter lim="800000"/>
            <a:headEnd type="none" w="sm" len="sm"/>
            <a:tailEnd type="none" w="sm" len="sm"/>
          </a:ln>
        </p:spPr>
      </p:cxnSp>
      <p:sp>
        <p:nvSpPr>
          <p:cNvPr id="79" name="Google Shape;79;p9"/>
          <p:cNvSpPr txBox="1">
            <a:spLocks noGrp="1"/>
          </p:cNvSpPr>
          <p:nvPr>
            <p:ph type="sldNum" idx="12"/>
          </p:nvPr>
        </p:nvSpPr>
        <p:spPr>
          <a:xfrm>
            <a:off x="18076984" y="12330967"/>
            <a:ext cx="5486400" cy="730250"/>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80" name="Google Shape;80;p9"/>
          <p:cNvSpPr txBox="1">
            <a:spLocks noGrp="1"/>
          </p:cNvSpPr>
          <p:nvPr>
            <p:ph type="ftr" idx="11"/>
          </p:nvPr>
        </p:nvSpPr>
        <p:spPr>
          <a:xfrm>
            <a:off x="832756" y="12255499"/>
            <a:ext cx="8229600" cy="7302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solidFill>
                  <a:srgbClr val="575757"/>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lvl1pPr marR="0" lvl="0" algn="ctr" rtl="0">
              <a:lnSpc>
                <a:spcPct val="90000"/>
              </a:lnSpc>
              <a:spcBef>
                <a:spcPts val="0"/>
              </a:spcBef>
              <a:spcAft>
                <a:spcPts val="0"/>
              </a:spcAft>
              <a:buClr>
                <a:srgbClr val="575757"/>
              </a:buClr>
              <a:buSzPts val="8800"/>
              <a:buFont typeface="Calibri"/>
              <a:buNone/>
              <a:defRPr sz="8800" b="0" i="0" u="none" strike="noStrike" cap="none">
                <a:solidFill>
                  <a:srgbClr val="575757"/>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1"/>
          <p:cNvSpPr txBox="1">
            <a:spLocks noGrp="1"/>
          </p:cNvSpPr>
          <p:nvPr>
            <p:ph type="body" idx="1"/>
          </p:nvPr>
        </p:nvSpPr>
        <p:spPr>
          <a:xfrm>
            <a:off x="1676400" y="3651250"/>
            <a:ext cx="21031199" cy="8140700"/>
          </a:xfrm>
          <a:prstGeom prst="rect">
            <a:avLst/>
          </a:prstGeom>
          <a:noFill/>
          <a:ln>
            <a:noFill/>
          </a:ln>
        </p:spPr>
        <p:txBody>
          <a:bodyPr spcFirstLastPara="1" wrap="square" lIns="91425" tIns="45700" rIns="91425" bIns="45700" anchor="t" anchorCtr="0">
            <a:normAutofit/>
          </a:bodyPr>
          <a:lstStyle>
            <a:lvl1pPr marL="457200" marR="0" lvl="0" indent="-228600" algn="l" rtl="0">
              <a:lnSpc>
                <a:spcPct val="90000"/>
              </a:lnSpc>
              <a:spcBef>
                <a:spcPts val="2000"/>
              </a:spcBef>
              <a:spcAft>
                <a:spcPts val="0"/>
              </a:spcAft>
              <a:buClr>
                <a:schemeClr val="dk1"/>
              </a:buClr>
              <a:buSzPts val="5400"/>
              <a:buFont typeface="Calibri"/>
              <a:buNone/>
              <a:defRPr sz="5400" b="0" i="0" u="none" strike="noStrike" cap="none">
                <a:solidFill>
                  <a:schemeClr val="dk1"/>
                </a:solidFill>
                <a:latin typeface="Calibri"/>
                <a:ea typeface="Calibri"/>
                <a:cs typeface="Calibri"/>
                <a:sym typeface="Calibri"/>
              </a:defRPr>
            </a:lvl1pPr>
            <a:lvl2pPr marL="914400" marR="0" lvl="1" indent="-533400" algn="l" rtl="0">
              <a:lnSpc>
                <a:spcPct val="90000"/>
              </a:lnSpc>
              <a:spcBef>
                <a:spcPts val="1000"/>
              </a:spcBef>
              <a:spcAft>
                <a:spcPts val="0"/>
              </a:spcAft>
              <a:buClr>
                <a:schemeClr val="dk1"/>
              </a:buClr>
              <a:buSzPts val="4800"/>
              <a:buFont typeface="Arial"/>
              <a:buChar char="•"/>
              <a:defRPr sz="4800" b="0" i="0" u="none" strike="noStrike" cap="none">
                <a:solidFill>
                  <a:schemeClr val="dk1"/>
                </a:solidFill>
                <a:latin typeface="Calibri"/>
                <a:ea typeface="Calibri"/>
                <a:cs typeface="Calibri"/>
                <a:sym typeface="Calibri"/>
              </a:defRPr>
            </a:lvl2pPr>
            <a:lvl3pPr marL="1371600" marR="0" lvl="2" indent="-508000" algn="l" rtl="0">
              <a:lnSpc>
                <a:spcPct val="90000"/>
              </a:lnSpc>
              <a:spcBef>
                <a:spcPts val="1000"/>
              </a:spcBef>
              <a:spcAft>
                <a:spcPts val="0"/>
              </a:spcAft>
              <a:buClr>
                <a:schemeClr val="dk1"/>
              </a:buClr>
              <a:buSzPts val="4400"/>
              <a:buFont typeface="Arial"/>
              <a:buChar char="•"/>
              <a:defRPr sz="4400" b="0" i="0" u="none" strike="noStrike" cap="none">
                <a:solidFill>
                  <a:schemeClr val="dk1"/>
                </a:solidFill>
                <a:latin typeface="Calibri"/>
                <a:ea typeface="Calibri"/>
                <a:cs typeface="Calibri"/>
                <a:sym typeface="Calibri"/>
              </a:defRPr>
            </a:lvl3pPr>
            <a:lvl4pPr marL="1828800" marR="0" lvl="3"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4pPr>
            <a:lvl5pPr marL="2286000" marR="0" lvl="4"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5pPr>
            <a:lvl6pPr marL="2743200" marR="0" lvl="5"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6pPr>
            <a:lvl7pPr marL="3200400" marR="0" lvl="6"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7pPr>
            <a:lvl8pPr marL="3657600" marR="0" lvl="7"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8pPr>
            <a:lvl9pPr marL="4114800" marR="0" lvl="8"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sldNum" idx="12"/>
          </p:nvPr>
        </p:nvSpPr>
        <p:spPr>
          <a:xfrm>
            <a:off x="17275656" y="12255499"/>
            <a:ext cx="5486400" cy="730250"/>
          </a:xfrm>
          <a:prstGeom prst="rect">
            <a:avLst/>
          </a:prstGeom>
          <a:noFill/>
          <a:ln>
            <a:noFill/>
          </a:ln>
        </p:spPr>
        <p:txBody>
          <a:bodyPr spcFirstLastPara="1" wrap="square" lIns="91425" tIns="45700" rIns="91425" bIns="45700" anchor="b" anchorCtr="0">
            <a:noAutofit/>
          </a:bodyPr>
          <a:lstStyle>
            <a:lvl1pPr marL="0" marR="0" lvl="0"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13" name="Google Shape;13;p1"/>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2000" b="0" i="0" u="none" strike="noStrike" cap="none">
                <a:solidFill>
                  <a:srgbClr val="575757"/>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51" r:id="rId2"/>
    <p:sldLayoutId id="2147483653" r:id="rId3"/>
    <p:sldLayoutId id="2147483654" r:id="rId4"/>
    <p:sldLayoutId id="2147483655" r:id="rId5"/>
  </p:sldLayoutIdLst>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4"/>
        </a:solidFill>
        <a:effectLst/>
      </p:bgPr>
    </p:bg>
    <p:spTree>
      <p:nvGrpSpPr>
        <p:cNvPr id="1" name="Shape 84"/>
        <p:cNvGrpSpPr/>
        <p:nvPr/>
      </p:nvGrpSpPr>
      <p:grpSpPr>
        <a:xfrm>
          <a:off x="0" y="0"/>
          <a:ext cx="0" cy="0"/>
          <a:chOff x="0" y="0"/>
          <a:chExt cx="0" cy="0"/>
        </a:xfrm>
      </p:grpSpPr>
      <p:sp>
        <p:nvSpPr>
          <p:cNvPr id="85" name="Google Shape;85;p10"/>
          <p:cNvSpPr txBox="1">
            <a:spLocks noGrp="1"/>
          </p:cNvSpPr>
          <p:nvPr>
            <p:ph type="title"/>
          </p:nvPr>
        </p:nvSpPr>
        <p:spPr>
          <a:xfrm>
            <a:off x="1676400" y="5766899"/>
            <a:ext cx="21031199" cy="2651126"/>
          </a:xfrm>
          <a:prstGeom prst="rect">
            <a:avLst/>
          </a:prstGeom>
          <a:noFill/>
          <a:ln>
            <a:noFill/>
          </a:ln>
        </p:spPr>
        <p:txBody>
          <a:bodyPr spcFirstLastPara="1" wrap="square" lIns="91425" tIns="45700" rIns="91425" bIns="45700" anchor="ctr" anchorCtr="0">
            <a:normAutofit fontScale="90000"/>
          </a:bodyPr>
          <a:lstStyle/>
          <a:p>
            <a:pPr marL="0" lvl="0" indent="0" algn="ctr" rtl="0">
              <a:lnSpc>
                <a:spcPct val="90000"/>
              </a:lnSpc>
              <a:spcBef>
                <a:spcPts val="0"/>
              </a:spcBef>
              <a:spcAft>
                <a:spcPts val="0"/>
              </a:spcAft>
              <a:buClr>
                <a:schemeClr val="lt1"/>
              </a:buClr>
              <a:buSzPct val="100000"/>
              <a:buFont typeface="Calibri"/>
              <a:buNone/>
            </a:pPr>
            <a:r>
              <a:rPr lang="fi-FI" dirty="0"/>
              <a:t>Historian koe ja siinä menestyminen</a:t>
            </a:r>
            <a:br>
              <a:rPr lang="fi-FI" dirty="0"/>
            </a:br>
            <a:br>
              <a:rPr lang="fi-FI" dirty="0"/>
            </a:br>
            <a:r>
              <a:rPr lang="fi-FI" dirty="0"/>
              <a:t>Ristiriitatehtävään vastaaminen</a:t>
            </a:r>
            <a:endParaRPr dirty="0"/>
          </a:p>
        </p:txBody>
      </p:sp>
      <p:sp>
        <p:nvSpPr>
          <p:cNvPr id="86" name="Google Shape;86;p10"/>
          <p:cNvSpPr txBox="1">
            <a:spLocks noGrp="1"/>
          </p:cNvSpPr>
          <p:nvPr>
            <p:ph type="body" idx="2"/>
          </p:nvPr>
        </p:nvSpPr>
        <p:spPr>
          <a:xfrm>
            <a:off x="1676400" y="2856646"/>
            <a:ext cx="21031199" cy="1084901"/>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800"/>
              <a:buFont typeface="Calibri"/>
              <a:buNone/>
            </a:pPr>
            <a:r>
              <a:rPr lang="fi-FI"/>
              <a:t>Kertaus</a:t>
            </a:r>
            <a:endParaRPr/>
          </a:p>
        </p:txBody>
      </p:sp>
      <p:sp>
        <p:nvSpPr>
          <p:cNvPr id="87" name="Google Shape;87;p10"/>
          <p:cNvSpPr txBox="1">
            <a:spLocks noGrp="1"/>
          </p:cNvSpPr>
          <p:nvPr>
            <p:ph type="body" idx="1"/>
          </p:nvPr>
        </p:nvSpPr>
        <p:spPr>
          <a:xfrm>
            <a:off x="1676400" y="1771745"/>
            <a:ext cx="21031199" cy="1084901"/>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6600"/>
              <a:buFont typeface="Calibri"/>
              <a:buNone/>
            </a:pPr>
            <a:r>
              <a:rPr lang="fi-FI"/>
              <a:t>Forum Historia</a:t>
            </a: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5" name="Google Shape;105;p12"/>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575757"/>
              </a:buClr>
              <a:buSzPct val="100000"/>
              <a:buFont typeface="Calibri"/>
              <a:buNone/>
            </a:pPr>
            <a:r>
              <a:rPr lang="fi-FI" dirty="0"/>
              <a:t>Ristiriitatehtävään vastaaminen</a:t>
            </a:r>
            <a:endParaRPr dirty="0">
              <a:solidFill>
                <a:srgbClr val="FF0000"/>
              </a:solidFill>
            </a:endParaRPr>
          </a:p>
        </p:txBody>
      </p:sp>
      <p:sp>
        <p:nvSpPr>
          <p:cNvPr id="103" name="Google Shape;103;p12"/>
          <p:cNvSpPr txBox="1">
            <a:spLocks noGrp="1"/>
          </p:cNvSpPr>
          <p:nvPr>
            <p:ph type="body" idx="1"/>
          </p:nvPr>
        </p:nvSpPr>
        <p:spPr>
          <a:prstGeom prst="rect">
            <a:avLst/>
          </a:prstGeom>
          <a:noFill/>
          <a:ln>
            <a:noFill/>
          </a:ln>
        </p:spPr>
        <p:txBody>
          <a:bodyPr spcFirstLastPara="1" wrap="square" lIns="91425" tIns="45700" rIns="91425" bIns="45700" anchor="t" anchorCtr="0">
            <a:normAutofit/>
          </a:bodyPr>
          <a:lstStyle/>
          <a:p>
            <a:pPr marL="984250" indent="-857250">
              <a:spcBef>
                <a:spcPts val="500"/>
              </a:spcBef>
              <a:buClr>
                <a:srgbClr val="000000"/>
              </a:buClr>
              <a:buSzPct val="100000"/>
              <a:buFont typeface="Arial"/>
              <a:buChar char="•"/>
            </a:pPr>
            <a:r>
              <a:rPr lang="fi-FI" sz="6000" dirty="0">
                <a:solidFill>
                  <a:srgbClr val="000000"/>
                </a:solidFill>
              </a:rPr>
              <a:t>Tutki dokumentteja ensin itsenäisesti niiden muodon (teksti, kuva yms.) vaatimalla tavalla.</a:t>
            </a:r>
          </a:p>
          <a:p>
            <a:pPr marL="984250" lvl="0" indent="-857250" algn="l" rtl="0">
              <a:lnSpc>
                <a:spcPct val="90000"/>
              </a:lnSpc>
              <a:spcBef>
                <a:spcPts val="500"/>
              </a:spcBef>
              <a:spcAft>
                <a:spcPts val="0"/>
              </a:spcAft>
              <a:buClr>
                <a:srgbClr val="000000"/>
              </a:buClr>
              <a:buSzPct val="100000"/>
              <a:buFont typeface="Arial"/>
              <a:buChar char="•"/>
            </a:pPr>
            <a:r>
              <a:rPr lang="fi-FI" dirty="0">
                <a:solidFill>
                  <a:srgbClr val="000000"/>
                </a:solidFill>
              </a:rPr>
              <a:t>Pohdi</a:t>
            </a:r>
            <a:r>
              <a:rPr lang="fi-FI" sz="6000" dirty="0">
                <a:solidFill>
                  <a:srgbClr val="000000"/>
                </a:solidFill>
              </a:rPr>
              <a:t>, mikä ristiriita dokumenttien välillä on.</a:t>
            </a:r>
          </a:p>
          <a:p>
            <a:pPr marL="984250" lvl="0" indent="-857250" algn="l" rtl="0">
              <a:lnSpc>
                <a:spcPct val="90000"/>
              </a:lnSpc>
              <a:spcBef>
                <a:spcPts val="500"/>
              </a:spcBef>
              <a:spcAft>
                <a:spcPts val="0"/>
              </a:spcAft>
              <a:buClr>
                <a:srgbClr val="000000"/>
              </a:buClr>
              <a:buSzPct val="100000"/>
              <a:buFont typeface="Arial"/>
              <a:buChar char="•"/>
            </a:pPr>
            <a:r>
              <a:rPr lang="fi-FI" sz="6000" dirty="0">
                <a:solidFill>
                  <a:srgbClr val="000000"/>
                </a:solidFill>
              </a:rPr>
              <a:t>Poimi yksityiskohtaisia esimerkkejä ristiriidasta.</a:t>
            </a:r>
          </a:p>
          <a:p>
            <a:pPr marL="984250" lvl="0" indent="-857250" algn="l" rtl="0">
              <a:lnSpc>
                <a:spcPct val="90000"/>
              </a:lnSpc>
              <a:spcBef>
                <a:spcPts val="500"/>
              </a:spcBef>
              <a:spcAft>
                <a:spcPts val="0"/>
              </a:spcAft>
              <a:buClr>
                <a:srgbClr val="000000"/>
              </a:buClr>
              <a:buSzPct val="100000"/>
              <a:buFont typeface="Arial"/>
              <a:buChar char="•"/>
            </a:pPr>
            <a:r>
              <a:rPr lang="fi-FI" sz="6000" dirty="0">
                <a:solidFill>
                  <a:srgbClr val="000000"/>
                </a:solidFill>
              </a:rPr>
              <a:t>Laadi vastaus siten, että dokumentit ovat siinä kiinteästi mukana.</a:t>
            </a:r>
          </a:p>
          <a:p>
            <a:pPr marL="984250" lvl="0" indent="-857250" algn="l" rtl="0">
              <a:lnSpc>
                <a:spcPct val="90000"/>
              </a:lnSpc>
              <a:spcBef>
                <a:spcPts val="500"/>
              </a:spcBef>
              <a:spcAft>
                <a:spcPts val="0"/>
              </a:spcAft>
              <a:buClr>
                <a:srgbClr val="000000"/>
              </a:buClr>
              <a:buSzPct val="100000"/>
              <a:buFont typeface="Arial"/>
              <a:buChar char="•"/>
            </a:pPr>
            <a:r>
              <a:rPr lang="fi-FI" dirty="0">
                <a:solidFill>
                  <a:srgbClr val="000000"/>
                </a:solidFill>
              </a:rPr>
              <a:t>Pohdi</a:t>
            </a:r>
            <a:r>
              <a:rPr lang="fi-FI" sz="6000" dirty="0">
                <a:solidFill>
                  <a:srgbClr val="000000"/>
                </a:solidFill>
              </a:rPr>
              <a:t> dokumentteja lähdekritiikin näkökulmasta. </a:t>
            </a:r>
            <a:r>
              <a:rPr lang="fi-FI" dirty="0">
                <a:solidFill>
                  <a:srgbClr val="000000"/>
                </a:solidFill>
              </a:rPr>
              <a:t>N</a:t>
            </a:r>
            <a:r>
              <a:rPr lang="fi-FI" sz="6000" dirty="0">
                <a:solidFill>
                  <a:srgbClr val="000000"/>
                </a:solidFill>
              </a:rPr>
              <a:t>äin löytyy usein myös selitys ristiriitaan.</a:t>
            </a:r>
          </a:p>
        </p:txBody>
      </p:sp>
      <p:sp>
        <p:nvSpPr>
          <p:cNvPr id="104" name="Google Shape;104;p12"/>
          <p:cNvSpPr txBox="1">
            <a:spLocks noGrp="1"/>
          </p:cNvSpPr>
          <p:nvPr>
            <p:ph type="sldNum" idx="12"/>
          </p:nvPr>
        </p:nvSpPr>
        <p:spPr>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2400"/>
              <a:buNone/>
            </a:pPr>
            <a:fld id="{00000000-1234-1234-1234-123412341234}" type="slidenum">
              <a:rPr lang="fi-FI"/>
              <a:t>2</a:t>
            </a:fld>
            <a:endParaRPr/>
          </a:p>
        </p:txBody>
      </p:sp>
      <p:sp>
        <p:nvSpPr>
          <p:cNvPr id="107" name="Google Shape;107;p12"/>
          <p:cNvSpPr txBox="1">
            <a:spLocks noGrp="1"/>
          </p:cNvSpPr>
          <p:nvPr>
            <p:ph type="ftr" idx="11"/>
          </p:nvPr>
        </p:nvSpPr>
        <p:spPr>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SzPts val="1400"/>
              <a:buNone/>
            </a:pPr>
            <a:r>
              <a:rPr lang="fi-FI" dirty="0"/>
              <a:t>Forum Historia Kertaus, Historian koe ja siinä menestyminen</a:t>
            </a:r>
            <a:endParaRPr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5" name="Google Shape;105;p12"/>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575757"/>
              </a:buClr>
              <a:buSzPct val="100000"/>
              <a:buFont typeface="Calibri"/>
              <a:buNone/>
            </a:pPr>
            <a:r>
              <a:rPr lang="fi-FI" dirty="0"/>
              <a:t>Esimerkkitehtävä</a:t>
            </a:r>
            <a:endParaRPr dirty="0">
              <a:solidFill>
                <a:srgbClr val="FF0000"/>
              </a:solidFill>
            </a:endParaRPr>
          </a:p>
        </p:txBody>
      </p:sp>
      <p:sp>
        <p:nvSpPr>
          <p:cNvPr id="103" name="Google Shape;103;p12"/>
          <p:cNvSpPr txBox="1">
            <a:spLocks noGrp="1"/>
          </p:cNvSpPr>
          <p:nvPr>
            <p:ph type="body" idx="1"/>
          </p:nvPr>
        </p:nvSpPr>
        <p:spPr>
          <a:prstGeom prst="rect">
            <a:avLst/>
          </a:prstGeom>
          <a:noFill/>
          <a:ln>
            <a:noFill/>
          </a:ln>
        </p:spPr>
        <p:txBody>
          <a:bodyPr spcFirstLastPara="1" wrap="square" lIns="91425" tIns="45700" rIns="91425" bIns="45700" anchor="t" anchorCtr="0">
            <a:normAutofit/>
          </a:bodyPr>
          <a:lstStyle/>
          <a:p>
            <a:pPr marL="127000" lvl="0" indent="0" algn="l" rtl="0">
              <a:lnSpc>
                <a:spcPct val="90000"/>
              </a:lnSpc>
              <a:spcBef>
                <a:spcPts val="0"/>
              </a:spcBef>
              <a:spcAft>
                <a:spcPts val="0"/>
              </a:spcAft>
              <a:buClr>
                <a:srgbClr val="000000"/>
              </a:buClr>
              <a:buSzPct val="100000"/>
            </a:pPr>
            <a:r>
              <a:rPr lang="fi-FI" sz="6000" b="0" i="0" u="none" strike="noStrike" dirty="0">
                <a:solidFill>
                  <a:srgbClr val="000000"/>
                </a:solidFill>
              </a:rPr>
              <a:t>Ohessa on kaksi Neuvostoliiton 1980-luvun taloutta kuvaavaa dokumenttia.</a:t>
            </a:r>
          </a:p>
          <a:p>
            <a:pPr marL="127000" lvl="0" indent="0" algn="l" rtl="0">
              <a:lnSpc>
                <a:spcPct val="90000"/>
              </a:lnSpc>
              <a:spcBef>
                <a:spcPts val="0"/>
              </a:spcBef>
              <a:spcAft>
                <a:spcPts val="0"/>
              </a:spcAft>
              <a:buClr>
                <a:srgbClr val="000000"/>
              </a:buClr>
              <a:buSzPct val="100000"/>
            </a:pPr>
            <a:endParaRPr lang="fi-FI" sz="6000" b="0" i="0" u="none" strike="noStrike" dirty="0">
              <a:solidFill>
                <a:srgbClr val="000000"/>
              </a:solidFill>
            </a:endParaRPr>
          </a:p>
          <a:p>
            <a:pPr marL="1270000" lvl="0" indent="-1143000" algn="l" rtl="0">
              <a:lnSpc>
                <a:spcPct val="90000"/>
              </a:lnSpc>
              <a:spcBef>
                <a:spcPts val="0"/>
              </a:spcBef>
              <a:spcAft>
                <a:spcPts val="0"/>
              </a:spcAft>
              <a:buClr>
                <a:srgbClr val="000000"/>
              </a:buClr>
              <a:buSzPct val="100000"/>
              <a:buFont typeface="+mj-lt"/>
              <a:buAutoNum type="alphaLcParenR"/>
            </a:pPr>
            <a:r>
              <a:rPr lang="fi-FI" sz="6000" b="0" i="0" u="none" strike="noStrike" dirty="0">
                <a:solidFill>
                  <a:srgbClr val="000000"/>
                </a:solidFill>
              </a:rPr>
              <a:t>Mikä ristiriita dokumenttien välillä on? (10 p.)</a:t>
            </a:r>
          </a:p>
          <a:p>
            <a:pPr marL="1270000" lvl="0" indent="-1143000" algn="l" rtl="0">
              <a:lnSpc>
                <a:spcPct val="90000"/>
              </a:lnSpc>
              <a:spcBef>
                <a:spcPts val="0"/>
              </a:spcBef>
              <a:spcAft>
                <a:spcPts val="0"/>
              </a:spcAft>
              <a:buClr>
                <a:srgbClr val="000000"/>
              </a:buClr>
              <a:buSzPct val="100000"/>
              <a:buFont typeface="+mj-lt"/>
              <a:buAutoNum type="alphaLcParenR"/>
            </a:pPr>
            <a:r>
              <a:rPr lang="fi-FI" sz="6000" b="0" i="0" u="none" strike="noStrike" dirty="0">
                <a:solidFill>
                  <a:srgbClr val="000000"/>
                </a:solidFill>
              </a:rPr>
              <a:t>Mikä voisi selittää ristiriitaa? (10 p.)</a:t>
            </a:r>
          </a:p>
        </p:txBody>
      </p:sp>
      <p:sp>
        <p:nvSpPr>
          <p:cNvPr id="104" name="Google Shape;104;p12"/>
          <p:cNvSpPr txBox="1">
            <a:spLocks noGrp="1"/>
          </p:cNvSpPr>
          <p:nvPr>
            <p:ph type="sldNum" idx="12"/>
          </p:nvPr>
        </p:nvSpPr>
        <p:spPr>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2400"/>
              <a:buNone/>
            </a:pPr>
            <a:fld id="{00000000-1234-1234-1234-123412341234}" type="slidenum">
              <a:rPr lang="fi-FI"/>
              <a:t>3</a:t>
            </a:fld>
            <a:endParaRPr/>
          </a:p>
        </p:txBody>
      </p:sp>
      <p:sp>
        <p:nvSpPr>
          <p:cNvPr id="107" name="Google Shape;107;p12"/>
          <p:cNvSpPr txBox="1">
            <a:spLocks noGrp="1"/>
          </p:cNvSpPr>
          <p:nvPr>
            <p:ph type="ftr" idx="11"/>
          </p:nvPr>
        </p:nvSpPr>
        <p:spPr>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SzPts val="1400"/>
              <a:buNone/>
            </a:pPr>
            <a:r>
              <a:rPr lang="fi-FI" dirty="0"/>
              <a:t>Forum Historia Kertaus, Historian koe ja siinä menestyminen</a:t>
            </a:r>
            <a:endParaRPr dirty="0"/>
          </a:p>
        </p:txBody>
      </p:sp>
    </p:spTree>
    <p:extLst>
      <p:ext uri="{BB962C8B-B14F-4D97-AF65-F5344CB8AC3E}">
        <p14:creationId xmlns:p14="http://schemas.microsoft.com/office/powerpoint/2010/main" val="20883994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5" name="Google Shape;105;p12"/>
          <p:cNvSpPr txBox="1">
            <a:spLocks noGrp="1"/>
          </p:cNvSpPr>
          <p:nvPr>
            <p:ph type="title"/>
          </p:nvPr>
        </p:nvSpPr>
        <p:spPr>
          <a:xfrm>
            <a:off x="1676400" y="13559"/>
            <a:ext cx="21031199" cy="1469187"/>
          </a:xfrm>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rgbClr val="575757"/>
              </a:buClr>
              <a:buSzPct val="100000"/>
              <a:buFont typeface="Calibri"/>
              <a:buNone/>
            </a:pPr>
            <a:r>
              <a:rPr lang="fi-FI" sz="6600" dirty="0"/>
              <a:t>Dokumentit A ja B</a:t>
            </a:r>
            <a:endParaRPr lang="fi-FI" sz="6600" dirty="0">
              <a:solidFill>
                <a:srgbClr val="FF0000"/>
              </a:solidFill>
            </a:endParaRPr>
          </a:p>
        </p:txBody>
      </p:sp>
      <p:sp>
        <p:nvSpPr>
          <p:cNvPr id="103" name="Google Shape;103;p12"/>
          <p:cNvSpPr txBox="1">
            <a:spLocks noGrp="1"/>
          </p:cNvSpPr>
          <p:nvPr>
            <p:ph type="body" idx="1"/>
          </p:nvPr>
        </p:nvSpPr>
        <p:spPr>
          <a:xfrm>
            <a:off x="444501" y="2732088"/>
            <a:ext cx="10722523" cy="8145947"/>
          </a:xfrm>
          <a:prstGeom prst="rect">
            <a:avLst/>
          </a:prstGeom>
          <a:noFill/>
          <a:ln>
            <a:noFill/>
          </a:ln>
        </p:spPr>
        <p:txBody>
          <a:bodyPr spcFirstLastPara="1" wrap="square" lIns="91425" tIns="45700" rIns="91425" bIns="45700" anchor="t" anchorCtr="0">
            <a:normAutofit fontScale="92500" lnSpcReduction="10000"/>
          </a:bodyPr>
          <a:lstStyle/>
          <a:p>
            <a:pPr marL="127000" lvl="0" indent="0" algn="l" rtl="0">
              <a:lnSpc>
                <a:spcPct val="90000"/>
              </a:lnSpc>
              <a:spcBef>
                <a:spcPts val="0"/>
              </a:spcBef>
              <a:spcAft>
                <a:spcPts val="0"/>
              </a:spcAft>
              <a:buClr>
                <a:srgbClr val="000000"/>
              </a:buClr>
              <a:buSzPct val="100000"/>
            </a:pPr>
            <a:r>
              <a:rPr lang="fi-FI" sz="4800" b="0" u="none" strike="noStrike" dirty="0">
                <a:solidFill>
                  <a:srgbClr val="000000"/>
                </a:solidFill>
              </a:rPr>
              <a:t>Viimeisen 25 vuoden aikana Neuvostoliiton elintaso on noussut huomattavasti. [...] Kansa on alkanut syödä ja pukeutua paremmin ja kestohyödykkeiden myynti on moninkertaistunut. [...] SNTL on maailman johtavia maita öljyn, hiilen, teräksen, koneenosien ja monien muiden tavaroiden tuotannossa [...] Rahojen ja voimavarojen jakaminen puolustustarkoituksiin asevarustelun takia vaikuttaa edelleen talouteen. [...] Neuvostoliiton talouskapasiteetti kasvaa 100 % vuoteen 2000 mennessä. [...] Tavoitteena on tuottaa entistä parempia hyödykkeitä nopeammin ja halvemmin.</a:t>
            </a:r>
          </a:p>
        </p:txBody>
      </p:sp>
      <p:sp>
        <p:nvSpPr>
          <p:cNvPr id="104" name="Google Shape;104;p12"/>
          <p:cNvSpPr txBox="1">
            <a:spLocks noGrp="1"/>
          </p:cNvSpPr>
          <p:nvPr>
            <p:ph type="sldNum" idx="12"/>
          </p:nvPr>
        </p:nvSpPr>
        <p:spPr>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2400"/>
              <a:buNone/>
            </a:pPr>
            <a:fld id="{00000000-1234-1234-1234-123412341234}" type="slidenum">
              <a:rPr lang="fi-FI"/>
              <a:t>4</a:t>
            </a:fld>
            <a:endParaRPr/>
          </a:p>
        </p:txBody>
      </p:sp>
      <p:sp>
        <p:nvSpPr>
          <p:cNvPr id="107" name="Google Shape;107;p12"/>
          <p:cNvSpPr txBox="1">
            <a:spLocks noGrp="1"/>
          </p:cNvSpPr>
          <p:nvPr>
            <p:ph type="ftr" idx="11"/>
          </p:nvPr>
        </p:nvSpPr>
        <p:spPr>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SzPts val="1400"/>
              <a:buNone/>
            </a:pPr>
            <a:r>
              <a:rPr lang="fi-FI" dirty="0"/>
              <a:t>Forum Historia Kertaus, Historian koe ja siinä menestyminen</a:t>
            </a:r>
            <a:endParaRPr dirty="0"/>
          </a:p>
        </p:txBody>
      </p:sp>
      <p:sp>
        <p:nvSpPr>
          <p:cNvPr id="3" name="Tekstin paikkamerkki 2">
            <a:extLst>
              <a:ext uri="{FF2B5EF4-FFF2-40B4-BE49-F238E27FC236}">
                <a16:creationId xmlns:a16="http://schemas.microsoft.com/office/drawing/2014/main" id="{A4DABB33-E134-4F0F-96B4-EC25F52156A6}"/>
              </a:ext>
            </a:extLst>
          </p:cNvPr>
          <p:cNvSpPr>
            <a:spLocks noGrp="1"/>
          </p:cNvSpPr>
          <p:nvPr>
            <p:ph type="body" idx="4294967295"/>
          </p:nvPr>
        </p:nvSpPr>
        <p:spPr>
          <a:xfrm>
            <a:off x="321276" y="1478050"/>
            <a:ext cx="10722523" cy="996950"/>
          </a:xfrm>
        </p:spPr>
        <p:txBody>
          <a:bodyPr>
            <a:normAutofit/>
          </a:bodyPr>
          <a:lstStyle/>
          <a:p>
            <a:pPr marL="127000" indent="0">
              <a:spcBef>
                <a:spcPts val="0"/>
              </a:spcBef>
              <a:buClr>
                <a:srgbClr val="000000"/>
              </a:buClr>
              <a:buSzPct val="100000"/>
            </a:pPr>
            <a:r>
              <a:rPr lang="fi-FI" sz="4800" b="1" dirty="0">
                <a:solidFill>
                  <a:srgbClr val="000000"/>
                </a:solidFill>
              </a:rPr>
              <a:t>Dokumentti A</a:t>
            </a:r>
          </a:p>
        </p:txBody>
      </p:sp>
      <p:sp>
        <p:nvSpPr>
          <p:cNvPr id="5" name="Tekstiruutu 4">
            <a:extLst>
              <a:ext uri="{FF2B5EF4-FFF2-40B4-BE49-F238E27FC236}">
                <a16:creationId xmlns:a16="http://schemas.microsoft.com/office/drawing/2014/main" id="{9BEBE008-2430-7C7B-3DF3-C77107ADD9DA}"/>
              </a:ext>
            </a:extLst>
          </p:cNvPr>
          <p:cNvSpPr txBox="1"/>
          <p:nvPr/>
        </p:nvSpPr>
        <p:spPr>
          <a:xfrm>
            <a:off x="828521" y="11049000"/>
            <a:ext cx="11423263" cy="954107"/>
          </a:xfrm>
          <a:prstGeom prst="rect">
            <a:avLst/>
          </a:prstGeom>
          <a:noFill/>
        </p:spPr>
        <p:txBody>
          <a:bodyPr wrap="square" rtlCol="0">
            <a:spAutoFit/>
          </a:bodyPr>
          <a:lstStyle/>
          <a:p>
            <a:pPr algn="r"/>
            <a:r>
              <a:rPr lang="fi-FI" sz="2800" dirty="0">
                <a:latin typeface="Calibri" panose="020F0502020204030204" pitchFamily="34" charset="0"/>
                <a:cs typeface="Calibri" panose="020F0502020204030204" pitchFamily="34" charset="0"/>
              </a:rPr>
              <a:t>Lähde: Neuvostoliittolaisen </a:t>
            </a:r>
            <a:r>
              <a:rPr lang="fi-FI" sz="2800" dirty="0" err="1">
                <a:latin typeface="Calibri" panose="020F0502020204030204" pitchFamily="34" charset="0"/>
                <a:cs typeface="Calibri" panose="020F0502020204030204" pitchFamily="34" charset="0"/>
              </a:rPr>
              <a:t>Novosti</a:t>
            </a:r>
            <a:r>
              <a:rPr lang="fi-FI" sz="2800" dirty="0">
                <a:latin typeface="Calibri" panose="020F0502020204030204" pitchFamily="34" charset="0"/>
                <a:cs typeface="Calibri" panose="020F0502020204030204" pitchFamily="34" charset="0"/>
              </a:rPr>
              <a:t>-uutistoimiston kirjanen </a:t>
            </a:r>
          </a:p>
          <a:p>
            <a:pPr algn="r"/>
            <a:r>
              <a:rPr lang="fi-FI" sz="2800" i="1" dirty="0">
                <a:latin typeface="Calibri" panose="020F0502020204030204" pitchFamily="34" charset="0"/>
                <a:cs typeface="Calibri" panose="020F0502020204030204" pitchFamily="34" charset="0"/>
              </a:rPr>
              <a:t>Johdatus Neuvostoliittoon</a:t>
            </a:r>
            <a:r>
              <a:rPr lang="fi-FI" sz="2800" dirty="0">
                <a:latin typeface="Calibri" panose="020F0502020204030204" pitchFamily="34" charset="0"/>
                <a:cs typeface="Calibri" panose="020F0502020204030204" pitchFamily="34" charset="0"/>
              </a:rPr>
              <a:t> (1986)</a:t>
            </a:r>
          </a:p>
        </p:txBody>
      </p:sp>
      <p:sp>
        <p:nvSpPr>
          <p:cNvPr id="6" name="Google Shape;103;p12">
            <a:extLst>
              <a:ext uri="{FF2B5EF4-FFF2-40B4-BE49-F238E27FC236}">
                <a16:creationId xmlns:a16="http://schemas.microsoft.com/office/drawing/2014/main" id="{13E4AAA9-52DD-8945-BB24-BE6B7906E852}"/>
              </a:ext>
            </a:extLst>
          </p:cNvPr>
          <p:cNvSpPr txBox="1">
            <a:spLocks/>
          </p:cNvSpPr>
          <p:nvPr/>
        </p:nvSpPr>
        <p:spPr>
          <a:xfrm>
            <a:off x="12576020" y="2732088"/>
            <a:ext cx="11423263" cy="8145947"/>
          </a:xfrm>
          <a:prstGeom prst="rect">
            <a:avLst/>
          </a:prstGeom>
          <a:noFill/>
          <a:ln>
            <a:noFill/>
          </a:ln>
        </p:spPr>
        <p:txBody>
          <a:bodyPr spcFirstLastPara="1" wrap="square" lIns="91425" tIns="45700" rIns="91425" bIns="45700" anchor="t" anchorCtr="0">
            <a:normAutofit fontScale="92500" lnSpcReduction="10000"/>
          </a:bodyPr>
          <a:lstStyle>
            <a:defPPr marR="0" lvl="0" algn="l" rtl="0">
              <a:lnSpc>
                <a:spcPct val="100000"/>
              </a:lnSpc>
              <a:spcBef>
                <a:spcPts val="0"/>
              </a:spcBef>
              <a:spcAft>
                <a:spcPts val="0"/>
              </a:spcAft>
            </a:defPPr>
            <a:lvl1pPr marL="457200" marR="0" lvl="0" indent="-228600" algn="l" rtl="0">
              <a:lnSpc>
                <a:spcPct val="90000"/>
              </a:lnSpc>
              <a:spcBef>
                <a:spcPts val="2000"/>
              </a:spcBef>
              <a:spcAft>
                <a:spcPts val="0"/>
              </a:spcAft>
              <a:buClr>
                <a:schemeClr val="dk1"/>
              </a:buClr>
              <a:buSzPts val="6000"/>
              <a:buFont typeface="Calibri"/>
              <a:buNone/>
              <a:defRPr sz="6000" b="0" i="0" u="none" strike="noStrike" cap="none">
                <a:solidFill>
                  <a:schemeClr val="dk1"/>
                </a:solidFill>
                <a:latin typeface="Calibri"/>
                <a:ea typeface="Calibri"/>
                <a:cs typeface="Calibri"/>
                <a:sym typeface="Calibri"/>
              </a:defRPr>
            </a:lvl1pPr>
            <a:lvl2pPr marL="914400" marR="0" lvl="1" indent="-571500" algn="l" rtl="0">
              <a:lnSpc>
                <a:spcPct val="90000"/>
              </a:lnSpc>
              <a:spcBef>
                <a:spcPts val="1000"/>
              </a:spcBef>
              <a:spcAft>
                <a:spcPts val="0"/>
              </a:spcAft>
              <a:buClr>
                <a:schemeClr val="dk1"/>
              </a:buClr>
              <a:buSzPts val="5400"/>
              <a:buFont typeface="Arial"/>
              <a:buChar char="•"/>
              <a:defRPr sz="5400" b="0" i="0" u="none" strike="noStrike" cap="none">
                <a:solidFill>
                  <a:schemeClr val="dk1"/>
                </a:solidFill>
                <a:latin typeface="Calibri"/>
                <a:ea typeface="Calibri"/>
                <a:cs typeface="Calibri"/>
                <a:sym typeface="Calibri"/>
              </a:defRPr>
            </a:lvl2pPr>
            <a:lvl3pPr marL="1371600" marR="0" lvl="2" indent="-533400" algn="l" rtl="0">
              <a:lnSpc>
                <a:spcPct val="90000"/>
              </a:lnSpc>
              <a:spcBef>
                <a:spcPts val="1000"/>
              </a:spcBef>
              <a:spcAft>
                <a:spcPts val="0"/>
              </a:spcAft>
              <a:buClr>
                <a:schemeClr val="dk1"/>
              </a:buClr>
              <a:buSzPts val="4800"/>
              <a:buFont typeface="Arial"/>
              <a:buChar char="•"/>
              <a:defRPr sz="48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1000"/>
              </a:spcBef>
              <a:spcAft>
                <a:spcPts val="0"/>
              </a:spcAft>
              <a:buClr>
                <a:schemeClr val="dk1"/>
              </a:buClr>
              <a:buSzPts val="1800"/>
              <a:buFont typeface="Arial"/>
              <a:buChar char="•"/>
              <a:defRPr sz="36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1000"/>
              </a:spcBef>
              <a:spcAft>
                <a:spcPts val="0"/>
              </a:spcAft>
              <a:buClr>
                <a:schemeClr val="dk1"/>
              </a:buClr>
              <a:buSzPts val="1800"/>
              <a:buFont typeface="Arial"/>
              <a:buChar char="•"/>
              <a:defRPr sz="36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1000"/>
              </a:spcBef>
              <a:spcAft>
                <a:spcPts val="0"/>
              </a:spcAft>
              <a:buClr>
                <a:schemeClr val="dk1"/>
              </a:buClr>
              <a:buSzPts val="1800"/>
              <a:buFont typeface="Arial"/>
              <a:buChar char="•"/>
              <a:defRPr sz="36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1000"/>
              </a:spcBef>
              <a:spcAft>
                <a:spcPts val="0"/>
              </a:spcAft>
              <a:buClr>
                <a:schemeClr val="dk1"/>
              </a:buClr>
              <a:buSzPts val="1800"/>
              <a:buFont typeface="Arial"/>
              <a:buChar char="•"/>
              <a:defRPr sz="36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1000"/>
              </a:spcBef>
              <a:spcAft>
                <a:spcPts val="0"/>
              </a:spcAft>
              <a:buClr>
                <a:schemeClr val="dk1"/>
              </a:buClr>
              <a:buSzPts val="1800"/>
              <a:buFont typeface="Arial"/>
              <a:buChar char="•"/>
              <a:defRPr sz="36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1000"/>
              </a:spcBef>
              <a:spcAft>
                <a:spcPts val="0"/>
              </a:spcAft>
              <a:buClr>
                <a:schemeClr val="dk1"/>
              </a:buClr>
              <a:buSzPts val="1800"/>
              <a:buFont typeface="Arial"/>
              <a:buChar char="•"/>
              <a:defRPr sz="3600" b="0" i="0" u="none" strike="noStrike" cap="none">
                <a:solidFill>
                  <a:schemeClr val="dk1"/>
                </a:solidFill>
                <a:latin typeface="Calibri"/>
                <a:ea typeface="Calibri"/>
                <a:cs typeface="Calibri"/>
                <a:sym typeface="Calibri"/>
              </a:defRPr>
            </a:lvl9pPr>
          </a:lstStyle>
          <a:p>
            <a:pPr marL="127000" indent="0">
              <a:spcBef>
                <a:spcPts val="0"/>
              </a:spcBef>
              <a:buClr>
                <a:srgbClr val="000000"/>
              </a:buClr>
              <a:buSzPct val="100000"/>
            </a:pPr>
            <a:r>
              <a:rPr lang="fi-FI" sz="4800" dirty="0">
                <a:solidFill>
                  <a:srgbClr val="000000"/>
                </a:solidFill>
              </a:rPr>
              <a:t>Venäläiset ovat alkaneet myöntää joitakin asioita, joita he ovat vuosien ajan piilotelleet. Nyt on käynyt ilmeiseksi, että huonolla ravinnolla, lisääntyvillä teollisuussaasteilla, alkoholismilla ja heikkenevällä hygienian ja terveydenhuollon tasolla on ollut hälyttäviä vaikutuksia. Tilastot lapsikuolleisuudesta, tartuntatautien leviämisestä ja huononevasta eliniänodotteesta saavat Neuvostoliiton muistuttamaan pikemminkin kolmannen maailman valtiota kuin suurvaltaa. [...] Neuvostoliitto on surkuteltavalla viidennelläkymmenennellä sijalla lapsikuolleisuuden vähäisyyttä mittaavalla asteikolla.</a:t>
            </a:r>
          </a:p>
        </p:txBody>
      </p:sp>
      <p:sp>
        <p:nvSpPr>
          <p:cNvPr id="7" name="Tekstin paikkamerkki 2">
            <a:extLst>
              <a:ext uri="{FF2B5EF4-FFF2-40B4-BE49-F238E27FC236}">
                <a16:creationId xmlns:a16="http://schemas.microsoft.com/office/drawing/2014/main" id="{26BAA836-9AD5-9CC8-9132-52C3839D4B8B}"/>
              </a:ext>
            </a:extLst>
          </p:cNvPr>
          <p:cNvSpPr txBox="1">
            <a:spLocks/>
          </p:cNvSpPr>
          <p:nvPr/>
        </p:nvSpPr>
        <p:spPr>
          <a:xfrm>
            <a:off x="12576020" y="1478050"/>
            <a:ext cx="10722523" cy="996950"/>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228600" algn="l" rtl="0">
              <a:lnSpc>
                <a:spcPct val="90000"/>
              </a:lnSpc>
              <a:spcBef>
                <a:spcPts val="2000"/>
              </a:spcBef>
              <a:spcAft>
                <a:spcPts val="0"/>
              </a:spcAft>
              <a:buClr>
                <a:schemeClr val="dk1"/>
              </a:buClr>
              <a:buSzPts val="5400"/>
              <a:buFont typeface="Calibri"/>
              <a:buNone/>
              <a:defRPr sz="5400" b="0" i="0" u="none" strike="noStrike" cap="none">
                <a:solidFill>
                  <a:schemeClr val="dk1"/>
                </a:solidFill>
                <a:latin typeface="Calibri"/>
                <a:ea typeface="Calibri"/>
                <a:cs typeface="Calibri"/>
                <a:sym typeface="Calibri"/>
              </a:defRPr>
            </a:lvl1pPr>
            <a:lvl2pPr marL="914400" marR="0" lvl="1" indent="-533400" algn="l" rtl="0">
              <a:lnSpc>
                <a:spcPct val="90000"/>
              </a:lnSpc>
              <a:spcBef>
                <a:spcPts val="1000"/>
              </a:spcBef>
              <a:spcAft>
                <a:spcPts val="0"/>
              </a:spcAft>
              <a:buClr>
                <a:schemeClr val="dk1"/>
              </a:buClr>
              <a:buSzPts val="4800"/>
              <a:buFont typeface="Arial"/>
              <a:buChar char="•"/>
              <a:defRPr sz="4800" b="0" i="0" u="none" strike="noStrike" cap="none">
                <a:solidFill>
                  <a:schemeClr val="dk1"/>
                </a:solidFill>
                <a:latin typeface="Calibri"/>
                <a:ea typeface="Calibri"/>
                <a:cs typeface="Calibri"/>
                <a:sym typeface="Calibri"/>
              </a:defRPr>
            </a:lvl2pPr>
            <a:lvl3pPr marL="1371600" marR="0" lvl="2" indent="-508000" algn="l" rtl="0">
              <a:lnSpc>
                <a:spcPct val="90000"/>
              </a:lnSpc>
              <a:spcBef>
                <a:spcPts val="1000"/>
              </a:spcBef>
              <a:spcAft>
                <a:spcPts val="0"/>
              </a:spcAft>
              <a:buClr>
                <a:schemeClr val="dk1"/>
              </a:buClr>
              <a:buSzPts val="4400"/>
              <a:buFont typeface="Arial"/>
              <a:buChar char="•"/>
              <a:defRPr sz="4400" b="0" i="0" u="none" strike="noStrike" cap="none">
                <a:solidFill>
                  <a:schemeClr val="dk1"/>
                </a:solidFill>
                <a:latin typeface="Calibri"/>
                <a:ea typeface="Calibri"/>
                <a:cs typeface="Calibri"/>
                <a:sym typeface="Calibri"/>
              </a:defRPr>
            </a:lvl3pPr>
            <a:lvl4pPr marL="1828800" marR="0" lvl="3"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4pPr>
            <a:lvl5pPr marL="2286000" marR="0" lvl="4"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5pPr>
            <a:lvl6pPr marL="2743200" marR="0" lvl="5"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6pPr>
            <a:lvl7pPr marL="3200400" marR="0" lvl="6"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7pPr>
            <a:lvl8pPr marL="3657600" marR="0" lvl="7"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8pPr>
            <a:lvl9pPr marL="4114800" marR="0" lvl="8"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9pPr>
          </a:lstStyle>
          <a:p>
            <a:pPr marL="127000" indent="0">
              <a:spcBef>
                <a:spcPts val="0"/>
              </a:spcBef>
              <a:buClr>
                <a:srgbClr val="000000"/>
              </a:buClr>
              <a:buSzPct val="100000"/>
            </a:pPr>
            <a:r>
              <a:rPr lang="fi-FI" sz="4800" b="1" dirty="0">
                <a:solidFill>
                  <a:srgbClr val="000000"/>
                </a:solidFill>
              </a:rPr>
              <a:t>Dokumentti B</a:t>
            </a:r>
          </a:p>
        </p:txBody>
      </p:sp>
      <p:sp>
        <p:nvSpPr>
          <p:cNvPr id="8" name="Tekstiruutu 7">
            <a:extLst>
              <a:ext uri="{FF2B5EF4-FFF2-40B4-BE49-F238E27FC236}">
                <a16:creationId xmlns:a16="http://schemas.microsoft.com/office/drawing/2014/main" id="{A8096252-8F65-1ED5-5631-6E03B5D364E8}"/>
              </a:ext>
            </a:extLst>
          </p:cNvPr>
          <p:cNvSpPr txBox="1"/>
          <p:nvPr/>
        </p:nvSpPr>
        <p:spPr>
          <a:xfrm>
            <a:off x="12699243" y="10967573"/>
            <a:ext cx="11423263" cy="954107"/>
          </a:xfrm>
          <a:prstGeom prst="rect">
            <a:avLst/>
          </a:prstGeom>
          <a:noFill/>
        </p:spPr>
        <p:txBody>
          <a:bodyPr wrap="square" rtlCol="0">
            <a:spAutoFit/>
          </a:bodyPr>
          <a:lstStyle/>
          <a:p>
            <a:pPr algn="r"/>
            <a:r>
              <a:rPr lang="fi-FI" sz="2800" dirty="0">
                <a:latin typeface="Calibri" panose="020F0502020204030204" pitchFamily="34" charset="0"/>
                <a:cs typeface="Calibri" panose="020F0502020204030204" pitchFamily="34" charset="0"/>
              </a:rPr>
              <a:t>Lähde: Economist-aikakauslehden raportti</a:t>
            </a:r>
          </a:p>
          <a:p>
            <a:pPr algn="r"/>
            <a:r>
              <a:rPr lang="fi-FI" sz="2800" dirty="0">
                <a:latin typeface="Calibri" panose="020F0502020204030204" pitchFamily="34" charset="0"/>
                <a:cs typeface="Calibri" panose="020F0502020204030204" pitchFamily="34" charset="0"/>
              </a:rPr>
              <a:t>elämästä Neuvostoliitossa (21.11.1987)</a:t>
            </a:r>
          </a:p>
        </p:txBody>
      </p:sp>
    </p:spTree>
    <p:extLst>
      <p:ext uri="{BB962C8B-B14F-4D97-AF65-F5344CB8AC3E}">
        <p14:creationId xmlns:p14="http://schemas.microsoft.com/office/powerpoint/2010/main" val="21516519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4"/>
        </a:solidFill>
        <a:effectLst/>
      </p:bgPr>
    </p:bg>
    <p:spTree>
      <p:nvGrpSpPr>
        <p:cNvPr id="1" name="Shape 84"/>
        <p:cNvGrpSpPr/>
        <p:nvPr/>
      </p:nvGrpSpPr>
      <p:grpSpPr>
        <a:xfrm>
          <a:off x="0" y="0"/>
          <a:ext cx="0" cy="0"/>
          <a:chOff x="0" y="0"/>
          <a:chExt cx="0" cy="0"/>
        </a:xfrm>
      </p:grpSpPr>
      <p:sp>
        <p:nvSpPr>
          <p:cNvPr id="85" name="Google Shape;85;p10"/>
          <p:cNvSpPr txBox="1">
            <a:spLocks noGrp="1"/>
          </p:cNvSpPr>
          <p:nvPr>
            <p:ph type="title"/>
          </p:nvPr>
        </p:nvSpPr>
        <p:spPr>
          <a:xfrm>
            <a:off x="1676400" y="5766899"/>
            <a:ext cx="21031199" cy="2651126"/>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ct val="100000"/>
              <a:buFont typeface="Calibri"/>
              <a:buNone/>
            </a:pPr>
            <a:r>
              <a:rPr lang="fi-FI" dirty="0"/>
              <a:t>Opettajalle</a:t>
            </a:r>
            <a:endParaRPr dirty="0"/>
          </a:p>
        </p:txBody>
      </p:sp>
      <p:sp>
        <p:nvSpPr>
          <p:cNvPr id="86" name="Google Shape;86;p10"/>
          <p:cNvSpPr txBox="1">
            <a:spLocks noGrp="1"/>
          </p:cNvSpPr>
          <p:nvPr>
            <p:ph type="body" idx="2"/>
          </p:nvPr>
        </p:nvSpPr>
        <p:spPr>
          <a:xfrm>
            <a:off x="1676400" y="2856646"/>
            <a:ext cx="21031199" cy="1084901"/>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800"/>
              <a:buFont typeface="Calibri"/>
              <a:buNone/>
            </a:pPr>
            <a:r>
              <a:rPr lang="fi-FI"/>
              <a:t>Kertaus</a:t>
            </a:r>
            <a:endParaRPr/>
          </a:p>
        </p:txBody>
      </p:sp>
      <p:sp>
        <p:nvSpPr>
          <p:cNvPr id="87" name="Google Shape;87;p10"/>
          <p:cNvSpPr txBox="1">
            <a:spLocks noGrp="1"/>
          </p:cNvSpPr>
          <p:nvPr>
            <p:ph type="body" idx="1"/>
          </p:nvPr>
        </p:nvSpPr>
        <p:spPr>
          <a:xfrm>
            <a:off x="1676400" y="1771745"/>
            <a:ext cx="21031199" cy="1084901"/>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6600"/>
              <a:buFont typeface="Calibri"/>
              <a:buNone/>
            </a:pPr>
            <a:r>
              <a:rPr lang="fi-FI"/>
              <a:t>Forum Historia</a:t>
            </a:r>
            <a:endParaRPr/>
          </a:p>
        </p:txBody>
      </p:sp>
    </p:spTree>
    <p:extLst>
      <p:ext uri="{BB962C8B-B14F-4D97-AF65-F5344CB8AC3E}">
        <p14:creationId xmlns:p14="http://schemas.microsoft.com/office/powerpoint/2010/main" val="18211920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5" name="Google Shape;105;p12"/>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575757"/>
              </a:buClr>
              <a:buSzPct val="100000"/>
              <a:buFont typeface="Calibri"/>
              <a:buNone/>
            </a:pPr>
            <a:r>
              <a:rPr lang="fi-FI" dirty="0"/>
              <a:t>Näkökulmia tehtävään</a:t>
            </a:r>
            <a:endParaRPr dirty="0">
              <a:solidFill>
                <a:srgbClr val="FF0000"/>
              </a:solidFill>
            </a:endParaRPr>
          </a:p>
        </p:txBody>
      </p:sp>
      <p:sp>
        <p:nvSpPr>
          <p:cNvPr id="103" name="Google Shape;103;p12"/>
          <p:cNvSpPr txBox="1">
            <a:spLocks noGrp="1"/>
          </p:cNvSpPr>
          <p:nvPr>
            <p:ph type="body" idx="1"/>
          </p:nvPr>
        </p:nvSpPr>
        <p:spPr>
          <a:prstGeom prst="rect">
            <a:avLst/>
          </a:prstGeom>
          <a:noFill/>
          <a:ln>
            <a:noFill/>
          </a:ln>
        </p:spPr>
        <p:txBody>
          <a:bodyPr spcFirstLastPara="1" wrap="square" lIns="91425" tIns="45700" rIns="91425" bIns="45700" anchor="t" anchorCtr="0">
            <a:normAutofit fontScale="92500" lnSpcReduction="20000"/>
          </a:bodyPr>
          <a:lstStyle/>
          <a:p>
            <a:pPr marL="127000" indent="0">
              <a:spcBef>
                <a:spcPts val="0"/>
              </a:spcBef>
              <a:buClr>
                <a:srgbClr val="000000"/>
              </a:buClr>
              <a:buSzPct val="100000"/>
            </a:pPr>
            <a:r>
              <a:rPr lang="fi-FI" sz="6000" b="0" i="0" u="none" strike="noStrike" dirty="0">
                <a:solidFill>
                  <a:srgbClr val="000000"/>
                </a:solidFill>
              </a:rPr>
              <a:t>a) Mikä ristiriita dokumenttien välillä on? (10 p.) </a:t>
            </a:r>
          </a:p>
          <a:p>
            <a:pPr marL="127000" indent="0">
              <a:spcBef>
                <a:spcPts val="0"/>
              </a:spcBef>
              <a:buClr>
                <a:srgbClr val="000000"/>
              </a:buClr>
              <a:buSzPct val="100000"/>
            </a:pPr>
            <a:endParaRPr lang="fi-FI" sz="6000" b="0" i="0" u="none" strike="noStrike" dirty="0">
              <a:solidFill>
                <a:srgbClr val="000000"/>
              </a:solidFill>
            </a:endParaRPr>
          </a:p>
          <a:p>
            <a:pPr marL="984250" indent="-857250">
              <a:spcBef>
                <a:spcPts val="0"/>
              </a:spcBef>
              <a:buClr>
                <a:srgbClr val="000000"/>
              </a:buClr>
              <a:buSzPct val="100000"/>
              <a:buFont typeface="Arial" panose="020B0604020202020204" pitchFamily="34" charset="0"/>
              <a:buChar char="•"/>
            </a:pPr>
            <a:r>
              <a:rPr lang="fi-FI" sz="6000" b="0" i="0" u="none" strike="noStrike" dirty="0">
                <a:solidFill>
                  <a:srgbClr val="000000"/>
                </a:solidFill>
              </a:rPr>
              <a:t>Neuvostoliitossa julkaistu kirjanen väittää, että maan kansalaisilla menee hyvin. Elintason sanotaan nousseen. Maan väitetään olevan maailman johtavia raaka-aineiden, koneiden ja laitteiden tuottajia. Talouden tulevaisuuteen suhtaudutaan positiivisesti, vaikka asevarustelu viekin rahaa.</a:t>
            </a:r>
          </a:p>
          <a:p>
            <a:pPr marL="984250" indent="-857250">
              <a:spcBef>
                <a:spcPts val="0"/>
              </a:spcBef>
              <a:buClr>
                <a:srgbClr val="000000"/>
              </a:buClr>
              <a:buSzPct val="100000"/>
              <a:buFont typeface="Arial" panose="020B0604020202020204" pitchFamily="34" charset="0"/>
              <a:buChar char="•"/>
            </a:pPr>
            <a:r>
              <a:rPr lang="fi-FI" sz="6000" b="0" i="0" u="none" strike="noStrike" dirty="0">
                <a:solidFill>
                  <a:srgbClr val="000000"/>
                </a:solidFill>
              </a:rPr>
              <a:t>Economist-lehden raportti antaa NL:n taloudesta karumman kuvan. Se mainitsee huonon ravinnon, saasteet, alkoholismin ja terveydenhuollon kehnon tason. Raportti nostaa esiin erityisesti suuren lapsikuolleisuuden ja vertaa Neuvostoliittoa maailman köyhimpiin maihin.</a:t>
            </a:r>
          </a:p>
        </p:txBody>
      </p:sp>
      <p:sp>
        <p:nvSpPr>
          <p:cNvPr id="104" name="Google Shape;104;p12"/>
          <p:cNvSpPr txBox="1">
            <a:spLocks noGrp="1"/>
          </p:cNvSpPr>
          <p:nvPr>
            <p:ph type="sldNum" idx="12"/>
          </p:nvPr>
        </p:nvSpPr>
        <p:spPr>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2400"/>
              <a:buNone/>
            </a:pPr>
            <a:fld id="{00000000-1234-1234-1234-123412341234}" type="slidenum">
              <a:rPr lang="fi-FI"/>
              <a:t>6</a:t>
            </a:fld>
            <a:endParaRPr/>
          </a:p>
        </p:txBody>
      </p:sp>
      <p:sp>
        <p:nvSpPr>
          <p:cNvPr id="107" name="Google Shape;107;p12"/>
          <p:cNvSpPr txBox="1">
            <a:spLocks noGrp="1"/>
          </p:cNvSpPr>
          <p:nvPr>
            <p:ph type="ftr" idx="11"/>
          </p:nvPr>
        </p:nvSpPr>
        <p:spPr>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SzPts val="1400"/>
              <a:buNone/>
            </a:pPr>
            <a:r>
              <a:rPr lang="fi-FI" dirty="0"/>
              <a:t>Forum Historia Kertaus, Historian koe ja siinä menestyminen</a:t>
            </a:r>
            <a:endParaRPr dirty="0"/>
          </a:p>
        </p:txBody>
      </p:sp>
    </p:spTree>
    <p:extLst>
      <p:ext uri="{BB962C8B-B14F-4D97-AF65-F5344CB8AC3E}">
        <p14:creationId xmlns:p14="http://schemas.microsoft.com/office/powerpoint/2010/main" val="31761529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5" name="Google Shape;105;p12"/>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575757"/>
              </a:buClr>
              <a:buSzPct val="100000"/>
              <a:buFont typeface="Calibri"/>
              <a:buNone/>
            </a:pPr>
            <a:r>
              <a:rPr lang="fi-FI"/>
              <a:t>Näkökulmia tehtävään</a:t>
            </a:r>
            <a:endParaRPr dirty="0">
              <a:solidFill>
                <a:srgbClr val="FF0000"/>
              </a:solidFill>
            </a:endParaRPr>
          </a:p>
        </p:txBody>
      </p:sp>
      <p:sp>
        <p:nvSpPr>
          <p:cNvPr id="103" name="Google Shape;103;p12"/>
          <p:cNvSpPr txBox="1">
            <a:spLocks noGrp="1"/>
          </p:cNvSpPr>
          <p:nvPr>
            <p:ph type="body" idx="1"/>
          </p:nvPr>
        </p:nvSpPr>
        <p:spPr>
          <a:prstGeom prst="rect">
            <a:avLst/>
          </a:prstGeom>
          <a:noFill/>
          <a:ln>
            <a:noFill/>
          </a:ln>
        </p:spPr>
        <p:txBody>
          <a:bodyPr spcFirstLastPara="1" wrap="square" lIns="91425" tIns="45700" rIns="91425" bIns="45700" anchor="t" anchorCtr="0">
            <a:normAutofit lnSpcReduction="10000"/>
          </a:bodyPr>
          <a:lstStyle/>
          <a:p>
            <a:pPr marL="127000" indent="0">
              <a:spcBef>
                <a:spcPts val="0"/>
              </a:spcBef>
              <a:buClr>
                <a:srgbClr val="000000"/>
              </a:buClr>
              <a:buSzPct val="100000"/>
            </a:pPr>
            <a:r>
              <a:rPr lang="fi-FI" sz="6000" b="0" i="0" u="none" strike="noStrike" dirty="0">
                <a:solidFill>
                  <a:srgbClr val="000000"/>
                </a:solidFill>
              </a:rPr>
              <a:t>b) Mikä voisi selittää ristiriitaa? </a:t>
            </a:r>
            <a:r>
              <a:rPr lang="fi-FI" sz="6000" b="0" i="0" u="none" strike="noStrike">
                <a:solidFill>
                  <a:srgbClr val="000000"/>
                </a:solidFill>
              </a:rPr>
              <a:t>(10 p.)</a:t>
            </a:r>
            <a:endParaRPr lang="fi-FI" sz="6000" b="0" i="0" u="none" strike="noStrike" dirty="0">
              <a:solidFill>
                <a:srgbClr val="000000"/>
              </a:solidFill>
            </a:endParaRPr>
          </a:p>
          <a:p>
            <a:pPr marL="127000" indent="0">
              <a:spcBef>
                <a:spcPts val="0"/>
              </a:spcBef>
              <a:buClr>
                <a:srgbClr val="000000"/>
              </a:buClr>
              <a:buSzPct val="100000"/>
            </a:pPr>
            <a:endParaRPr lang="fi-FI" sz="6000" b="0" i="0" u="none" strike="noStrike" dirty="0">
              <a:solidFill>
                <a:srgbClr val="000000"/>
              </a:solidFill>
            </a:endParaRPr>
          </a:p>
          <a:p>
            <a:pPr marL="984250" indent="-857250">
              <a:spcBef>
                <a:spcPts val="0"/>
              </a:spcBef>
              <a:buClr>
                <a:srgbClr val="000000"/>
              </a:buClr>
              <a:buSzPct val="100000"/>
              <a:buFont typeface="Arial" panose="020B0604020202020204" pitchFamily="34" charset="0"/>
              <a:buChar char="•"/>
            </a:pPr>
            <a:r>
              <a:rPr lang="fi-FI" sz="6000" b="0" i="0" u="none" strike="noStrike" dirty="0">
                <a:solidFill>
                  <a:srgbClr val="000000"/>
                </a:solidFill>
              </a:rPr>
              <a:t>Neuvostoliitto oli kommunistisen puolueen diktatuuri, jossa ei ollut sananvapautta. Propaganda oli tärkeä osa järjestelmää. Niinpä </a:t>
            </a:r>
            <a:r>
              <a:rPr lang="fi-FI" sz="6000" b="0" i="0" u="none" strike="noStrike" dirty="0" err="1">
                <a:solidFill>
                  <a:srgbClr val="000000"/>
                </a:solidFill>
              </a:rPr>
              <a:t>Novosti</a:t>
            </a:r>
            <a:r>
              <a:rPr lang="fi-FI" sz="6000" b="0" i="0" u="none" strike="noStrike" dirty="0">
                <a:solidFill>
                  <a:srgbClr val="000000"/>
                </a:solidFill>
              </a:rPr>
              <a:t>-uutistoimiston kirjanen ei käsitellyt rehellisesti Neuvostoliiton tilannetta.</a:t>
            </a:r>
          </a:p>
          <a:p>
            <a:pPr marL="984250" indent="-857250">
              <a:spcBef>
                <a:spcPts val="0"/>
              </a:spcBef>
              <a:buClr>
                <a:srgbClr val="000000"/>
              </a:buClr>
              <a:buSzPct val="100000"/>
              <a:buFont typeface="Arial" panose="020B0604020202020204" pitchFamily="34" charset="0"/>
              <a:buChar char="•"/>
            </a:pPr>
            <a:r>
              <a:rPr lang="fi-FI" sz="6000" b="0" i="0" u="none" strike="noStrike" dirty="0">
                <a:solidFill>
                  <a:srgbClr val="000000"/>
                </a:solidFill>
              </a:rPr>
              <a:t>Economist on länsimainen lehti, eikä sen tarvinnut peitellä Neuvostoliiton todellisuutta. Toisaalta raportti julkaistiin kylmän sodan aikana, mikä on voinut vaikuttaa sen yksipuolisen negatiiviseen kuvaan Neuvostoliiton tilanteesta.</a:t>
            </a:r>
          </a:p>
        </p:txBody>
      </p:sp>
      <p:sp>
        <p:nvSpPr>
          <p:cNvPr id="104" name="Google Shape;104;p12"/>
          <p:cNvSpPr txBox="1">
            <a:spLocks noGrp="1"/>
          </p:cNvSpPr>
          <p:nvPr>
            <p:ph type="sldNum" idx="12"/>
          </p:nvPr>
        </p:nvSpPr>
        <p:spPr>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2400"/>
              <a:buNone/>
            </a:pPr>
            <a:fld id="{00000000-1234-1234-1234-123412341234}" type="slidenum">
              <a:rPr lang="fi-FI"/>
              <a:t>7</a:t>
            </a:fld>
            <a:endParaRPr/>
          </a:p>
        </p:txBody>
      </p:sp>
      <p:sp>
        <p:nvSpPr>
          <p:cNvPr id="107" name="Google Shape;107;p12"/>
          <p:cNvSpPr txBox="1">
            <a:spLocks noGrp="1"/>
          </p:cNvSpPr>
          <p:nvPr>
            <p:ph type="ftr" idx="11"/>
          </p:nvPr>
        </p:nvSpPr>
        <p:spPr>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SzPts val="1400"/>
              <a:buNone/>
            </a:pPr>
            <a:r>
              <a:rPr lang="fi-FI" dirty="0"/>
              <a:t>Forum Historia Kertaus, Historian koe ja siinä menestyminen</a:t>
            </a:r>
            <a:endParaRPr dirty="0"/>
          </a:p>
        </p:txBody>
      </p:sp>
    </p:spTree>
    <p:extLst>
      <p:ext uri="{BB962C8B-B14F-4D97-AF65-F5344CB8AC3E}">
        <p14:creationId xmlns:p14="http://schemas.microsoft.com/office/powerpoint/2010/main" val="20304528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teema">
  <a:themeElements>
    <a:clrScheme name="Opeaineisto">
      <a:dk1>
        <a:srgbClr val="202020"/>
      </a:dk1>
      <a:lt1>
        <a:srgbClr val="FFFFFF"/>
      </a:lt1>
      <a:dk2>
        <a:srgbClr val="006BB3"/>
      </a:dk2>
      <a:lt2>
        <a:srgbClr val="E7E6E6"/>
      </a:lt2>
      <a:accent1>
        <a:srgbClr val="0096DB"/>
      </a:accent1>
      <a:accent2>
        <a:srgbClr val="009FAD"/>
      </a:accent2>
      <a:accent3>
        <a:srgbClr val="51A300"/>
      </a:accent3>
      <a:accent4>
        <a:srgbClr val="8E7BD3"/>
      </a:accent4>
      <a:accent5>
        <a:srgbClr val="E00000"/>
      </a:accent5>
      <a:accent6>
        <a:srgbClr val="FA6400"/>
      </a:accent6>
      <a:hlink>
        <a:srgbClr val="006BB3"/>
      </a:hlink>
      <a:folHlink>
        <a:srgbClr val="2092C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TotalTime>
  <Words>473</Words>
  <Application>Microsoft Office PowerPoint</Application>
  <PresentationFormat>Mukautettu</PresentationFormat>
  <Paragraphs>46</Paragraphs>
  <Slides>7</Slides>
  <Notes>7</Notes>
  <HiddenSlides>0</HiddenSlides>
  <MMClips>0</MMClips>
  <ScaleCrop>false</ScaleCrop>
  <HeadingPairs>
    <vt:vector size="6" baseType="variant">
      <vt:variant>
        <vt:lpstr>Käytetyt fontit</vt:lpstr>
      </vt:variant>
      <vt:variant>
        <vt:i4>2</vt:i4>
      </vt:variant>
      <vt:variant>
        <vt:lpstr>Teema</vt:lpstr>
      </vt:variant>
      <vt:variant>
        <vt:i4>1</vt:i4>
      </vt:variant>
      <vt:variant>
        <vt:lpstr>Dian otsikot</vt:lpstr>
      </vt:variant>
      <vt:variant>
        <vt:i4>7</vt:i4>
      </vt:variant>
    </vt:vector>
  </HeadingPairs>
  <TitlesOfParts>
    <vt:vector size="10" baseType="lpstr">
      <vt:lpstr>Arial</vt:lpstr>
      <vt:lpstr>Calibri</vt:lpstr>
      <vt:lpstr>Office-teema</vt:lpstr>
      <vt:lpstr>Historian koe ja siinä menestyminen  Ristiriitatehtävään vastaaminen</vt:lpstr>
      <vt:lpstr>Ristiriitatehtävään vastaaminen</vt:lpstr>
      <vt:lpstr>Esimerkkitehtävä</vt:lpstr>
      <vt:lpstr>Dokumentit A ja B</vt:lpstr>
      <vt:lpstr>Opettajalle</vt:lpstr>
      <vt:lpstr>Näkökulmia tehtävään</vt:lpstr>
      <vt:lpstr>Näkökulmia tehtävään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Forum Historia Kertaus Ristiriitatehtävään vastaaminen</dc:title>
  <dc:creator>Mika Kortelainen</dc:creator>
  <cp:lastModifiedBy>Jääskeläinen Johanna</cp:lastModifiedBy>
  <cp:revision>12</cp:revision>
  <dcterms:modified xsi:type="dcterms:W3CDTF">2023-11-29T13:59:38Z</dcterms:modified>
</cp:coreProperties>
</file>