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20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748FCE6-A9C9-6041-B373-0A5D553BFDB2}" type="datetimeFigureOut">
              <a:rPr lang="fi-FI" smtClean="0"/>
              <a:t>20.10.2014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8FF45322-5209-5D46-99C8-226B1A5EFDE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Lauseenvastikkeet	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AI 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285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Lauseenvastikkeet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eivät ole lauseita </a:t>
            </a:r>
            <a:r>
              <a:rPr lang="fi-FI" dirty="0" smtClean="0">
                <a:sym typeface="Wingdings"/>
              </a:rPr>
              <a:t> niissä ei ole persoonamuotoista verbiä</a:t>
            </a:r>
          </a:p>
          <a:p>
            <a:pPr lvl="1"/>
            <a:r>
              <a:rPr lang="fi-FI" dirty="0" smtClean="0">
                <a:sym typeface="Wingdings"/>
              </a:rPr>
              <a:t>Siksi niitä ei eroteta hallitsevasta lauseesta pilkulla.</a:t>
            </a:r>
          </a:p>
          <a:p>
            <a:r>
              <a:rPr lang="fi-FI" dirty="0" smtClean="0">
                <a:sym typeface="Wingdings"/>
              </a:rPr>
              <a:t>Lauseenvastikkeen tulee sopia virkkeeseen</a:t>
            </a:r>
          </a:p>
          <a:p>
            <a:pPr lvl="1"/>
            <a:r>
              <a:rPr lang="fi-FI" dirty="0" smtClean="0">
                <a:sym typeface="Wingdings"/>
              </a:rPr>
              <a:t>sisällöltään</a:t>
            </a:r>
          </a:p>
          <a:p>
            <a:pPr lvl="1"/>
            <a:r>
              <a:rPr lang="fi-FI" dirty="0" smtClean="0">
                <a:sym typeface="Wingdings"/>
              </a:rPr>
              <a:t>aikamuodoltaan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236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Lauseenvastikkeiden vaarat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Älä käytä</a:t>
            </a:r>
          </a:p>
          <a:p>
            <a:pPr lvl="1"/>
            <a:r>
              <a:rPr lang="fi-FI" dirty="0" smtClean="0"/>
              <a:t>tehden</a:t>
            </a:r>
          </a:p>
          <a:p>
            <a:pPr lvl="1"/>
            <a:r>
              <a:rPr lang="fi-FI" dirty="0" smtClean="0"/>
              <a:t>ollen</a:t>
            </a:r>
          </a:p>
          <a:p>
            <a:pPr lvl="1"/>
            <a:r>
              <a:rPr lang="fi-FI" dirty="0" smtClean="0"/>
              <a:t>sanoen</a:t>
            </a:r>
          </a:p>
          <a:p>
            <a:pPr marL="457200" lvl="1" indent="0">
              <a:buNone/>
            </a:pPr>
            <a:r>
              <a:rPr lang="fi-FI" dirty="0" smtClean="0"/>
              <a:t>esseessä lainkaan.</a:t>
            </a:r>
          </a:p>
          <a:p>
            <a:r>
              <a:rPr lang="fi-FI" dirty="0" smtClean="0"/>
              <a:t>Lauseenvastikkeet voivat tehdä tekstistä raskasta. Siksi kannattaa käyttää sivulauseita.</a:t>
            </a:r>
          </a:p>
          <a:p>
            <a:r>
              <a:rPr lang="fi-FI" dirty="0" smtClean="0"/>
              <a:t>Jos et ole varma siitä, meneekö lauseenvastike oikein, käytä sivulausetta.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486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Lauseenvastikkeet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Temporaalirakenne = </a:t>
            </a:r>
            <a:r>
              <a:rPr lang="fi-FI" b="1" dirty="0" smtClean="0"/>
              <a:t>aikaa ilmaiseva </a:t>
            </a:r>
            <a:r>
              <a:rPr lang="fi-FI" dirty="0" err="1" smtClean="0"/>
              <a:t>kun-lause</a:t>
            </a:r>
            <a:endParaRPr lang="fi-FI" dirty="0" smtClean="0"/>
          </a:p>
          <a:p>
            <a:pPr lvl="1"/>
            <a:r>
              <a:rPr lang="fi-FI" b="1" dirty="0" smtClean="0"/>
              <a:t>Samanaikainen</a:t>
            </a:r>
            <a:r>
              <a:rPr lang="fi-FI" dirty="0" smtClean="0"/>
              <a:t> tekeminen: esim. Luin kirjaa </a:t>
            </a:r>
            <a:r>
              <a:rPr lang="fi-FI" b="1" dirty="0" smtClean="0"/>
              <a:t>istuessani</a:t>
            </a:r>
            <a:r>
              <a:rPr lang="fi-FI" dirty="0" smtClean="0"/>
              <a:t> bussissa </a:t>
            </a:r>
            <a:r>
              <a:rPr lang="fi-FI" dirty="0" smtClean="0">
                <a:sym typeface="Wingdings" pitchFamily="2" charset="2"/>
              </a:rPr>
              <a:t> </a:t>
            </a:r>
            <a:r>
              <a:rPr lang="fi-FI" b="1" dirty="0" smtClean="0">
                <a:sym typeface="Wingdings" pitchFamily="2" charset="2"/>
              </a:rPr>
              <a:t>EI</a:t>
            </a:r>
            <a:r>
              <a:rPr lang="fi-FI" dirty="0" smtClean="0">
                <a:sym typeface="Wingdings" pitchFamily="2" charset="2"/>
              </a:rPr>
              <a:t> eriaikaista tekemistä, esim. Juna törmäsi aseman seinään vaunujen kasautuessa toistensa päälle.</a:t>
            </a:r>
          </a:p>
          <a:p>
            <a:pPr lvl="1"/>
            <a:r>
              <a:rPr lang="fi-FI" b="1" dirty="0" smtClean="0">
                <a:sym typeface="Wingdings" pitchFamily="2" charset="2"/>
              </a:rPr>
              <a:t>Eriaikainen</a:t>
            </a:r>
            <a:r>
              <a:rPr lang="fi-FI" dirty="0" smtClean="0">
                <a:sym typeface="Wingdings" pitchFamily="2" charset="2"/>
              </a:rPr>
              <a:t> tekeminen: esim. Hän joutui sairaalaan </a:t>
            </a:r>
            <a:r>
              <a:rPr lang="fi-FI" b="1" dirty="0" smtClean="0">
                <a:sym typeface="Wingdings" pitchFamily="2" charset="2"/>
              </a:rPr>
              <a:t>loukattuaan</a:t>
            </a:r>
            <a:r>
              <a:rPr lang="fi-FI" dirty="0" smtClean="0">
                <a:sym typeface="Wingdings" pitchFamily="2" charset="2"/>
              </a:rPr>
              <a:t> kätensä  </a:t>
            </a:r>
            <a:r>
              <a:rPr lang="fi-FI" b="1" dirty="0" smtClean="0">
                <a:sym typeface="Wingdings" pitchFamily="2" charset="2"/>
              </a:rPr>
              <a:t>EI</a:t>
            </a:r>
            <a:r>
              <a:rPr lang="fi-FI" dirty="0" smtClean="0">
                <a:sym typeface="Wingdings" pitchFamily="2" charset="2"/>
              </a:rPr>
              <a:t> Urheilija heitti kiekkoa vain kaksi kertaa loukattuaan kätensä toisella kierroksella.</a:t>
            </a: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1636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Lauseenvastikkeet, jatkoa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Temporaalirakenteen </a:t>
            </a:r>
            <a:r>
              <a:rPr lang="fi-FI" b="1" dirty="0" smtClean="0"/>
              <a:t>subjekti</a:t>
            </a:r>
          </a:p>
          <a:p>
            <a:pPr lvl="1"/>
            <a:r>
              <a:rPr lang="fi-FI" dirty="0" smtClean="0"/>
              <a:t>Lauseenvastikkeen subjekti sama kuin päälauseen:</a:t>
            </a:r>
          </a:p>
          <a:p>
            <a:pPr lvl="2"/>
            <a:r>
              <a:rPr lang="fi-FI" b="1" dirty="0" smtClean="0"/>
              <a:t>Saapuessaan</a:t>
            </a:r>
            <a:r>
              <a:rPr lang="fi-FI" dirty="0" smtClean="0"/>
              <a:t> kentälle </a:t>
            </a:r>
            <a:r>
              <a:rPr lang="fi-FI" b="1" dirty="0" smtClean="0"/>
              <a:t>Saku</a:t>
            </a:r>
            <a:r>
              <a:rPr lang="fi-FI" dirty="0" smtClean="0"/>
              <a:t> oli aivan uupunut.</a:t>
            </a:r>
          </a:p>
          <a:p>
            <a:pPr lvl="2"/>
            <a:r>
              <a:rPr lang="fi-FI" b="1" dirty="0" smtClean="0">
                <a:solidFill>
                  <a:srgbClr val="FF0000"/>
                </a:solidFill>
              </a:rPr>
              <a:t>EI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b="1" dirty="0" smtClean="0"/>
              <a:t>Sakun</a:t>
            </a:r>
            <a:r>
              <a:rPr lang="fi-FI" dirty="0" smtClean="0"/>
              <a:t> saapuessa kentälle </a:t>
            </a:r>
            <a:r>
              <a:rPr lang="fi-FI" b="1" dirty="0" smtClean="0"/>
              <a:t>hän</a:t>
            </a:r>
            <a:r>
              <a:rPr lang="fi-FI" dirty="0" smtClean="0"/>
              <a:t> oli aivan uupunut.</a:t>
            </a:r>
          </a:p>
          <a:p>
            <a:pPr lvl="1"/>
            <a:r>
              <a:rPr lang="fi-FI" dirty="0" smtClean="0"/>
              <a:t>Lauseenvastikkeen subjekti eri kuin päälauseen:</a:t>
            </a:r>
          </a:p>
          <a:p>
            <a:pPr lvl="2"/>
            <a:r>
              <a:rPr lang="fi-FI" b="1" dirty="0" smtClean="0"/>
              <a:t>Auringon</a:t>
            </a:r>
            <a:r>
              <a:rPr lang="fi-FI" dirty="0" smtClean="0"/>
              <a:t> lämmittäessä </a:t>
            </a:r>
            <a:r>
              <a:rPr lang="fi-FI" b="1" dirty="0" smtClean="0"/>
              <a:t>nokkosperhonen</a:t>
            </a:r>
            <a:r>
              <a:rPr lang="fi-FI" dirty="0" smtClean="0"/>
              <a:t> herää. </a:t>
            </a:r>
          </a:p>
          <a:p>
            <a:pPr lvl="2"/>
            <a:r>
              <a:rPr lang="fi-FI" b="1" dirty="0" smtClean="0"/>
              <a:t>Sakun</a:t>
            </a:r>
            <a:r>
              <a:rPr lang="fi-FI" dirty="0" smtClean="0"/>
              <a:t> saapuessa kentälle </a:t>
            </a:r>
            <a:r>
              <a:rPr lang="fi-FI" b="1" dirty="0" smtClean="0"/>
              <a:t>hän</a:t>
            </a:r>
            <a:r>
              <a:rPr lang="fi-FI" dirty="0" smtClean="0"/>
              <a:t> oli aivan uupunut.</a:t>
            </a:r>
          </a:p>
          <a:p>
            <a:pPr lvl="1"/>
            <a:r>
              <a:rPr lang="fi-FI" dirty="0" smtClean="0"/>
              <a:t>Temporaalirakenne EI ilmaise ehtoa tai syytä</a:t>
            </a:r>
          </a:p>
          <a:p>
            <a:pPr lvl="2"/>
            <a:r>
              <a:rPr lang="fi-FI" b="1" dirty="0" smtClean="0">
                <a:solidFill>
                  <a:srgbClr val="FF0000"/>
                </a:solidFill>
              </a:rPr>
              <a:t>EI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/>
              <a:t>Jaksaessasi harjoitella tarpeeksi pääset mukaan kilpailuihin.</a:t>
            </a:r>
          </a:p>
          <a:p>
            <a:pPr lvl="2"/>
            <a:r>
              <a:rPr lang="fi-FI" b="1" dirty="0" smtClean="0"/>
              <a:t>Jos</a:t>
            </a:r>
            <a:r>
              <a:rPr lang="fi-FI" dirty="0" smtClean="0"/>
              <a:t> jaksat harjoitella tarpeeksi, pääset mukaan kilpailuihin.</a:t>
            </a:r>
            <a:endParaRPr lang="fi-FI" b="1" dirty="0" smtClean="0"/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431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Lauseenvastikkeet, jatkoa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Finaalirakenne ilmaisee </a:t>
            </a:r>
            <a:r>
              <a:rPr lang="fi-FI" b="1" dirty="0" smtClean="0"/>
              <a:t>tarkoitusta</a:t>
            </a:r>
            <a:r>
              <a:rPr lang="fi-FI" dirty="0" smtClean="0"/>
              <a:t>. Sitä ei voi käyttää muuhun.</a:t>
            </a:r>
          </a:p>
          <a:p>
            <a:pPr lvl="1"/>
            <a:r>
              <a:rPr lang="fi-FI" b="1" dirty="0" smtClean="0">
                <a:solidFill>
                  <a:srgbClr val="FF0000"/>
                </a:solidFill>
              </a:rPr>
              <a:t>EI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/>
              <a:t>Klaus lähti matkalle </a:t>
            </a:r>
            <a:r>
              <a:rPr lang="fi-FI" b="1" dirty="0" smtClean="0"/>
              <a:t>palatakseen</a:t>
            </a:r>
            <a:r>
              <a:rPr lang="fi-FI" dirty="0" smtClean="0"/>
              <a:t> kuukauden kuluttua. </a:t>
            </a:r>
            <a:r>
              <a:rPr lang="fi-FI" dirty="0" smtClean="0">
                <a:sym typeface="Wingdings" pitchFamily="2" charset="2"/>
              </a:rPr>
              <a:t> Klaus lähti matkalle, jolta hän palasi kuukauden kuluttua. 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Klaus lähti matkalle </a:t>
            </a:r>
            <a:r>
              <a:rPr lang="fi-FI" b="1" dirty="0" smtClean="0">
                <a:sym typeface="Wingdings" pitchFamily="2" charset="2"/>
              </a:rPr>
              <a:t>oppiakseen </a:t>
            </a:r>
            <a:r>
              <a:rPr lang="fi-FI" dirty="0" smtClean="0">
                <a:sym typeface="Wingdings" pitchFamily="2" charset="2"/>
              </a:rPr>
              <a:t>näkemään elämänsä eri tavalla</a:t>
            </a:r>
            <a:r>
              <a:rPr lang="fi-FI" dirty="0" smtClean="0">
                <a:sym typeface="Wingdings" pitchFamily="2" charset="2"/>
              </a:rPr>
              <a:t>. </a:t>
            </a:r>
            <a:r>
              <a:rPr lang="fi-FI" dirty="0" smtClean="0">
                <a:sym typeface="Wingdings"/>
              </a:rPr>
              <a:t> </a:t>
            </a:r>
            <a:r>
              <a:rPr lang="fi-FI" b="1" dirty="0" smtClean="0">
                <a:sym typeface="Wingdings"/>
              </a:rPr>
              <a:t>jotta</a:t>
            </a:r>
            <a:r>
              <a:rPr lang="fi-FI" dirty="0" smtClean="0">
                <a:sym typeface="Wingdings"/>
              </a:rPr>
              <a:t> hän oppisi</a:t>
            </a:r>
            <a:endParaRPr lang="fi-FI" dirty="0" smtClean="0">
              <a:sym typeface="Wingdings" pitchFamily="2" charset="2"/>
            </a:endParaRPr>
          </a:p>
          <a:p>
            <a:r>
              <a:rPr lang="fi-FI" dirty="0" smtClean="0">
                <a:sym typeface="Wingdings" pitchFamily="2" charset="2"/>
              </a:rPr>
              <a:t>Modaalirakennetta ei voi käyttää </a:t>
            </a:r>
            <a:r>
              <a:rPr lang="fi-FI" dirty="0" err="1" smtClean="0">
                <a:sym typeface="Wingdings" pitchFamily="2" charset="2"/>
              </a:rPr>
              <a:t>jos-</a:t>
            </a:r>
            <a:r>
              <a:rPr lang="fi-FI" dirty="0" smtClean="0">
                <a:sym typeface="Wingdings" pitchFamily="2" charset="2"/>
              </a:rPr>
              <a:t> tai </a:t>
            </a:r>
            <a:r>
              <a:rPr lang="fi-FI" dirty="0" err="1" smtClean="0">
                <a:sym typeface="Wingdings" pitchFamily="2" charset="2"/>
              </a:rPr>
              <a:t>kun-lauseen</a:t>
            </a:r>
            <a:r>
              <a:rPr lang="fi-FI" dirty="0" smtClean="0">
                <a:sym typeface="Wingdings" pitchFamily="2" charset="2"/>
              </a:rPr>
              <a:t> korvikkeena</a:t>
            </a:r>
          </a:p>
          <a:p>
            <a:pPr lvl="2"/>
            <a:r>
              <a:rPr lang="fi-FI" b="1" dirty="0" smtClean="0">
                <a:solidFill>
                  <a:srgbClr val="FF0000"/>
                </a:solidFill>
                <a:sym typeface="Wingdings" pitchFamily="2" charset="2"/>
              </a:rPr>
              <a:t>EI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fi-FI" b="1" dirty="0" smtClean="0">
                <a:sym typeface="Wingdings" pitchFamily="2" charset="2"/>
              </a:rPr>
              <a:t>Ottaen</a:t>
            </a:r>
            <a:r>
              <a:rPr lang="fi-FI" dirty="0" smtClean="0">
                <a:sym typeface="Wingdings" pitchFamily="2" charset="2"/>
              </a:rPr>
              <a:t> huomioon rajusti lisääntynyt työttömyys verotulojen voi olettaa laskevan.  Kun otetaan huomioon rajusti..., verotulojen…</a:t>
            </a:r>
          </a:p>
          <a:p>
            <a:pPr lvl="2"/>
            <a:r>
              <a:rPr lang="fi-FI" dirty="0" smtClean="0">
                <a:sym typeface="Wingdings" pitchFamily="2" charset="2"/>
              </a:rPr>
              <a:t>Rakenne tarkoittaa </a:t>
            </a:r>
            <a:r>
              <a:rPr lang="fi-FI" b="1" dirty="0" smtClean="0">
                <a:sym typeface="Wingdings" pitchFamily="2" charset="2"/>
              </a:rPr>
              <a:t>”siten että”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smtClean="0">
                <a:sym typeface="Wingdings"/>
              </a:rPr>
              <a:t> Hän meni kotiin </a:t>
            </a:r>
            <a:r>
              <a:rPr lang="fi-FI" b="1" dirty="0" smtClean="0">
                <a:sym typeface="Wingdings"/>
              </a:rPr>
              <a:t>nauraen</a:t>
            </a:r>
            <a:r>
              <a:rPr lang="fi-FI" dirty="0" smtClean="0">
                <a:sym typeface="Wingdings"/>
              </a:rPr>
              <a:t>.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494556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uulenvire">
  <a:themeElements>
    <a:clrScheme name="Kesä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Tuulenvir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Tuulenvir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Tuulenvire.thmx</Template>
  <TotalTime>8833</TotalTime>
  <Words>276</Words>
  <Application>Microsoft Macintosh PowerPoint</Application>
  <PresentationFormat>Näytössä katseltava diaesitys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Tuulenvire</vt:lpstr>
      <vt:lpstr>Lauseenvastikkeet </vt:lpstr>
      <vt:lpstr>Lauseenvastikkeet</vt:lpstr>
      <vt:lpstr>Lauseenvastikkeiden vaarat</vt:lpstr>
      <vt:lpstr>Lauseenvastikkeet</vt:lpstr>
      <vt:lpstr>Lauseenvastikkeet, jatkoa</vt:lpstr>
      <vt:lpstr>Lauseenvastikkeet, jatkoa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Lauseenvastikkeet </dc:title>
  <dc:creator>Terhi Lintunen</dc:creator>
  <cp:lastModifiedBy>Terhi Lintunen</cp:lastModifiedBy>
  <cp:revision>4</cp:revision>
  <dcterms:created xsi:type="dcterms:W3CDTF">2014-10-20T12:16:40Z</dcterms:created>
  <dcterms:modified xsi:type="dcterms:W3CDTF">2014-10-26T15:30:17Z</dcterms:modified>
</cp:coreProperties>
</file>