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notesMasterIdLst>
    <p:notesMasterId r:id="rId19"/>
  </p:notesMasterIdLst>
  <p:sldIdLst>
    <p:sldId id="262" r:id="rId5"/>
    <p:sldId id="317" r:id="rId6"/>
    <p:sldId id="330" r:id="rId7"/>
    <p:sldId id="331" r:id="rId8"/>
    <p:sldId id="327" r:id="rId9"/>
    <p:sldId id="318" r:id="rId10"/>
    <p:sldId id="335" r:id="rId11"/>
    <p:sldId id="328" r:id="rId12"/>
    <p:sldId id="336" r:id="rId13"/>
    <p:sldId id="332" r:id="rId14"/>
    <p:sldId id="333" r:id="rId15"/>
    <p:sldId id="334" r:id="rId16"/>
    <p:sldId id="329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8"/>
    <a:srgbClr val="E3DE00"/>
    <a:srgbClr val="F76378"/>
    <a:srgbClr val="CC5B59"/>
    <a:srgbClr val="84C3EF"/>
    <a:srgbClr val="1C763E"/>
    <a:srgbClr val="FFCD2D"/>
    <a:srgbClr val="3CEA6A"/>
    <a:srgbClr val="6CB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14107-7A0C-4778-BA6E-CECC0C32F02E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E7C4-417B-4FDA-B0B1-B87885D344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47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BE7C4-417B-4FDA-B0B1-B87885D3449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3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65E0-40B4-4DD3-AF13-6A34E420B4DA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CDEA-8E1F-4CD9-B222-8A90835D21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57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  <p:sldLayoutId id="214748371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glink.com/card/122856991662643610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AYUuiJNhBngAIZAKoUnFLSgtBai2/wJ1sxEbkRIiS2SyrJ62uHQ" TargetMode="External"/><Relationship Id="rId2" Type="http://schemas.openxmlformats.org/officeDocument/2006/relationships/hyperlink" Target="https://read.bookcreator.com/AYUuiJNhBngAIZAKoUnFLSgtBai2/UHgWLI1NTXSYnU0Mb--jb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kotka/varhaiskasvatus/digi/ttm#na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lPPEr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peda.net/kotka/varhaiskasvatus/digi/t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otka/varhaiskasvatus/digi/t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532" y="3888228"/>
            <a:ext cx="7196579" cy="1224398"/>
          </a:xfrm>
        </p:spPr>
        <p:txBody>
          <a:bodyPr/>
          <a:lstStyle/>
          <a:p>
            <a:r>
              <a:rPr lang="fi-FI" sz="3600" dirty="0" err="1" smtClean="0"/>
              <a:t>tvt-tuutoritoiminta</a:t>
            </a:r>
            <a:r>
              <a:rPr lang="fi-FI" sz="3600" dirty="0" smtClean="0"/>
              <a:t> 2019-2020</a:t>
            </a:r>
            <a:br>
              <a:rPr lang="fi-FI" sz="3600" dirty="0" smtClean="0"/>
            </a:br>
            <a:r>
              <a:rPr lang="fi-FI" sz="2000" dirty="0" smtClean="0"/>
              <a:t>Ryhmät a, b ja c</a:t>
            </a: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4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l="4289" t="2309" r="5635" b="4201"/>
          <a:stretch/>
        </p:blipFill>
        <p:spPr>
          <a:xfrm>
            <a:off x="5907023" y="1061998"/>
            <a:ext cx="2130553" cy="2054462"/>
          </a:xfrm>
          <a:prstGeom prst="ellipse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20" y="1116436"/>
            <a:ext cx="1779516" cy="1779516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4971885" y="6368511"/>
            <a:ext cx="1254954" cy="1573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Tiina Kääpä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kartoituksen tuloksia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982082" y="1523535"/>
            <a:ext cx="6399212" cy="4437649"/>
          </a:xfrm>
        </p:spPr>
        <p:txBody>
          <a:bodyPr/>
          <a:lstStyle/>
          <a:p>
            <a:r>
              <a:rPr lang="fi-FI" sz="1600" dirty="0" smtClean="0"/>
              <a:t>Laitteiden ja asioiden hallinta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smtClean="0"/>
              <a:t>ohjelmat joihin on saanut koulutusta hallitaan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P</a:t>
            </a:r>
            <a:r>
              <a:rPr lang="fi-FI" sz="1600" dirty="0" err="1" smtClean="0"/>
              <a:t>icos</a:t>
            </a:r>
            <a:r>
              <a:rPr lang="fi-FI" sz="1600" dirty="0" smtClean="0"/>
              <a:t> </a:t>
            </a:r>
            <a:r>
              <a:rPr lang="fi-FI" sz="1600" dirty="0" err="1" smtClean="0"/>
              <a:t>block</a:t>
            </a:r>
            <a:r>
              <a:rPr lang="fi-FI" sz="1600" dirty="0" smtClean="0"/>
              <a:t>, Molla abc, </a:t>
            </a:r>
            <a:r>
              <a:rPr lang="fi-FI" sz="1600" dirty="0" err="1" smtClean="0"/>
              <a:t>Pairs</a:t>
            </a:r>
            <a:r>
              <a:rPr lang="fi-FI" sz="1600" dirty="0" smtClean="0"/>
              <a:t> </a:t>
            </a:r>
            <a:r>
              <a:rPr lang="fi-FI" sz="1600" dirty="0" err="1" smtClean="0"/>
              <a:t>match</a:t>
            </a:r>
            <a:r>
              <a:rPr lang="fi-FI" sz="1600" dirty="0" smtClean="0"/>
              <a:t>, </a:t>
            </a:r>
            <a:r>
              <a:rPr lang="fi-FI" sz="1600" dirty="0" err="1" smtClean="0"/>
              <a:t>ChatterPix</a:t>
            </a:r>
            <a:r>
              <a:rPr lang="fi-FI" sz="1600" dirty="0" smtClean="0"/>
              <a:t>, Eka  peli, </a:t>
            </a:r>
            <a:r>
              <a:rPr lang="fi-FI" sz="1600" dirty="0" err="1" smtClean="0"/>
              <a:t>Book</a:t>
            </a:r>
            <a:r>
              <a:rPr lang="fi-FI" sz="1600" dirty="0" smtClean="0"/>
              <a:t> </a:t>
            </a:r>
            <a:r>
              <a:rPr lang="fi-FI" sz="1600" dirty="0" err="1" smtClean="0"/>
              <a:t>Greator</a:t>
            </a:r>
            <a:r>
              <a:rPr lang="fi-FI" sz="1600" dirty="0" smtClean="0"/>
              <a:t>, Pedanet, </a:t>
            </a:r>
            <a:r>
              <a:rPr lang="fi-FI" sz="1600" dirty="0" err="1" smtClean="0"/>
              <a:t>ThingLink</a:t>
            </a:r>
            <a:endParaRPr lang="fi-FI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smtClean="0"/>
              <a:t>tekniikka hallussa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600" dirty="0" err="1" smtClean="0"/>
              <a:t>iPad</a:t>
            </a:r>
            <a:r>
              <a:rPr lang="fi-FI" sz="1600" dirty="0"/>
              <a:t>, </a:t>
            </a:r>
            <a:r>
              <a:rPr lang="fi-FI" sz="1600" dirty="0" smtClean="0"/>
              <a:t>kamera/video, dataprojektorin käyttö</a:t>
            </a:r>
          </a:p>
          <a:p>
            <a:r>
              <a:rPr lang="fi-FI" sz="1600" dirty="0" smtClean="0"/>
              <a:t>Harjoitusta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600" dirty="0" smtClean="0"/>
              <a:t>uudet ohjelmat  ja ohjelmat joista ei ole ollut koulutusta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600" dirty="0" err="1" smtClean="0"/>
              <a:t>iPadin</a:t>
            </a:r>
            <a:r>
              <a:rPr lang="fi-FI" sz="1600" dirty="0" smtClean="0"/>
              <a:t> ohjelmat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600" dirty="0" err="1" smtClean="0"/>
              <a:t>pedanet</a:t>
            </a:r>
            <a:r>
              <a:rPr lang="fi-FI" sz="1600" dirty="0" smtClean="0"/>
              <a:t>/kyselyn luominen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600" dirty="0" smtClean="0"/>
              <a:t>sovellusten ottaminen osaksi arkea</a:t>
            </a:r>
            <a:endParaRPr lang="fi-FI" sz="1600" dirty="0"/>
          </a:p>
          <a:p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182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kartoituksen tuloksia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67782" y="1497160"/>
            <a:ext cx="6399212" cy="3980448"/>
          </a:xfrm>
        </p:spPr>
        <p:txBody>
          <a:bodyPr/>
          <a:lstStyle/>
          <a:p>
            <a:r>
              <a:rPr lang="fi-FI" dirty="0" smtClean="0"/>
              <a:t>Mihin työyksikkö kaipaa tukea? – Tehdään suunnitelma?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tietotekniikan perusasiat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iPadin</a:t>
            </a:r>
            <a:r>
              <a:rPr lang="fi-FI" dirty="0" smtClean="0"/>
              <a:t>, kännykän käyttö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action kamera, Green </a:t>
            </a:r>
            <a:r>
              <a:rPr lang="fi-FI" dirty="0" err="1" smtClean="0"/>
              <a:t>screen</a:t>
            </a:r>
            <a:r>
              <a:rPr lang="fi-FI" dirty="0" smtClean="0"/>
              <a:t> –kuvaus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puheen tallennus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ohjelmien hyödyntäminen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iPadin</a:t>
            </a:r>
            <a:r>
              <a:rPr lang="fi-FI" dirty="0" smtClean="0"/>
              <a:t> pedagoginen käyttö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Pedanetin</a:t>
            </a:r>
            <a:r>
              <a:rPr lang="fi-FI" dirty="0" smtClean="0"/>
              <a:t> ja </a:t>
            </a:r>
            <a:r>
              <a:rPr lang="fi-FI" dirty="0" err="1" smtClean="0"/>
              <a:t>iPadin</a:t>
            </a:r>
            <a:r>
              <a:rPr lang="fi-FI" dirty="0" smtClean="0"/>
              <a:t> saaminen osaksi arkea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7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805" y="114921"/>
            <a:ext cx="6331164" cy="1128363"/>
          </a:xfrm>
        </p:spPr>
        <p:txBody>
          <a:bodyPr/>
          <a:lstStyle/>
          <a:p>
            <a:r>
              <a:rPr lang="fi-FI" dirty="0"/>
              <a:t>kartoituksen tuloksia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589085" y="916867"/>
            <a:ext cx="7007468" cy="3066048"/>
          </a:xfrm>
        </p:spPr>
        <p:txBody>
          <a:bodyPr/>
          <a:lstStyle/>
          <a:p>
            <a:r>
              <a:rPr lang="fi-FI" dirty="0" smtClean="0"/>
              <a:t>Pedagoginen osaaminen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smtClean="0"/>
              <a:t>laitteiden käyttö lasten kanssa on luontevaa,  kun laitteet ja ohjelmat ovat tuttuja. (10/18), </a:t>
            </a:r>
            <a:r>
              <a:rPr lang="fi-FI" sz="1600" dirty="0"/>
              <a:t>melko luontevaa, opettelemme käyttöä lasten kanssa. (4/18</a:t>
            </a:r>
            <a:r>
              <a:rPr lang="fi-FI" sz="1600" dirty="0" smtClean="0"/>
              <a:t>),</a:t>
            </a:r>
            <a:r>
              <a:rPr lang="fi-FI" sz="1600" dirty="0"/>
              <a:t> </a:t>
            </a:r>
            <a:r>
              <a:rPr lang="fi-FI" sz="1600" dirty="0" smtClean="0"/>
              <a:t> käyttö </a:t>
            </a:r>
            <a:r>
              <a:rPr lang="fi-FI" sz="1600" dirty="0"/>
              <a:t>ei ole luontevaa (3/18</a:t>
            </a:r>
            <a:r>
              <a:rPr lang="fi-FI" sz="16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smtClean="0"/>
              <a:t>lasten ohjaamisessa hyödynnetään monipuolisia ryhmäratkaisuja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smtClean="0"/>
              <a:t>oppimisesta tehdään lapsille mielekästä seuraavilla keinoilla(top 3)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/>
              <a:t>Erilaisten kuvien ja tuotosten </a:t>
            </a:r>
            <a:r>
              <a:rPr lang="fi-FI" sz="1400" dirty="0" smtClean="0"/>
              <a:t>katseleminen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/>
              <a:t>Rauhallinen </a:t>
            </a:r>
            <a:r>
              <a:rPr lang="fi-FI" sz="1400" dirty="0" smtClean="0"/>
              <a:t>tila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/>
              <a:t>Aikuinen ohjaa laitteiden käyttöä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grpSp>
        <p:nvGrpSpPr>
          <p:cNvPr id="4" name="Ryhmä 3"/>
          <p:cNvGrpSpPr/>
          <p:nvPr/>
        </p:nvGrpSpPr>
        <p:grpSpPr>
          <a:xfrm>
            <a:off x="6774951" y="2074985"/>
            <a:ext cx="1936825" cy="1461349"/>
            <a:chOff x="6885564" y="2897437"/>
            <a:chExt cx="2899238" cy="2672149"/>
          </a:xfrm>
        </p:grpSpPr>
        <p:pic>
          <p:nvPicPr>
            <p:cNvPr id="5" name="Kuva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76093">
              <a:off x="7102010" y="2897437"/>
              <a:ext cx="1549403" cy="1600198"/>
            </a:xfrm>
            <a:prstGeom prst="heart">
              <a:avLst/>
            </a:prstGeom>
          </p:spPr>
        </p:pic>
        <p:sp>
          <p:nvSpPr>
            <p:cNvPr id="6" name="Tekstiruutu 5"/>
            <p:cNvSpPr txBox="1"/>
            <p:nvPr/>
          </p:nvSpPr>
          <p:spPr>
            <a:xfrm rot="20243699">
              <a:off x="6885564" y="4387738"/>
              <a:ext cx="2899238" cy="118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 smtClean="0"/>
                <a:t>Kiitos kaikille vastanneille!</a:t>
              </a:r>
              <a:endParaRPr lang="fi-FI" dirty="0"/>
            </a:p>
          </p:txBody>
        </p:sp>
      </p:grpSp>
      <p:pic>
        <p:nvPicPr>
          <p:cNvPr id="7" name="Kuva 6" descr="C:\Users\laitinja\AppData\Local\Microsoft\Windows\Temporary Internet Files\Content.MSO\8A6A620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3" y="4000501"/>
            <a:ext cx="4211514" cy="25673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isällön paikkamerkki 2"/>
          <p:cNvSpPr txBox="1">
            <a:spLocks/>
          </p:cNvSpPr>
          <p:nvPr/>
        </p:nvSpPr>
        <p:spPr>
          <a:xfrm flipH="1">
            <a:off x="574430" y="4026876"/>
            <a:ext cx="3760177" cy="20046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smtClean="0"/>
              <a:t>lasten osallisuus (top 3)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 smtClean="0"/>
              <a:t>Lapset saavat kokeilla ja tutkia laitteita (aikuinen läsnä)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/>
              <a:t>Huomioin lasten toiveet esim. käytettävästä sovelluksesta.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sz="1400" dirty="0"/>
              <a:t>Lapset pelaavat pelejä (aikuinen on läsnä</a:t>
            </a:r>
            <a:r>
              <a:rPr lang="fi-FI" sz="1400" dirty="0" smtClean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30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8804" y="400143"/>
            <a:ext cx="6331164" cy="11283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vasun toteutusta</a:t>
            </a:r>
            <a:br>
              <a:rPr lang="fi-FI" dirty="0" smtClean="0"/>
            </a:br>
            <a:r>
              <a:rPr lang="fi-FI" dirty="0" err="1" smtClean="0"/>
              <a:t>tvt</a:t>
            </a:r>
            <a:r>
              <a:rPr lang="fi-FI" dirty="0" smtClean="0"/>
              <a:t>-toiminnassa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330748" y="1766250"/>
            <a:ext cx="8630372" cy="4027881"/>
          </a:xfrm>
        </p:spPr>
        <p:txBody>
          <a:bodyPr/>
          <a:lstStyle/>
          <a:p>
            <a:r>
              <a:rPr lang="fi-FI" sz="2200" dirty="0" smtClean="0"/>
              <a:t>1. </a:t>
            </a:r>
            <a:r>
              <a:rPr lang="fi-FI" sz="1800" dirty="0" smtClean="0"/>
              <a:t>Avaa </a:t>
            </a:r>
            <a:r>
              <a:rPr lang="fi-FI" sz="1800" dirty="0" err="1" smtClean="0"/>
              <a:t>ThingLink</a:t>
            </a:r>
            <a:r>
              <a:rPr lang="fi-FI" sz="1800" dirty="0" smtClean="0"/>
              <a:t>-pohja </a:t>
            </a:r>
            <a:r>
              <a:rPr lang="fi-FI" sz="1800" u="sng" dirty="0" smtClean="0">
                <a:hlinkClick r:id="rId2"/>
              </a:rPr>
              <a:t>https</a:t>
            </a:r>
            <a:r>
              <a:rPr lang="fi-FI" sz="1800" u="sng" dirty="0">
                <a:hlinkClick r:id="rId2"/>
              </a:rPr>
              <a:t>://www.thinglink.com/card/1228569916626436103</a:t>
            </a:r>
            <a:endParaRPr lang="fi-FI" sz="1800" dirty="0"/>
          </a:p>
          <a:p>
            <a:endParaRPr lang="fi-FI" sz="100" dirty="0" smtClean="0"/>
          </a:p>
          <a:p>
            <a:r>
              <a:rPr lang="fi-FI" sz="2200" dirty="0" smtClean="0"/>
              <a:t>2. </a:t>
            </a:r>
            <a:r>
              <a:rPr lang="fi-FI" sz="1800" dirty="0" smtClean="0"/>
              <a:t>Tutustu sisältöön. Jokainen </a:t>
            </a:r>
            <a:r>
              <a:rPr lang="fi-FI" sz="1800" i="1" dirty="0" smtClean="0"/>
              <a:t>Oppimisen alue</a:t>
            </a:r>
            <a:r>
              <a:rPr lang="fi-FI" sz="1800" dirty="0" smtClean="0"/>
              <a:t> sisältää: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i-FI" sz="1800" dirty="0" smtClean="0"/>
              <a:t>Tietoa siitä, mikä varhaiskasvatuksen tehtävä on ko. alueella.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i-FI" sz="1800" dirty="0" smtClean="0"/>
              <a:t>2 valmista tehtäväesimerkkiä.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i-FI" sz="1800" dirty="0" smtClean="0"/>
              <a:t>Mahdollisuuden toteuttaa oma idea, joka vastaa ko. oppimisen aluetta.</a:t>
            </a:r>
          </a:p>
          <a:p>
            <a:pPr>
              <a:lnSpc>
                <a:spcPct val="100000"/>
              </a:lnSpc>
            </a:pPr>
            <a:endParaRPr lang="fi-FI" sz="100" dirty="0" smtClean="0"/>
          </a:p>
          <a:p>
            <a:pPr marL="182563" indent="-182563">
              <a:lnSpc>
                <a:spcPct val="100000"/>
              </a:lnSpc>
            </a:pPr>
            <a:r>
              <a:rPr lang="fi-FI" sz="2200" dirty="0" smtClean="0"/>
              <a:t>3. </a:t>
            </a:r>
            <a:r>
              <a:rPr lang="fi-FI" sz="1800" dirty="0" smtClean="0"/>
              <a:t>Toteuta </a:t>
            </a:r>
            <a:r>
              <a:rPr lang="fi-FI" sz="1800" dirty="0" err="1" smtClean="0"/>
              <a:t>väh</a:t>
            </a:r>
            <a:r>
              <a:rPr lang="fi-FI" sz="1800" dirty="0" smtClean="0"/>
              <a:t>. 1 tehtävä yksikössäsi. Esim. omassa ryhmässä ja/tai </a:t>
            </a:r>
            <a:r>
              <a:rPr lang="fi-FI" sz="1800" dirty="0" err="1" smtClean="0"/>
              <a:t>tvt-tuutoripäivänä</a:t>
            </a:r>
            <a:r>
              <a:rPr lang="fi-FI" sz="1800" dirty="0" smtClean="0"/>
              <a:t>  ”ylimääräisenä” muissa ryhmissä.</a:t>
            </a:r>
          </a:p>
          <a:p>
            <a:pPr>
              <a:lnSpc>
                <a:spcPct val="100000"/>
              </a:lnSpc>
            </a:pPr>
            <a:endParaRPr lang="fi-FI" sz="100" dirty="0" smtClean="0"/>
          </a:p>
          <a:p>
            <a:pPr marL="182563" indent="-182563">
              <a:lnSpc>
                <a:spcPct val="100000"/>
              </a:lnSpc>
            </a:pPr>
            <a:r>
              <a:rPr lang="fi-FI" sz="2200" dirty="0" smtClean="0"/>
              <a:t>4. </a:t>
            </a:r>
            <a:r>
              <a:rPr lang="fi-FI" sz="1800" dirty="0" smtClean="0"/>
              <a:t>Dokumentoi tehtävän toteutus ja havaintosi siitä </a:t>
            </a:r>
            <a:r>
              <a:rPr lang="fi-FI" sz="1800" dirty="0" err="1" smtClean="0"/>
              <a:t>Padlet</a:t>
            </a:r>
            <a:r>
              <a:rPr lang="fi-FI" sz="1800" dirty="0" smtClean="0"/>
              <a:t>-alustalle (linkki </a:t>
            </a:r>
            <a:r>
              <a:rPr lang="fi-FI" sz="1800" dirty="0" err="1" smtClean="0"/>
              <a:t>ThingLink</a:t>
            </a:r>
            <a:r>
              <a:rPr lang="fi-FI" sz="1800" dirty="0" smtClean="0"/>
              <a:t>-pohjalla). </a:t>
            </a:r>
            <a:r>
              <a:rPr lang="fi-FI" sz="1600" dirty="0" smtClean="0"/>
              <a:t>Mainitse, mitä muita oppimisen alueita tai laaja-alaisen osaamisen alueita havaitsit tehtävässäsi.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327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OhjeiTA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6" y="2103829"/>
            <a:ext cx="6399212" cy="1448263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dirty="0" smtClean="0">
                <a:hlinkClick r:id="rId2"/>
              </a:rPr>
              <a:t>BookGreator ohje</a:t>
            </a:r>
            <a:endParaRPr lang="fi-FI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dirty="0" smtClean="0">
                <a:hlinkClick r:id="rId3"/>
              </a:rPr>
              <a:t>StopMotion ohje</a:t>
            </a:r>
            <a:endParaRPr lang="fi-FI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dirty="0" smtClean="0">
                <a:hlinkClick r:id="rId4"/>
              </a:rPr>
              <a:t>digiLoiski Pedanet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3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764" y="849796"/>
            <a:ext cx="6331164" cy="1128363"/>
          </a:xfrm>
        </p:spPr>
        <p:txBody>
          <a:bodyPr>
            <a:normAutofit/>
          </a:bodyPr>
          <a:lstStyle/>
          <a:p>
            <a:pPr algn="l"/>
            <a:r>
              <a:rPr lang="fi-FI" dirty="0" smtClean="0"/>
              <a:t>RYHMÄ 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 flipH="1">
            <a:off x="458764" y="2197615"/>
            <a:ext cx="7624532" cy="3142928"/>
          </a:xfrm>
        </p:spPr>
        <p:txBody>
          <a:bodyPr/>
          <a:lstStyle/>
          <a:p>
            <a:r>
              <a:rPr lang="fi-FI" dirty="0" smtClean="0"/>
              <a:t>Katariina, Meripirtti, Hovinsaari, Metsola,                                                                        Kotilo, Sateenkaari (Kanerva?)</a:t>
            </a:r>
          </a:p>
          <a:p>
            <a:endParaRPr lang="fi-FI" sz="500" dirty="0"/>
          </a:p>
          <a:p>
            <a:r>
              <a:rPr lang="fi-FI" dirty="0" smtClean="0"/>
              <a:t>23.9.19</a:t>
            </a:r>
            <a:r>
              <a:rPr lang="fi-FI" dirty="0"/>
              <a:t>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8.10.19          8.00-15.45 omassa yksikössä</a:t>
            </a:r>
          </a:p>
          <a:p>
            <a:r>
              <a:rPr lang="fi-FI" dirty="0"/>
              <a:t>5.11.19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 </a:t>
            </a:r>
          </a:p>
        </p:txBody>
      </p:sp>
      <p:pic>
        <p:nvPicPr>
          <p:cNvPr id="1026" name="Picture 2" descr="Joukkue, Tiiminrakennukseen, Menest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297108"/>
            <a:ext cx="3074742" cy="201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39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764" y="849796"/>
            <a:ext cx="6331164" cy="1128363"/>
          </a:xfrm>
        </p:spPr>
        <p:txBody>
          <a:bodyPr>
            <a:normAutofit/>
          </a:bodyPr>
          <a:lstStyle/>
          <a:p>
            <a:pPr algn="l"/>
            <a:r>
              <a:rPr lang="fi-FI" dirty="0" smtClean="0"/>
              <a:t>RYHMÄ B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 flipH="1">
            <a:off x="458764" y="2197615"/>
            <a:ext cx="7624532" cy="3142928"/>
          </a:xfrm>
        </p:spPr>
        <p:txBody>
          <a:bodyPr/>
          <a:lstStyle/>
          <a:p>
            <a:r>
              <a:rPr lang="fi-FI" dirty="0"/>
              <a:t>Utumetsä, Lankila, </a:t>
            </a:r>
            <a:r>
              <a:rPr lang="fi-FI" dirty="0" err="1"/>
              <a:t>Pihkoo</a:t>
            </a:r>
            <a:r>
              <a:rPr lang="fi-FI" dirty="0"/>
              <a:t>, Velho, </a:t>
            </a:r>
            <a:r>
              <a:rPr lang="fi-FI" dirty="0" smtClean="0"/>
              <a:t>Raitti,                                                              </a:t>
            </a:r>
            <a:r>
              <a:rPr lang="fi-FI" dirty="0" err="1" smtClean="0"/>
              <a:t>Helilä</a:t>
            </a:r>
            <a:r>
              <a:rPr lang="fi-FI" dirty="0"/>
              <a:t>, Korkeakoski (Käpylä?)</a:t>
            </a:r>
          </a:p>
          <a:p>
            <a:endParaRPr lang="fi-FI" sz="500" dirty="0" smtClean="0"/>
          </a:p>
          <a:p>
            <a:r>
              <a:rPr lang="fi-FI" dirty="0"/>
              <a:t>19.9.19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10.10.19        8.00-15.45 omassa yksikössä</a:t>
            </a:r>
          </a:p>
          <a:p>
            <a:r>
              <a:rPr lang="fi-FI" dirty="0"/>
              <a:t>7.11.19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 </a:t>
            </a:r>
          </a:p>
        </p:txBody>
      </p:sp>
      <p:pic>
        <p:nvPicPr>
          <p:cNvPr id="1026" name="Picture 2" descr="Joukkue, Tiiminrakennukseen, Menest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315396"/>
            <a:ext cx="3074742" cy="201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91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764" y="849796"/>
            <a:ext cx="6331164" cy="1128363"/>
          </a:xfrm>
        </p:spPr>
        <p:txBody>
          <a:bodyPr>
            <a:normAutofit/>
          </a:bodyPr>
          <a:lstStyle/>
          <a:p>
            <a:pPr algn="l"/>
            <a:r>
              <a:rPr lang="fi-FI" dirty="0" smtClean="0"/>
              <a:t>RYHMÄ c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 flipH="1">
            <a:off x="458764" y="2197615"/>
            <a:ext cx="7624532" cy="3142928"/>
          </a:xfrm>
        </p:spPr>
        <p:txBody>
          <a:bodyPr/>
          <a:lstStyle/>
          <a:p>
            <a:r>
              <a:rPr lang="fi-FI" dirty="0"/>
              <a:t>Hovinpuisto, </a:t>
            </a:r>
            <a:r>
              <a:rPr lang="fi-FI" dirty="0" err="1"/>
              <a:t>Malminki</a:t>
            </a:r>
            <a:r>
              <a:rPr lang="fi-FI" dirty="0"/>
              <a:t>, Tavastila,  Metsäkulma, </a:t>
            </a:r>
            <a:r>
              <a:rPr lang="fi-FI" dirty="0" smtClean="0"/>
              <a:t>                                             Rauhala</a:t>
            </a:r>
            <a:r>
              <a:rPr lang="fi-FI" dirty="0"/>
              <a:t>, Otsonkallio (Kanerva?)</a:t>
            </a:r>
          </a:p>
          <a:p>
            <a:endParaRPr lang="fi-FI" sz="500" dirty="0"/>
          </a:p>
          <a:p>
            <a:endParaRPr lang="fi-FI" sz="500" dirty="0" smtClean="0"/>
          </a:p>
          <a:p>
            <a:r>
              <a:rPr lang="fi-FI" dirty="0"/>
              <a:t>24.9.19  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  <a:p>
            <a:r>
              <a:rPr lang="fi-FI" dirty="0"/>
              <a:t>15.10.19        8.00-15.45 omassa yksikössä</a:t>
            </a:r>
          </a:p>
          <a:p>
            <a:r>
              <a:rPr lang="fi-FI" dirty="0"/>
              <a:t>12.11.19        8.00-13.00 omassa yksikössä, 13.00-15.45 </a:t>
            </a:r>
            <a:r>
              <a:rPr lang="fi-FI" dirty="0" err="1"/>
              <a:t>tvt</a:t>
            </a:r>
            <a:r>
              <a:rPr lang="fi-FI" dirty="0"/>
              <a:t>-koulutus</a:t>
            </a:r>
          </a:p>
        </p:txBody>
      </p:sp>
      <p:pic>
        <p:nvPicPr>
          <p:cNvPr id="1026" name="Picture 2" descr="Joukkue, Tiiminrakennukseen, Menest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306252"/>
            <a:ext cx="3074742" cy="201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206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 err="1" smtClean="0"/>
              <a:t>tuutoripäivien</a:t>
            </a:r>
            <a:r>
              <a:rPr lang="fi-FI" dirty="0" smtClean="0"/>
              <a:t> dokumentointi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541060" y="2103829"/>
            <a:ext cx="7368500" cy="3142928"/>
          </a:xfrm>
        </p:spPr>
        <p:txBody>
          <a:bodyPr/>
          <a:lstStyle/>
          <a:p>
            <a:r>
              <a:rPr lang="fi-FI" dirty="0" smtClean="0"/>
              <a:t>Ensimmäistä </a:t>
            </a:r>
            <a:r>
              <a:rPr lang="fi-FI" dirty="0" err="1" smtClean="0"/>
              <a:t>tuutoripäivää</a:t>
            </a:r>
            <a:r>
              <a:rPr lang="fi-FI" dirty="0" smtClean="0"/>
              <a:t> dokumentoidaksesi                                         vastaa kyselyyn:</a:t>
            </a:r>
          </a:p>
          <a:p>
            <a:r>
              <a:rPr lang="fi-FI" sz="3600" dirty="0">
                <a:hlinkClick r:id="rId3"/>
              </a:rPr>
              <a:t>https://</a:t>
            </a:r>
            <a:r>
              <a:rPr lang="fi-FI" sz="3600" dirty="0" smtClean="0">
                <a:hlinkClick r:id="rId3"/>
              </a:rPr>
              <a:t>bit.ly/2lPPErh</a:t>
            </a:r>
            <a:r>
              <a:rPr lang="fi-FI" sz="3600" dirty="0" smtClean="0"/>
              <a:t>     </a:t>
            </a:r>
          </a:p>
          <a:p>
            <a:r>
              <a:rPr lang="fi-FI" dirty="0" smtClean="0"/>
              <a:t>(huom. l on pieni L)</a:t>
            </a:r>
          </a:p>
          <a:p>
            <a:endParaRPr lang="fi-FI" sz="1200" dirty="0" smtClean="0"/>
          </a:p>
          <a:p>
            <a:r>
              <a:rPr lang="fi-FI" dirty="0" smtClean="0"/>
              <a:t>Linkki löytyy myös </a:t>
            </a:r>
            <a:r>
              <a:rPr lang="fi-FI" dirty="0" err="1" smtClean="0"/>
              <a:t>Peda.netista</a:t>
            </a:r>
            <a:r>
              <a:rPr lang="fi-FI" dirty="0" smtClean="0"/>
              <a:t> </a:t>
            </a:r>
            <a:r>
              <a:rPr lang="fi-FI" dirty="0" err="1" smtClean="0"/>
              <a:t>DigiLoiskiksen</a:t>
            </a:r>
            <a:r>
              <a:rPr lang="fi-FI" dirty="0" smtClean="0"/>
              <a:t> sivuilta:</a:t>
            </a:r>
          </a:p>
          <a:p>
            <a:r>
              <a:rPr lang="fi-FI" sz="2400" dirty="0" smtClean="0">
                <a:hlinkClick r:id="rId4"/>
              </a:rPr>
              <a:t>https</a:t>
            </a:r>
            <a:r>
              <a:rPr lang="fi-FI" sz="2400" dirty="0">
                <a:hlinkClick r:id="rId4"/>
              </a:rPr>
              <a:t>://peda.net/kotka/varhaiskasvatus/digi/ttm</a:t>
            </a:r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46657"/>
            <a:ext cx="2635758" cy="35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tuutoritoiminnan</a:t>
            </a:r>
            <a:r>
              <a:rPr lang="fi-FI" dirty="0" smtClean="0"/>
              <a:t> arviointimalli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6" y="2068002"/>
            <a:ext cx="7969055" cy="3142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Tvt-tuutoritoimintaa</a:t>
            </a:r>
            <a:r>
              <a:rPr lang="fi-FI" dirty="0" smtClean="0"/>
              <a:t> varten on luotu arviointimallia.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Malli auttaa toiminnan ylläpitämisessä sekä kehittämisessä.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Mallin on myös tarkoitus auttaa </a:t>
            </a:r>
            <a:r>
              <a:rPr lang="fi-FI" dirty="0" err="1" smtClean="0"/>
              <a:t>tvt-tuutoreita</a:t>
            </a:r>
            <a:r>
              <a:rPr lang="fi-FI" dirty="0" smtClean="0"/>
              <a:t> suunnittelemaan omaa toimintaansa.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Tutustu arviointimalliin </a:t>
            </a:r>
            <a:r>
              <a:rPr lang="fi-FI" dirty="0" err="1" smtClean="0"/>
              <a:t>DigiLoiskiksen</a:t>
            </a:r>
            <a:r>
              <a:rPr lang="fi-FI" dirty="0" smtClean="0"/>
              <a:t> sivuilla: </a:t>
            </a:r>
            <a:r>
              <a:rPr lang="fi-FI" sz="2400" dirty="0" smtClean="0">
                <a:hlinkClick r:id="rId2"/>
              </a:rPr>
              <a:t>https</a:t>
            </a:r>
            <a:r>
              <a:rPr lang="fi-FI" sz="2400" dirty="0">
                <a:hlinkClick r:id="rId2"/>
              </a:rPr>
              <a:t>://peda.net/kotka/varhaiskasvatus/digi/ttm</a:t>
            </a: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550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ruutu 14"/>
          <p:cNvSpPr txBox="1"/>
          <p:nvPr/>
        </p:nvSpPr>
        <p:spPr>
          <a:xfrm>
            <a:off x="360485" y="360484"/>
            <a:ext cx="174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0083C8"/>
                </a:solidFill>
              </a:rPr>
              <a:t>TPACK</a:t>
            </a:r>
            <a:endParaRPr lang="fi-FI" sz="4800" dirty="0">
              <a:solidFill>
                <a:srgbClr val="0083C8"/>
              </a:solidFill>
            </a:endParaRPr>
          </a:p>
        </p:txBody>
      </p:sp>
      <p:grpSp>
        <p:nvGrpSpPr>
          <p:cNvPr id="4" name="Ryhmä 3"/>
          <p:cNvGrpSpPr/>
          <p:nvPr/>
        </p:nvGrpSpPr>
        <p:grpSpPr>
          <a:xfrm>
            <a:off x="1978269" y="1204547"/>
            <a:ext cx="4853356" cy="4545622"/>
            <a:chOff x="2031024" y="1107831"/>
            <a:chExt cx="5363308" cy="4818184"/>
          </a:xfrm>
        </p:grpSpPr>
        <p:grpSp>
          <p:nvGrpSpPr>
            <p:cNvPr id="2" name="Ryhmä 1"/>
            <p:cNvGrpSpPr/>
            <p:nvPr/>
          </p:nvGrpSpPr>
          <p:grpSpPr>
            <a:xfrm>
              <a:off x="2672858" y="1521069"/>
              <a:ext cx="4123598" cy="3525715"/>
              <a:chOff x="2672858" y="1521069"/>
              <a:chExt cx="4123598" cy="3525715"/>
            </a:xfrm>
          </p:grpSpPr>
          <p:sp>
            <p:nvSpPr>
              <p:cNvPr id="9" name="Ellipsi 8"/>
              <p:cNvSpPr/>
              <p:nvPr/>
            </p:nvSpPr>
            <p:spPr>
              <a:xfrm>
                <a:off x="3467343" y="1521069"/>
                <a:ext cx="2371020" cy="2127113"/>
              </a:xfrm>
              <a:prstGeom prst="ellipse">
                <a:avLst/>
              </a:prstGeom>
              <a:solidFill>
                <a:srgbClr val="F76378">
                  <a:alpha val="5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" name="Ellipsi 6"/>
              <p:cNvSpPr/>
              <p:nvPr/>
            </p:nvSpPr>
            <p:spPr>
              <a:xfrm>
                <a:off x="2672858" y="2901490"/>
                <a:ext cx="2334069" cy="2145294"/>
              </a:xfrm>
              <a:prstGeom prst="ellipse">
                <a:avLst/>
              </a:prstGeom>
              <a:solidFill>
                <a:srgbClr val="E3DE00">
                  <a:alpha val="4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Ellipsi 7"/>
              <p:cNvSpPr/>
              <p:nvPr/>
            </p:nvSpPr>
            <p:spPr>
              <a:xfrm>
                <a:off x="4437751" y="2745714"/>
                <a:ext cx="2358705" cy="218165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5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" name="Tekstiruutu 11"/>
              <p:cNvSpPr txBox="1"/>
              <p:nvPr/>
            </p:nvSpPr>
            <p:spPr>
              <a:xfrm>
                <a:off x="3982915" y="1987061"/>
                <a:ext cx="1613930" cy="978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dirty="0" smtClean="0"/>
                  <a:t>Teknologinen</a:t>
                </a:r>
              </a:p>
              <a:p>
                <a:pPr algn="ctr"/>
                <a:r>
                  <a:rPr lang="fi-FI" dirty="0" smtClean="0"/>
                  <a:t>osaaminen</a:t>
                </a:r>
              </a:p>
              <a:p>
                <a:pPr algn="ctr"/>
                <a:r>
                  <a:rPr lang="fi-FI" dirty="0" smtClean="0"/>
                  <a:t>(TK)</a:t>
                </a:r>
                <a:endParaRPr lang="fi-FI" dirty="0"/>
              </a:p>
            </p:txBody>
          </p:sp>
          <p:sp>
            <p:nvSpPr>
              <p:cNvPr id="13" name="Tekstiruutu 12"/>
              <p:cNvSpPr txBox="1"/>
              <p:nvPr/>
            </p:nvSpPr>
            <p:spPr>
              <a:xfrm>
                <a:off x="4862146" y="3543299"/>
                <a:ext cx="15122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dirty="0" smtClean="0"/>
                  <a:t>Sisällöllinen</a:t>
                </a:r>
              </a:p>
              <a:p>
                <a:pPr algn="ctr"/>
                <a:r>
                  <a:rPr lang="fi-FI" dirty="0" smtClean="0"/>
                  <a:t>osaaminen</a:t>
                </a:r>
              </a:p>
              <a:p>
                <a:pPr algn="ctr"/>
                <a:r>
                  <a:rPr lang="fi-FI" dirty="0" smtClean="0"/>
                  <a:t>(CK)</a:t>
                </a:r>
                <a:endParaRPr lang="fi-FI" dirty="0"/>
              </a:p>
            </p:txBody>
          </p:sp>
          <p:sp>
            <p:nvSpPr>
              <p:cNvPr id="14" name="Tekstiruutu 13"/>
              <p:cNvSpPr txBox="1"/>
              <p:nvPr/>
            </p:nvSpPr>
            <p:spPr>
              <a:xfrm>
                <a:off x="2866292" y="3587262"/>
                <a:ext cx="1749224" cy="978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dirty="0" smtClean="0"/>
                  <a:t>Pedagoginen </a:t>
                </a:r>
              </a:p>
              <a:p>
                <a:pPr algn="ctr"/>
                <a:r>
                  <a:rPr lang="fi-FI" dirty="0" smtClean="0"/>
                  <a:t>osaaminen</a:t>
                </a:r>
              </a:p>
              <a:p>
                <a:pPr algn="ctr"/>
                <a:r>
                  <a:rPr lang="fi-FI" dirty="0" smtClean="0"/>
                  <a:t>(PK)</a:t>
                </a:r>
                <a:endParaRPr lang="fi-FI" dirty="0"/>
              </a:p>
            </p:txBody>
          </p:sp>
        </p:grpSp>
        <p:sp>
          <p:nvSpPr>
            <p:cNvPr id="3" name="Ellipsi 2"/>
            <p:cNvSpPr/>
            <p:nvPr/>
          </p:nvSpPr>
          <p:spPr>
            <a:xfrm>
              <a:off x="2031024" y="1107831"/>
              <a:ext cx="5363308" cy="48181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" name="Tekstiruutu 4"/>
          <p:cNvSpPr txBox="1"/>
          <p:nvPr/>
        </p:nvSpPr>
        <p:spPr>
          <a:xfrm>
            <a:off x="2303584" y="351693"/>
            <a:ext cx="534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Teknologinen+pedagoginen+sisällöllinen</a:t>
            </a:r>
            <a:r>
              <a:rPr lang="fi-FI" dirty="0" smtClean="0"/>
              <a:t> osaaminen</a:t>
            </a:r>
          </a:p>
          <a:p>
            <a:pPr algn="ctr"/>
            <a:r>
              <a:rPr lang="fi-FI" dirty="0" smtClean="0"/>
              <a:t>(TPACK)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770077" y="2558562"/>
            <a:ext cx="2074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err="1" smtClean="0"/>
              <a:t>Teknologis</a:t>
            </a:r>
            <a:r>
              <a:rPr lang="fi-FI" sz="1400" dirty="0" smtClean="0"/>
              <a:t>-sisällöllinen</a:t>
            </a:r>
          </a:p>
          <a:p>
            <a:pPr algn="ctr"/>
            <a:r>
              <a:rPr lang="fi-FI" sz="1400" dirty="0" smtClean="0"/>
              <a:t>osaaminen</a:t>
            </a:r>
          </a:p>
          <a:p>
            <a:pPr algn="ctr"/>
            <a:r>
              <a:rPr lang="fi-FI" sz="1400" dirty="0" smtClean="0"/>
              <a:t>(TCP) </a:t>
            </a:r>
            <a:endParaRPr lang="fi-FI" sz="14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3472962" y="4950069"/>
            <a:ext cx="2074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err="1" smtClean="0"/>
              <a:t>Pedagogis</a:t>
            </a:r>
            <a:r>
              <a:rPr lang="fi-FI" sz="1400" dirty="0" smtClean="0"/>
              <a:t>-sisällöllinen</a:t>
            </a:r>
          </a:p>
          <a:p>
            <a:pPr algn="ctr"/>
            <a:r>
              <a:rPr lang="fi-FI" sz="1400" dirty="0" smtClean="0"/>
              <a:t>osaaminen</a:t>
            </a:r>
          </a:p>
          <a:p>
            <a:pPr algn="ctr"/>
            <a:r>
              <a:rPr lang="fi-FI" sz="1400" dirty="0" smtClean="0"/>
              <a:t>(PCK) </a:t>
            </a:r>
            <a:endParaRPr lang="fi-FI" sz="14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87924" y="2620108"/>
            <a:ext cx="1934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err="1" smtClean="0"/>
              <a:t>Teknologis-padagoginen</a:t>
            </a:r>
            <a:endParaRPr lang="fi-FI" sz="1400" dirty="0" smtClean="0"/>
          </a:p>
          <a:p>
            <a:pPr algn="ctr"/>
            <a:r>
              <a:rPr lang="fi-FI" sz="1400" dirty="0" smtClean="0"/>
              <a:t>osaaminen</a:t>
            </a:r>
          </a:p>
          <a:p>
            <a:pPr algn="ctr"/>
            <a:r>
              <a:rPr lang="fi-FI" sz="1400" dirty="0" smtClean="0"/>
              <a:t>(TCP) </a:t>
            </a:r>
            <a:endParaRPr lang="fi-FI" sz="1400" dirty="0"/>
          </a:p>
        </p:txBody>
      </p:sp>
      <p:sp>
        <p:nvSpPr>
          <p:cNvPr id="19" name="Nuoli oikealle 18"/>
          <p:cNvSpPr/>
          <p:nvPr/>
        </p:nvSpPr>
        <p:spPr>
          <a:xfrm>
            <a:off x="1872762" y="3006970"/>
            <a:ext cx="1776046" cy="1143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 vasemmalle 19"/>
          <p:cNvSpPr/>
          <p:nvPr/>
        </p:nvSpPr>
        <p:spPr>
          <a:xfrm>
            <a:off x="4870938" y="2901462"/>
            <a:ext cx="2215662" cy="1143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Kaarinuoli oikealle 27"/>
          <p:cNvSpPr/>
          <p:nvPr/>
        </p:nvSpPr>
        <p:spPr>
          <a:xfrm rot="20604174">
            <a:off x="2763257" y="1038436"/>
            <a:ext cx="1275294" cy="2789150"/>
          </a:xfrm>
          <a:prstGeom prst="curvedRightArrow">
            <a:avLst>
              <a:gd name="adj1" fmla="val 7598"/>
              <a:gd name="adj2" fmla="val 15431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kartoituksen tuloksia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1043628" y="1602668"/>
            <a:ext cx="6399212" cy="3936486"/>
          </a:xfrm>
        </p:spPr>
        <p:txBody>
          <a:bodyPr/>
          <a:lstStyle/>
          <a:p>
            <a:r>
              <a:rPr lang="fi-FI" sz="1400" dirty="0" smtClean="0"/>
              <a:t>Sisällöllinen osaaminen: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smtClean="0"/>
              <a:t>vasu tunnetaan hyvin ja ohjelmat,  joita on käyty läpi liitettiin eri sisältöalueisiin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smtClean="0"/>
              <a:t>mediakasvatus on: Laitteisiin tutustumista ja turvallisen käytön opastamista, kriittistä suhtautumista,  yhdessä tekemistä, ihmettelemistä, yhteydenpitoa, tiedon etsimistä, laitteiden hallintaa, laitteen oppimisen välineenä, esityksiä projekteja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 smtClean="0"/>
              <a:t>Näkemys </a:t>
            </a:r>
            <a:r>
              <a:rPr lang="fi-FI" sz="1400" dirty="0" err="1" smtClean="0"/>
              <a:t>tvt</a:t>
            </a:r>
            <a:r>
              <a:rPr lang="fi-FI" sz="1400" dirty="0" smtClean="0"/>
              <a:t>-taitojen hyödyllisyydestä omassa työssä oli positiivinen</a:t>
            </a:r>
          </a:p>
          <a:p>
            <a:r>
              <a:rPr lang="fi-FI" sz="1400" dirty="0" smtClean="0"/>
              <a:t> </a:t>
            </a:r>
          </a:p>
          <a:p>
            <a:endParaRPr lang="fi-FI" sz="1400" dirty="0" smtClean="0"/>
          </a:p>
          <a:p>
            <a:endParaRPr lang="fi-FI" sz="1400" dirty="0"/>
          </a:p>
        </p:txBody>
      </p:sp>
      <p:sp>
        <p:nvSpPr>
          <p:cNvPr id="7" name="AutoShape 2" descr="Formsin vastausdiagrammi. Kysymyksen otsikko: Tunnen vasun sisällön.. Vastausten määrä: 18 vastausta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 descr="C:\Users\laitinja\AppData\Local\Microsoft\Windows\Temporary Internet Files\Content.MSO\176ED023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2" y="3702758"/>
            <a:ext cx="3604846" cy="260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uva 8" descr="C:\Users\laitinja\AppData\Local\Microsoft\Windows\Temporary Internet Files\Content.MSO\55ED4516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85" y="3719146"/>
            <a:ext cx="3912576" cy="257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9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kartoituksen tuloksia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984738" y="2066190"/>
            <a:ext cx="7236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/>
              <a:t>Teknologinen osaaminen/omat taidot: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kukaan ei pelkää laitteiden rikkoutumista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tehdään kokeiluja lasten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kokeillaan </a:t>
            </a:r>
            <a:r>
              <a:rPr lang="fi-FI" sz="2000" dirty="0" smtClean="0"/>
              <a:t>sovelluksia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tuttuja laitteita ja sovelluksia käytetään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epävarmuuttakin esiintyy</a:t>
            </a:r>
          </a:p>
        </p:txBody>
      </p:sp>
    </p:spTree>
    <p:extLst>
      <p:ext uri="{BB962C8B-B14F-4D97-AF65-F5344CB8AC3E}">
        <p14:creationId xmlns:p14="http://schemas.microsoft.com/office/powerpoint/2010/main" val="27354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4B203211-1262-D845-A7A1-49F067E89705}" vid="{C3C9C065-5B1D-1A47-BD79-0ED944F5DB8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07696-2AC2-4423-A178-D9D7CC1EB56E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725239e-b194-4e4b-9e5d-d7784311bef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Powerpoint-malli, Suomi</Template>
  <TotalTime>2749</TotalTime>
  <Words>523</Words>
  <Application>Microsoft Office PowerPoint</Application>
  <PresentationFormat>Näytössä katseltava diaesitys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Kotkan-kaupunki</vt:lpstr>
      <vt:lpstr>tvt-tuutoritoiminta 2019-2020 Ryhmät a, b ja c </vt:lpstr>
      <vt:lpstr>RYHMÄ A</vt:lpstr>
      <vt:lpstr>RYHMÄ B</vt:lpstr>
      <vt:lpstr>RYHMÄ c</vt:lpstr>
      <vt:lpstr>tuutoripäivien dokumentointi</vt:lpstr>
      <vt:lpstr>tuutoritoiminnan arviointimalli</vt:lpstr>
      <vt:lpstr>PowerPoint-esitys</vt:lpstr>
      <vt:lpstr>kartoituksen tuloksia</vt:lpstr>
      <vt:lpstr>kartoituksen tuloksia</vt:lpstr>
      <vt:lpstr>kartoituksen tuloksia</vt:lpstr>
      <vt:lpstr>kartoituksen tuloksia</vt:lpstr>
      <vt:lpstr>kartoituksen tuloksia</vt:lpstr>
      <vt:lpstr>vasun toteutusta tvt-toiminnassa</vt:lpstr>
      <vt:lpstr>OhjeiTA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Kääpä Tiina</dc:creator>
  <cp:lastModifiedBy>Jari Laitinen</cp:lastModifiedBy>
  <cp:revision>266</cp:revision>
  <dcterms:created xsi:type="dcterms:W3CDTF">2019-04-03T10:38:14Z</dcterms:created>
  <dcterms:modified xsi:type="dcterms:W3CDTF">2019-09-19T07:39:30Z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1503057550</vt:i4>
  </property>
  <property fmtid="{D5CDD505-2E9C-101B-9397-08002B2CF9AE}" pid="3" name="_NewReviewCycle">
    <vt:lpwstr/>
  </property>
  <property fmtid="{D5CDD505-2E9C-101B-9397-08002B2CF9AE}" pid="4" name="_EmailSubject">
    <vt:lpwstr>Tarjous ilmeen entrauksesta</vt:lpwstr>
  </property>
  <property fmtid="{D5CDD505-2E9C-101B-9397-08002B2CF9AE}" pid="5" name="_AuthorEmail">
    <vt:lpwstr>mia.brunila@kotka.fi</vt:lpwstr>
  </property>
  <property fmtid="{D5CDD505-2E9C-101B-9397-08002B2CF9AE}" pid="6" name="_AuthorEmailDisplayName">
    <vt:lpwstr>Brunila Mia</vt:lpwstr>
  </property>
  <property fmtid="{D5CDD505-2E9C-101B-9397-08002B2CF9AE}" pid="7" name="ContentTypeId">
    <vt:lpwstr>0x010100AA08B6C20633446DB7C637F08F23358C00D1CC8AC89089415292A9D2C309C61E86006AFF035A16CDC34FB27CE08F50ACA405</vt:lpwstr>
  </property>
  <property fmtid="{D5CDD505-2E9C-101B-9397-08002B2CF9AE}" pid="8" name="AreenaIntraAjankohta">
    <vt:lpwstr/>
  </property>
  <property fmtid="{D5CDD505-2E9C-101B-9397-08002B2CF9AE}" pid="9" name="AreenaIntraYritys">
    <vt:lpwstr/>
  </property>
  <property fmtid="{D5CDD505-2E9C-101B-9397-08002B2CF9AE}" pid="10" name="AreenaIntraDokumenttityyppi">
    <vt:lpwstr>47;#Esitys|75dd3a33-2d35-471d-9909-b334bdb25443</vt:lpwstr>
  </property>
</Properties>
</file>