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diagrams/data2.xml" ContentType="application/vnd.openxmlformats-officedocument.drawingml.diagramData+xml"/>
  <Override PartName="/ppt/diagrams/data1.xml" ContentType="application/vnd.openxmlformats-officedocument.drawingml.diagramData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drawing1.xml" ContentType="application/vnd.ms-office.drawingml.diagramDrawing+xml"/>
  <Override PartName="/ppt/diagrams/layout2.xml" ContentType="application/vnd.openxmlformats-officedocument.drawingml.diagram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colors1.xml" ContentType="application/vnd.openxmlformats-officedocument.drawingml.diagramColors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12"/>
  </p:notesMasterIdLst>
  <p:sldIdLst>
    <p:sldId id="256" r:id="rId2"/>
    <p:sldId id="257" r:id="rId3"/>
    <p:sldId id="263" r:id="rId4"/>
    <p:sldId id="265" r:id="rId5"/>
    <p:sldId id="272" r:id="rId6"/>
    <p:sldId id="264" r:id="rId7"/>
    <p:sldId id="271" r:id="rId8"/>
    <p:sldId id="274" r:id="rId9"/>
    <p:sldId id="273" r:id="rId10"/>
    <p:sldId id="270" r:id="rId11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C0FE42-B13C-4E8C-AAC8-FF46CB2625A6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FD1750A-078D-4444-8462-445D39062892}">
      <dgm:prSet custT="1"/>
      <dgm:spPr/>
      <dgm:t>
        <a:bodyPr/>
        <a:lstStyle/>
        <a:p>
          <a:r>
            <a:rPr lang="en-GB" sz="2000" dirty="0"/>
            <a:t>Edward T. Hall </a:t>
          </a:r>
          <a:r>
            <a:rPr lang="en-GB" sz="2000" i="1" dirty="0"/>
            <a:t>The Silent Language</a:t>
          </a:r>
          <a:r>
            <a:rPr lang="en-GB" sz="2000" dirty="0"/>
            <a:t> in 1959 – </a:t>
          </a:r>
          <a:r>
            <a:rPr lang="en-GB" sz="2000" dirty="0" err="1"/>
            <a:t>Kulttuurit</a:t>
          </a:r>
          <a:r>
            <a:rPr lang="en-GB" sz="2000" dirty="0"/>
            <a:t> </a:t>
          </a:r>
          <a:r>
            <a:rPr lang="en-GB" sz="2000" dirty="0" err="1"/>
            <a:t>sidottuja</a:t>
          </a:r>
          <a:r>
            <a:rPr lang="en-GB" sz="2000" dirty="0"/>
            <a:t> </a:t>
          </a:r>
          <a:r>
            <a:rPr lang="en-GB" sz="2000" dirty="0" err="1"/>
            <a:t>tiettyyn</a:t>
          </a:r>
          <a:r>
            <a:rPr lang="en-GB" sz="2000" dirty="0"/>
            <a:t> </a:t>
          </a:r>
          <a:r>
            <a:rPr lang="en-GB" sz="2000" dirty="0" err="1"/>
            <a:t>maantieteelliseen</a:t>
          </a:r>
          <a:r>
            <a:rPr lang="en-GB" sz="2000" dirty="0"/>
            <a:t> </a:t>
          </a:r>
          <a:r>
            <a:rPr lang="en-GB" sz="2000" dirty="0" err="1"/>
            <a:t>sijaintiin</a:t>
          </a:r>
          <a:r>
            <a:rPr lang="en-GB" sz="2000" dirty="0"/>
            <a:t>, </a:t>
          </a:r>
          <a:r>
            <a:rPr lang="en-GB" sz="2000" dirty="0" err="1"/>
            <a:t>kieleen</a:t>
          </a:r>
          <a:r>
            <a:rPr lang="en-GB" sz="2000" dirty="0"/>
            <a:t> (</a:t>
          </a:r>
          <a:r>
            <a:rPr lang="en-GB" sz="2000" dirty="0" err="1"/>
            <a:t>ja</a:t>
          </a:r>
          <a:r>
            <a:rPr lang="en-GB" sz="2000" dirty="0"/>
            <a:t> </a:t>
          </a:r>
          <a:r>
            <a:rPr lang="en-GB" sz="2000" dirty="0" err="1"/>
            <a:t>uskontoon</a:t>
          </a:r>
          <a:r>
            <a:rPr lang="en-GB" sz="2000" dirty="0"/>
            <a:t>) </a:t>
          </a:r>
          <a:endParaRPr lang="en-US" sz="2000" dirty="0"/>
        </a:p>
      </dgm:t>
    </dgm:pt>
    <dgm:pt modelId="{631A2EED-49D6-4C85-B393-818BAD2C7B7D}" type="parTrans" cxnId="{C8ACB7E8-AAE0-41F8-957A-08AB5C2761FE}">
      <dgm:prSet/>
      <dgm:spPr/>
      <dgm:t>
        <a:bodyPr/>
        <a:lstStyle/>
        <a:p>
          <a:endParaRPr lang="en-US"/>
        </a:p>
      </dgm:t>
    </dgm:pt>
    <dgm:pt modelId="{003961EE-15FE-4157-9CA4-585654B37F87}" type="sibTrans" cxnId="{C8ACB7E8-AAE0-41F8-957A-08AB5C2761FE}">
      <dgm:prSet/>
      <dgm:spPr/>
      <dgm:t>
        <a:bodyPr/>
        <a:lstStyle/>
        <a:p>
          <a:endParaRPr lang="en-US"/>
        </a:p>
      </dgm:t>
    </dgm:pt>
    <dgm:pt modelId="{D0FA8877-1833-4541-910C-1940D5C724C3}">
      <dgm:prSet custT="1"/>
      <dgm:spPr/>
      <dgm:t>
        <a:bodyPr/>
        <a:lstStyle/>
        <a:p>
          <a:r>
            <a:rPr lang="en-FI" sz="2000" dirty="0"/>
            <a:t>Kulttuurienvälinen viestintä tutkii eri kulttuurisista lähtökohdista tulevien kommunikaatiotyylejä ja vertailee niitä</a:t>
          </a:r>
          <a:endParaRPr lang="en-US" sz="2000" dirty="0"/>
        </a:p>
      </dgm:t>
    </dgm:pt>
    <dgm:pt modelId="{2B5AE4DB-4509-4238-A76F-DC47F6A9EC48}" type="parTrans" cxnId="{914D9B8A-7234-49EE-9C1E-24EC912D3E1A}">
      <dgm:prSet/>
      <dgm:spPr/>
      <dgm:t>
        <a:bodyPr/>
        <a:lstStyle/>
        <a:p>
          <a:endParaRPr lang="en-US"/>
        </a:p>
      </dgm:t>
    </dgm:pt>
    <dgm:pt modelId="{8983BB8D-88E1-4C8D-B620-BD7434AC3CF2}" type="sibTrans" cxnId="{914D9B8A-7234-49EE-9C1E-24EC912D3E1A}">
      <dgm:prSet/>
      <dgm:spPr/>
      <dgm:t>
        <a:bodyPr/>
        <a:lstStyle/>
        <a:p>
          <a:endParaRPr lang="en-US"/>
        </a:p>
      </dgm:t>
    </dgm:pt>
    <dgm:pt modelId="{4C321287-4337-4D82-B107-75ABC9DCEA44}">
      <dgm:prSet custT="1"/>
      <dgm:spPr/>
      <dgm:t>
        <a:bodyPr/>
        <a:lstStyle/>
        <a:p>
          <a:r>
            <a:rPr lang="en-FI" sz="2000" dirty="0"/>
            <a:t>Bennett ja Wiseman (2003) intrekulttuurinen kompetenssi on kykyä toimi</a:t>
          </a:r>
          <a:r>
            <a:rPr lang="fi-FI" sz="2000" dirty="0"/>
            <a:t>a</a:t>
          </a:r>
          <a:r>
            <a:rPr lang="en-FI" sz="2000" dirty="0"/>
            <a:t> </a:t>
          </a:r>
          <a:r>
            <a:rPr lang="fi-FI" sz="2000" dirty="0"/>
            <a:t>kulttuurienvälisessä vuorovaikutuksessa ja</a:t>
          </a:r>
          <a:r>
            <a:rPr lang="en-FI" sz="2000" dirty="0"/>
            <a:t> interkulttuurinen herkkyys tarkoittaa yksilön kykyä ymmärtää kulttuurisia eroja ja monikulttuurisia merkityksiä</a:t>
          </a:r>
          <a:endParaRPr lang="en-US" sz="2000" dirty="0"/>
        </a:p>
      </dgm:t>
    </dgm:pt>
    <dgm:pt modelId="{8D6A821F-602F-49FF-822A-F0A235A34B80}" type="parTrans" cxnId="{CE541F54-1B9E-4765-835F-9CB1655CA5E5}">
      <dgm:prSet/>
      <dgm:spPr/>
      <dgm:t>
        <a:bodyPr/>
        <a:lstStyle/>
        <a:p>
          <a:endParaRPr lang="en-US"/>
        </a:p>
      </dgm:t>
    </dgm:pt>
    <dgm:pt modelId="{8D5C1CA9-CAAF-447F-9826-695A8B872673}" type="sibTrans" cxnId="{CE541F54-1B9E-4765-835F-9CB1655CA5E5}">
      <dgm:prSet/>
      <dgm:spPr/>
      <dgm:t>
        <a:bodyPr/>
        <a:lstStyle/>
        <a:p>
          <a:endParaRPr lang="en-US"/>
        </a:p>
      </dgm:t>
    </dgm:pt>
    <dgm:pt modelId="{D5AC38F6-B57D-47FE-B933-8E71246A9F5F}">
      <dgm:prSet custT="1"/>
      <dgm:spPr/>
      <dgm:t>
        <a:bodyPr/>
        <a:lstStyle/>
        <a:p>
          <a:r>
            <a:rPr lang="en-GB" sz="2000" b="1" dirty="0" err="1"/>
            <a:t>Tuottaa</a:t>
          </a:r>
          <a:r>
            <a:rPr lang="en-GB" sz="2000" b="1" dirty="0"/>
            <a:t> </a:t>
          </a:r>
          <a:r>
            <a:rPr lang="en-GB" sz="2000" b="1" dirty="0" err="1"/>
            <a:t>toiseutta</a:t>
          </a:r>
          <a:r>
            <a:rPr lang="en-GB" sz="2000" b="1" dirty="0"/>
            <a:t> &amp; </a:t>
          </a:r>
          <a:r>
            <a:rPr lang="en-GB" sz="2000" b="1" dirty="0" err="1"/>
            <a:t>toiseuttamista</a:t>
          </a:r>
          <a:r>
            <a:rPr lang="en-GB" sz="2000" b="1" dirty="0"/>
            <a:t>?</a:t>
          </a:r>
          <a:endParaRPr lang="en-US" sz="2000" dirty="0"/>
        </a:p>
      </dgm:t>
    </dgm:pt>
    <dgm:pt modelId="{3BC49EB1-EA1D-461B-9435-A6BC51DA9431}" type="parTrans" cxnId="{EE3ACC6D-7A90-41AF-B5A1-B283352FC28E}">
      <dgm:prSet/>
      <dgm:spPr/>
      <dgm:t>
        <a:bodyPr/>
        <a:lstStyle/>
        <a:p>
          <a:endParaRPr lang="en-US"/>
        </a:p>
      </dgm:t>
    </dgm:pt>
    <dgm:pt modelId="{6D434C9B-3AE3-4F17-AFDC-4226ED0DA657}" type="sibTrans" cxnId="{EE3ACC6D-7A90-41AF-B5A1-B283352FC28E}">
      <dgm:prSet/>
      <dgm:spPr/>
      <dgm:t>
        <a:bodyPr/>
        <a:lstStyle/>
        <a:p>
          <a:endParaRPr lang="en-US"/>
        </a:p>
      </dgm:t>
    </dgm:pt>
    <dgm:pt modelId="{0D99616A-69AB-4DEB-A9C6-E2E44AF6D664}">
      <dgm:prSet custT="1"/>
      <dgm:spPr/>
      <dgm:t>
        <a:bodyPr/>
        <a:lstStyle/>
        <a:p>
          <a:r>
            <a:rPr lang="fi-FI" sz="2000" noProof="0" dirty="0"/>
            <a:t>Stereotyyppisiä käsityksiä esim. etnisyyden tai muun eronteon pohjalta. Me ja muut -vastakkainasettelussa ’muut eli toiseus’ edustaa sekä uhkaa että houkutusta; erilaisuus voi sekä pelottaa että vetää puoleensa. </a:t>
          </a:r>
        </a:p>
      </dgm:t>
    </dgm:pt>
    <dgm:pt modelId="{7DEE0097-BF42-4AA9-B9C8-CE083B018656}" type="parTrans" cxnId="{22AADAC6-4D5D-4B55-9D8C-BC0576197762}">
      <dgm:prSet/>
      <dgm:spPr/>
      <dgm:t>
        <a:bodyPr/>
        <a:lstStyle/>
        <a:p>
          <a:endParaRPr lang="en-US"/>
        </a:p>
      </dgm:t>
    </dgm:pt>
    <dgm:pt modelId="{F4EC84BB-622D-4290-8F3F-35E2533A71A1}" type="sibTrans" cxnId="{22AADAC6-4D5D-4B55-9D8C-BC0576197762}">
      <dgm:prSet/>
      <dgm:spPr/>
      <dgm:t>
        <a:bodyPr/>
        <a:lstStyle/>
        <a:p>
          <a:endParaRPr lang="en-US"/>
        </a:p>
      </dgm:t>
    </dgm:pt>
    <dgm:pt modelId="{E2B01530-33E4-452E-AC59-A9EF92791487}" type="pres">
      <dgm:prSet presAssocID="{E0C0FE42-B13C-4E8C-AAC8-FF46CB2625A6}" presName="outerComposite" presStyleCnt="0">
        <dgm:presLayoutVars>
          <dgm:chMax val="5"/>
          <dgm:dir/>
          <dgm:resizeHandles val="exact"/>
        </dgm:presLayoutVars>
      </dgm:prSet>
      <dgm:spPr/>
    </dgm:pt>
    <dgm:pt modelId="{2CE88EAC-0C46-4365-8974-584ABC317B69}" type="pres">
      <dgm:prSet presAssocID="{E0C0FE42-B13C-4E8C-AAC8-FF46CB2625A6}" presName="dummyMaxCanvas" presStyleCnt="0">
        <dgm:presLayoutVars/>
      </dgm:prSet>
      <dgm:spPr/>
    </dgm:pt>
    <dgm:pt modelId="{6257D416-7C9B-4817-A62D-0EAFD2A754D2}" type="pres">
      <dgm:prSet presAssocID="{E0C0FE42-B13C-4E8C-AAC8-FF46CB2625A6}" presName="FourNodes_1" presStyleLbl="node1" presStyleIdx="0" presStyleCnt="4">
        <dgm:presLayoutVars>
          <dgm:bulletEnabled val="1"/>
        </dgm:presLayoutVars>
      </dgm:prSet>
      <dgm:spPr/>
    </dgm:pt>
    <dgm:pt modelId="{16467C01-8EDB-435F-B842-05D39E44388E}" type="pres">
      <dgm:prSet presAssocID="{E0C0FE42-B13C-4E8C-AAC8-FF46CB2625A6}" presName="FourNodes_2" presStyleLbl="node1" presStyleIdx="1" presStyleCnt="4" custLinFactNeighborY="-10325">
        <dgm:presLayoutVars>
          <dgm:bulletEnabled val="1"/>
        </dgm:presLayoutVars>
      </dgm:prSet>
      <dgm:spPr/>
    </dgm:pt>
    <dgm:pt modelId="{D00A3462-BC13-443D-B47E-D90C402CD511}" type="pres">
      <dgm:prSet presAssocID="{E0C0FE42-B13C-4E8C-AAC8-FF46CB2625A6}" presName="FourNodes_3" presStyleLbl="node1" presStyleIdx="2" presStyleCnt="4" custScaleX="106655" custScaleY="137272" custLinFactNeighborY="-6320">
        <dgm:presLayoutVars>
          <dgm:bulletEnabled val="1"/>
        </dgm:presLayoutVars>
      </dgm:prSet>
      <dgm:spPr/>
    </dgm:pt>
    <dgm:pt modelId="{D26C69FC-F0DE-4C41-9A3E-089F6DA958DA}" type="pres">
      <dgm:prSet presAssocID="{E0C0FE42-B13C-4E8C-AAC8-FF46CB2625A6}" presName="FourNodes_4" presStyleLbl="node1" presStyleIdx="3" presStyleCnt="4" custScaleX="104834" custScaleY="151052">
        <dgm:presLayoutVars>
          <dgm:bulletEnabled val="1"/>
        </dgm:presLayoutVars>
      </dgm:prSet>
      <dgm:spPr/>
    </dgm:pt>
    <dgm:pt modelId="{9D98DB2C-1694-4AD5-BBA6-041C0B4F9FED}" type="pres">
      <dgm:prSet presAssocID="{E0C0FE42-B13C-4E8C-AAC8-FF46CB2625A6}" presName="FourConn_1-2" presStyleLbl="fgAccFollowNode1" presStyleIdx="0" presStyleCnt="3">
        <dgm:presLayoutVars>
          <dgm:bulletEnabled val="1"/>
        </dgm:presLayoutVars>
      </dgm:prSet>
      <dgm:spPr/>
    </dgm:pt>
    <dgm:pt modelId="{9F8BF624-15D9-4B09-B823-60DA5E0E040B}" type="pres">
      <dgm:prSet presAssocID="{E0C0FE42-B13C-4E8C-AAC8-FF46CB2625A6}" presName="FourConn_2-3" presStyleLbl="fgAccFollowNode1" presStyleIdx="1" presStyleCnt="3">
        <dgm:presLayoutVars>
          <dgm:bulletEnabled val="1"/>
        </dgm:presLayoutVars>
      </dgm:prSet>
      <dgm:spPr/>
    </dgm:pt>
    <dgm:pt modelId="{969DBCD9-C507-426D-91CC-61987F49BD7E}" type="pres">
      <dgm:prSet presAssocID="{E0C0FE42-B13C-4E8C-AAC8-FF46CB2625A6}" presName="FourConn_3-4" presStyleLbl="fgAccFollowNode1" presStyleIdx="2" presStyleCnt="3">
        <dgm:presLayoutVars>
          <dgm:bulletEnabled val="1"/>
        </dgm:presLayoutVars>
      </dgm:prSet>
      <dgm:spPr/>
    </dgm:pt>
    <dgm:pt modelId="{8AE5BB22-8F04-4F65-900B-C7178829A9A1}" type="pres">
      <dgm:prSet presAssocID="{E0C0FE42-B13C-4E8C-AAC8-FF46CB2625A6}" presName="FourNodes_1_text" presStyleLbl="node1" presStyleIdx="3" presStyleCnt="4">
        <dgm:presLayoutVars>
          <dgm:bulletEnabled val="1"/>
        </dgm:presLayoutVars>
      </dgm:prSet>
      <dgm:spPr/>
    </dgm:pt>
    <dgm:pt modelId="{6F338E07-9A8A-43BD-93C3-F6EE5A0B8392}" type="pres">
      <dgm:prSet presAssocID="{E0C0FE42-B13C-4E8C-AAC8-FF46CB2625A6}" presName="FourNodes_2_text" presStyleLbl="node1" presStyleIdx="3" presStyleCnt="4">
        <dgm:presLayoutVars>
          <dgm:bulletEnabled val="1"/>
        </dgm:presLayoutVars>
      </dgm:prSet>
      <dgm:spPr/>
    </dgm:pt>
    <dgm:pt modelId="{592D07E1-6495-4F2B-B708-657E00A8B5A5}" type="pres">
      <dgm:prSet presAssocID="{E0C0FE42-B13C-4E8C-AAC8-FF46CB2625A6}" presName="FourNodes_3_text" presStyleLbl="node1" presStyleIdx="3" presStyleCnt="4">
        <dgm:presLayoutVars>
          <dgm:bulletEnabled val="1"/>
        </dgm:presLayoutVars>
      </dgm:prSet>
      <dgm:spPr/>
    </dgm:pt>
    <dgm:pt modelId="{86CCD54C-A995-45E2-A8D7-9108D9D19678}" type="pres">
      <dgm:prSet presAssocID="{E0C0FE42-B13C-4E8C-AAC8-FF46CB2625A6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7CB3100B-4C27-4322-BEFC-51512BFD98EE}" type="presOf" srcId="{0D99616A-69AB-4DEB-A9C6-E2E44AF6D664}" destId="{D26C69FC-F0DE-4C41-9A3E-089F6DA958DA}" srcOrd="0" destOrd="1" presId="urn:microsoft.com/office/officeart/2005/8/layout/vProcess5"/>
    <dgm:cxn modelId="{007C3212-EC36-472A-9D4F-285960E9B457}" type="presOf" srcId="{D5AC38F6-B57D-47FE-B933-8E71246A9F5F}" destId="{86CCD54C-A995-45E2-A8D7-9108D9D19678}" srcOrd="1" destOrd="0" presId="urn:microsoft.com/office/officeart/2005/8/layout/vProcess5"/>
    <dgm:cxn modelId="{5683A316-5DC0-463B-B652-0FDAB81235A6}" type="presOf" srcId="{E0C0FE42-B13C-4E8C-AAC8-FF46CB2625A6}" destId="{E2B01530-33E4-452E-AC59-A9EF92791487}" srcOrd="0" destOrd="0" presId="urn:microsoft.com/office/officeart/2005/8/layout/vProcess5"/>
    <dgm:cxn modelId="{08FEAF1C-65B2-4ABC-966D-ADE97AA714CE}" type="presOf" srcId="{8D5C1CA9-CAAF-447F-9826-695A8B872673}" destId="{969DBCD9-C507-426D-91CC-61987F49BD7E}" srcOrd="0" destOrd="0" presId="urn:microsoft.com/office/officeart/2005/8/layout/vProcess5"/>
    <dgm:cxn modelId="{CF540137-98D4-4D10-A33D-39302A38376F}" type="presOf" srcId="{003961EE-15FE-4157-9CA4-585654B37F87}" destId="{9D98DB2C-1694-4AD5-BBA6-041C0B4F9FED}" srcOrd="0" destOrd="0" presId="urn:microsoft.com/office/officeart/2005/8/layout/vProcess5"/>
    <dgm:cxn modelId="{059E313B-1980-4788-8DB4-507D5EDA51FF}" type="presOf" srcId="{8983BB8D-88E1-4C8D-B620-BD7434AC3CF2}" destId="{9F8BF624-15D9-4B09-B823-60DA5E0E040B}" srcOrd="0" destOrd="0" presId="urn:microsoft.com/office/officeart/2005/8/layout/vProcess5"/>
    <dgm:cxn modelId="{EE3ACC6D-7A90-41AF-B5A1-B283352FC28E}" srcId="{E0C0FE42-B13C-4E8C-AAC8-FF46CB2625A6}" destId="{D5AC38F6-B57D-47FE-B933-8E71246A9F5F}" srcOrd="3" destOrd="0" parTransId="{3BC49EB1-EA1D-461B-9435-A6BC51DA9431}" sibTransId="{6D434C9B-3AE3-4F17-AFDC-4226ED0DA657}"/>
    <dgm:cxn modelId="{CE541F54-1B9E-4765-835F-9CB1655CA5E5}" srcId="{E0C0FE42-B13C-4E8C-AAC8-FF46CB2625A6}" destId="{4C321287-4337-4D82-B107-75ABC9DCEA44}" srcOrd="2" destOrd="0" parTransId="{8D6A821F-602F-49FF-822A-F0A235A34B80}" sibTransId="{8D5C1CA9-CAAF-447F-9826-695A8B872673}"/>
    <dgm:cxn modelId="{1F926658-F1F3-4552-9E1C-617710C11277}" type="presOf" srcId="{0FD1750A-078D-4444-8462-445D39062892}" destId="{6257D416-7C9B-4817-A62D-0EAFD2A754D2}" srcOrd="0" destOrd="0" presId="urn:microsoft.com/office/officeart/2005/8/layout/vProcess5"/>
    <dgm:cxn modelId="{734EAF82-CB85-4D82-B566-DE6A1352C27F}" type="presOf" srcId="{0FD1750A-078D-4444-8462-445D39062892}" destId="{8AE5BB22-8F04-4F65-900B-C7178829A9A1}" srcOrd="1" destOrd="0" presId="urn:microsoft.com/office/officeart/2005/8/layout/vProcess5"/>
    <dgm:cxn modelId="{914D9B8A-7234-49EE-9C1E-24EC912D3E1A}" srcId="{E0C0FE42-B13C-4E8C-AAC8-FF46CB2625A6}" destId="{D0FA8877-1833-4541-910C-1940D5C724C3}" srcOrd="1" destOrd="0" parTransId="{2B5AE4DB-4509-4238-A76F-DC47F6A9EC48}" sibTransId="{8983BB8D-88E1-4C8D-B620-BD7434AC3CF2}"/>
    <dgm:cxn modelId="{7F3C1EB2-AF73-4811-97DB-4D5375430251}" type="presOf" srcId="{D0FA8877-1833-4541-910C-1940D5C724C3}" destId="{6F338E07-9A8A-43BD-93C3-F6EE5A0B8392}" srcOrd="1" destOrd="0" presId="urn:microsoft.com/office/officeart/2005/8/layout/vProcess5"/>
    <dgm:cxn modelId="{B604E2B9-E008-453D-9B6B-2A9C084E4017}" type="presOf" srcId="{4C321287-4337-4D82-B107-75ABC9DCEA44}" destId="{D00A3462-BC13-443D-B47E-D90C402CD511}" srcOrd="0" destOrd="0" presId="urn:microsoft.com/office/officeart/2005/8/layout/vProcess5"/>
    <dgm:cxn modelId="{22AADAC6-4D5D-4B55-9D8C-BC0576197762}" srcId="{D5AC38F6-B57D-47FE-B933-8E71246A9F5F}" destId="{0D99616A-69AB-4DEB-A9C6-E2E44AF6D664}" srcOrd="0" destOrd="0" parTransId="{7DEE0097-BF42-4AA9-B9C8-CE083B018656}" sibTransId="{F4EC84BB-622D-4290-8F3F-35E2533A71A1}"/>
    <dgm:cxn modelId="{96DD53D7-7A07-4D00-B3B2-4C8C65131615}" type="presOf" srcId="{4C321287-4337-4D82-B107-75ABC9DCEA44}" destId="{592D07E1-6495-4F2B-B708-657E00A8B5A5}" srcOrd="1" destOrd="0" presId="urn:microsoft.com/office/officeart/2005/8/layout/vProcess5"/>
    <dgm:cxn modelId="{B9EBA6E3-B9F1-4F08-ACAF-287991EC3712}" type="presOf" srcId="{0D99616A-69AB-4DEB-A9C6-E2E44AF6D664}" destId="{86CCD54C-A995-45E2-A8D7-9108D9D19678}" srcOrd="1" destOrd="1" presId="urn:microsoft.com/office/officeart/2005/8/layout/vProcess5"/>
    <dgm:cxn modelId="{C8ACB7E8-AAE0-41F8-957A-08AB5C2761FE}" srcId="{E0C0FE42-B13C-4E8C-AAC8-FF46CB2625A6}" destId="{0FD1750A-078D-4444-8462-445D39062892}" srcOrd="0" destOrd="0" parTransId="{631A2EED-49D6-4C85-B393-818BAD2C7B7D}" sibTransId="{003961EE-15FE-4157-9CA4-585654B37F87}"/>
    <dgm:cxn modelId="{BC6601F0-A3BA-441A-AB36-F8BF138FA412}" type="presOf" srcId="{D5AC38F6-B57D-47FE-B933-8E71246A9F5F}" destId="{D26C69FC-F0DE-4C41-9A3E-089F6DA958DA}" srcOrd="0" destOrd="0" presId="urn:microsoft.com/office/officeart/2005/8/layout/vProcess5"/>
    <dgm:cxn modelId="{FC81DAFD-1E5C-46A1-9025-D812FEECDA0E}" type="presOf" srcId="{D0FA8877-1833-4541-910C-1940D5C724C3}" destId="{16467C01-8EDB-435F-B842-05D39E44388E}" srcOrd="0" destOrd="0" presId="urn:microsoft.com/office/officeart/2005/8/layout/vProcess5"/>
    <dgm:cxn modelId="{BF03C9CD-A4D2-4849-9F46-2B5E696BB80A}" type="presParOf" srcId="{E2B01530-33E4-452E-AC59-A9EF92791487}" destId="{2CE88EAC-0C46-4365-8974-584ABC317B69}" srcOrd="0" destOrd="0" presId="urn:microsoft.com/office/officeart/2005/8/layout/vProcess5"/>
    <dgm:cxn modelId="{D365B5EE-4B9A-45BA-8B1B-C39F63F2C305}" type="presParOf" srcId="{E2B01530-33E4-452E-AC59-A9EF92791487}" destId="{6257D416-7C9B-4817-A62D-0EAFD2A754D2}" srcOrd="1" destOrd="0" presId="urn:microsoft.com/office/officeart/2005/8/layout/vProcess5"/>
    <dgm:cxn modelId="{E23E3BFB-BB4F-41D8-84A9-FBC49931F1F7}" type="presParOf" srcId="{E2B01530-33E4-452E-AC59-A9EF92791487}" destId="{16467C01-8EDB-435F-B842-05D39E44388E}" srcOrd="2" destOrd="0" presId="urn:microsoft.com/office/officeart/2005/8/layout/vProcess5"/>
    <dgm:cxn modelId="{FC7628D0-38F7-4C64-9CD8-C1EAA1996A06}" type="presParOf" srcId="{E2B01530-33E4-452E-AC59-A9EF92791487}" destId="{D00A3462-BC13-443D-B47E-D90C402CD511}" srcOrd="3" destOrd="0" presId="urn:microsoft.com/office/officeart/2005/8/layout/vProcess5"/>
    <dgm:cxn modelId="{8C796900-D322-4CC9-8073-D861E3D6F952}" type="presParOf" srcId="{E2B01530-33E4-452E-AC59-A9EF92791487}" destId="{D26C69FC-F0DE-4C41-9A3E-089F6DA958DA}" srcOrd="4" destOrd="0" presId="urn:microsoft.com/office/officeart/2005/8/layout/vProcess5"/>
    <dgm:cxn modelId="{D7558E46-6091-451F-85CB-9E137FA3E9CB}" type="presParOf" srcId="{E2B01530-33E4-452E-AC59-A9EF92791487}" destId="{9D98DB2C-1694-4AD5-BBA6-041C0B4F9FED}" srcOrd="5" destOrd="0" presId="urn:microsoft.com/office/officeart/2005/8/layout/vProcess5"/>
    <dgm:cxn modelId="{6F5A0B01-684D-4488-B754-BD58BC67F609}" type="presParOf" srcId="{E2B01530-33E4-452E-AC59-A9EF92791487}" destId="{9F8BF624-15D9-4B09-B823-60DA5E0E040B}" srcOrd="6" destOrd="0" presId="urn:microsoft.com/office/officeart/2005/8/layout/vProcess5"/>
    <dgm:cxn modelId="{9AC6A580-C336-47A2-933B-DD90B2491D41}" type="presParOf" srcId="{E2B01530-33E4-452E-AC59-A9EF92791487}" destId="{969DBCD9-C507-426D-91CC-61987F49BD7E}" srcOrd="7" destOrd="0" presId="urn:microsoft.com/office/officeart/2005/8/layout/vProcess5"/>
    <dgm:cxn modelId="{F004072E-58E4-4D2E-9CCA-B1D85AAF9066}" type="presParOf" srcId="{E2B01530-33E4-452E-AC59-A9EF92791487}" destId="{8AE5BB22-8F04-4F65-900B-C7178829A9A1}" srcOrd="8" destOrd="0" presId="urn:microsoft.com/office/officeart/2005/8/layout/vProcess5"/>
    <dgm:cxn modelId="{23E61C50-CDC0-4C14-BAD0-870CD0865F2A}" type="presParOf" srcId="{E2B01530-33E4-452E-AC59-A9EF92791487}" destId="{6F338E07-9A8A-43BD-93C3-F6EE5A0B8392}" srcOrd="9" destOrd="0" presId="urn:microsoft.com/office/officeart/2005/8/layout/vProcess5"/>
    <dgm:cxn modelId="{614D928D-1A65-4CEF-AE78-961930EEA9C2}" type="presParOf" srcId="{E2B01530-33E4-452E-AC59-A9EF92791487}" destId="{592D07E1-6495-4F2B-B708-657E00A8B5A5}" srcOrd="10" destOrd="0" presId="urn:microsoft.com/office/officeart/2005/8/layout/vProcess5"/>
    <dgm:cxn modelId="{BE6CC167-8D3F-424F-8F03-0FA37C23BECC}" type="presParOf" srcId="{E2B01530-33E4-452E-AC59-A9EF92791487}" destId="{86CCD54C-A995-45E2-A8D7-9108D9D19678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904967F-65A0-4D99-8EB3-7117A7FF802B}" type="doc">
      <dgm:prSet loTypeId="urn:microsoft.com/office/officeart/2005/8/layout/hierarchy1" loCatId="hierarchy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B38551CB-4EE8-402A-9518-15084EB271E5}">
      <dgm:prSet/>
      <dgm:spPr/>
      <dgm:t>
        <a:bodyPr/>
        <a:lstStyle/>
        <a:p>
          <a:r>
            <a:rPr lang="en-GB" b="1"/>
            <a:t>Kulttuurienvälinen kategorisointi ei ole täysin  “harmitonta” (Guilherme and Dietz 2015; Shi-xu 2009, 2015). </a:t>
          </a:r>
          <a:endParaRPr lang="en-US"/>
        </a:p>
      </dgm:t>
    </dgm:pt>
    <dgm:pt modelId="{A37110E2-24C4-464A-A77A-0C9505F6E4E5}" type="parTrans" cxnId="{5103350E-631E-44D6-B3D3-EEE021E1F723}">
      <dgm:prSet/>
      <dgm:spPr/>
      <dgm:t>
        <a:bodyPr/>
        <a:lstStyle/>
        <a:p>
          <a:endParaRPr lang="en-US"/>
        </a:p>
      </dgm:t>
    </dgm:pt>
    <dgm:pt modelId="{CBE27B12-38A4-4526-81BE-186287D946FF}" type="sibTrans" cxnId="{5103350E-631E-44D6-B3D3-EEE021E1F723}">
      <dgm:prSet/>
      <dgm:spPr/>
      <dgm:t>
        <a:bodyPr/>
        <a:lstStyle/>
        <a:p>
          <a:endParaRPr lang="en-US"/>
        </a:p>
      </dgm:t>
    </dgm:pt>
    <dgm:pt modelId="{2168ED30-5986-408C-B129-65D7CEEE671A}">
      <dgm:prSet/>
      <dgm:spPr/>
      <dgm:t>
        <a:bodyPr/>
        <a:lstStyle/>
        <a:p>
          <a:r>
            <a:rPr lang="en-GB" b="1" dirty="0" err="1"/>
            <a:t>Monikulttuurisuus</a:t>
          </a:r>
          <a:r>
            <a:rPr lang="en-GB" b="1" dirty="0"/>
            <a:t> on </a:t>
          </a:r>
          <a:r>
            <a:rPr lang="en-GB" b="1" dirty="0" err="1"/>
            <a:t>valtasuhteiden</a:t>
          </a:r>
          <a:r>
            <a:rPr lang="en-GB" b="1" dirty="0"/>
            <a:t> </a:t>
          </a:r>
          <a:r>
            <a:rPr lang="en-GB" b="1" dirty="0" err="1"/>
            <a:t>värittämää</a:t>
          </a:r>
          <a:r>
            <a:rPr lang="en-GB" b="1" dirty="0"/>
            <a:t> </a:t>
          </a:r>
          <a:r>
            <a:rPr lang="en-GB" b="1" dirty="0" err="1"/>
            <a:t>vuorovaikutusta</a:t>
          </a:r>
          <a:r>
            <a:rPr lang="en-GB" b="1" dirty="0"/>
            <a:t>, </a:t>
          </a:r>
          <a:r>
            <a:rPr lang="en-GB" b="1" dirty="0" err="1"/>
            <a:t>jossa</a:t>
          </a:r>
          <a:r>
            <a:rPr lang="en-GB" b="1" dirty="0"/>
            <a:t> </a:t>
          </a:r>
          <a:r>
            <a:rPr lang="en-GB" b="1" dirty="0" err="1"/>
            <a:t>toinen</a:t>
          </a:r>
          <a:r>
            <a:rPr lang="en-GB" b="1" dirty="0"/>
            <a:t> </a:t>
          </a:r>
          <a:r>
            <a:rPr lang="en-GB" b="1" dirty="0" err="1"/>
            <a:t>saattaa</a:t>
          </a:r>
          <a:r>
            <a:rPr lang="en-GB" b="1" dirty="0"/>
            <a:t> </a:t>
          </a:r>
          <a:r>
            <a:rPr lang="en-GB" b="1" dirty="0" err="1"/>
            <a:t>joutua</a:t>
          </a:r>
          <a:r>
            <a:rPr lang="en-GB" b="1" dirty="0"/>
            <a:t> </a:t>
          </a:r>
          <a:r>
            <a:rPr lang="en-GB" b="1" dirty="0" err="1"/>
            <a:t>syrjinnän</a:t>
          </a:r>
          <a:r>
            <a:rPr lang="en-GB" b="1" dirty="0"/>
            <a:t> </a:t>
          </a:r>
          <a:r>
            <a:rPr lang="en-GB" b="1" dirty="0" err="1"/>
            <a:t>kohteeksi</a:t>
          </a:r>
          <a:r>
            <a:rPr lang="en-GB" b="1" dirty="0"/>
            <a:t> </a:t>
          </a:r>
          <a:r>
            <a:rPr lang="en-GB" b="1" dirty="0" err="1"/>
            <a:t>samalla</a:t>
          </a:r>
          <a:r>
            <a:rPr lang="en-GB" b="1" dirty="0"/>
            <a:t>, </a:t>
          </a:r>
          <a:r>
            <a:rPr lang="en-GB" b="1" dirty="0" err="1"/>
            <a:t>kun</a:t>
          </a:r>
          <a:r>
            <a:rPr lang="en-GB" b="1" dirty="0"/>
            <a:t> </a:t>
          </a:r>
          <a:r>
            <a:rPr lang="en-GB" b="1" dirty="0" err="1"/>
            <a:t>toiset</a:t>
          </a:r>
          <a:r>
            <a:rPr lang="en-GB" b="1" dirty="0"/>
            <a:t> </a:t>
          </a:r>
          <a:r>
            <a:rPr lang="en-GB" b="1" dirty="0" err="1"/>
            <a:t>eivät</a:t>
          </a:r>
          <a:r>
            <a:rPr lang="en-GB" b="1" dirty="0"/>
            <a:t> </a:t>
          </a:r>
          <a:r>
            <a:rPr lang="en-GB" b="1" dirty="0" err="1"/>
            <a:t>tiedosta</a:t>
          </a:r>
          <a:r>
            <a:rPr lang="en-GB" b="1" dirty="0"/>
            <a:t> </a:t>
          </a:r>
          <a:r>
            <a:rPr lang="en-GB" b="1" dirty="0" err="1"/>
            <a:t>sitä</a:t>
          </a:r>
          <a:r>
            <a:rPr lang="en-GB" b="1" dirty="0"/>
            <a:t> (</a:t>
          </a:r>
          <a:r>
            <a:rPr lang="en-GB" b="1" dirty="0" err="1"/>
            <a:t>Dervin</a:t>
          </a:r>
          <a:r>
            <a:rPr lang="en-GB" b="1" dirty="0"/>
            <a:t>, 2006).</a:t>
          </a:r>
          <a:endParaRPr lang="en-US" dirty="0"/>
        </a:p>
      </dgm:t>
    </dgm:pt>
    <dgm:pt modelId="{9078D59A-C695-4FCF-B1C5-037617344AD7}" type="parTrans" cxnId="{E99C1B1F-6924-4857-8CEC-0D5DA20B8406}">
      <dgm:prSet/>
      <dgm:spPr/>
      <dgm:t>
        <a:bodyPr/>
        <a:lstStyle/>
        <a:p>
          <a:endParaRPr lang="en-US"/>
        </a:p>
      </dgm:t>
    </dgm:pt>
    <dgm:pt modelId="{80AAA025-3B84-48A3-B52B-9A52B1D5858A}" type="sibTrans" cxnId="{E99C1B1F-6924-4857-8CEC-0D5DA20B8406}">
      <dgm:prSet/>
      <dgm:spPr/>
      <dgm:t>
        <a:bodyPr/>
        <a:lstStyle/>
        <a:p>
          <a:endParaRPr lang="en-US"/>
        </a:p>
      </dgm:t>
    </dgm:pt>
    <dgm:pt modelId="{967BE291-BE15-4DF6-8CDA-98D69B10966A}" type="pres">
      <dgm:prSet presAssocID="{6904967F-65A0-4D99-8EB3-7117A7FF802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B1B3337-8C9B-4C07-8280-DAEC3EFA2C12}" type="pres">
      <dgm:prSet presAssocID="{B38551CB-4EE8-402A-9518-15084EB271E5}" presName="hierRoot1" presStyleCnt="0"/>
      <dgm:spPr/>
    </dgm:pt>
    <dgm:pt modelId="{1BD62FE4-5003-4B08-9F22-D527E2CEC690}" type="pres">
      <dgm:prSet presAssocID="{B38551CB-4EE8-402A-9518-15084EB271E5}" presName="composite" presStyleCnt="0"/>
      <dgm:spPr/>
    </dgm:pt>
    <dgm:pt modelId="{DFF89789-D06C-466B-A418-29929658724A}" type="pres">
      <dgm:prSet presAssocID="{B38551CB-4EE8-402A-9518-15084EB271E5}" presName="background" presStyleLbl="node0" presStyleIdx="0" presStyleCnt="2"/>
      <dgm:spPr/>
    </dgm:pt>
    <dgm:pt modelId="{6C4E8ACF-25C2-49AF-B654-D58F3D78C53C}" type="pres">
      <dgm:prSet presAssocID="{B38551CB-4EE8-402A-9518-15084EB271E5}" presName="text" presStyleLbl="fgAcc0" presStyleIdx="0" presStyleCnt="2">
        <dgm:presLayoutVars>
          <dgm:chPref val="3"/>
        </dgm:presLayoutVars>
      </dgm:prSet>
      <dgm:spPr/>
    </dgm:pt>
    <dgm:pt modelId="{46E7441E-EC5F-4469-8CF7-A975F114D9EE}" type="pres">
      <dgm:prSet presAssocID="{B38551CB-4EE8-402A-9518-15084EB271E5}" presName="hierChild2" presStyleCnt="0"/>
      <dgm:spPr/>
    </dgm:pt>
    <dgm:pt modelId="{F11CBE6C-FCC8-4D0D-9B3C-1F9FDD85E3D6}" type="pres">
      <dgm:prSet presAssocID="{2168ED30-5986-408C-B129-65D7CEEE671A}" presName="hierRoot1" presStyleCnt="0"/>
      <dgm:spPr/>
    </dgm:pt>
    <dgm:pt modelId="{B231EC2C-A636-4FEE-A97C-CC20CD38D9D0}" type="pres">
      <dgm:prSet presAssocID="{2168ED30-5986-408C-B129-65D7CEEE671A}" presName="composite" presStyleCnt="0"/>
      <dgm:spPr/>
    </dgm:pt>
    <dgm:pt modelId="{DFE88D31-D7C3-46FE-8736-90E2D0DEFFC4}" type="pres">
      <dgm:prSet presAssocID="{2168ED30-5986-408C-B129-65D7CEEE671A}" presName="background" presStyleLbl="node0" presStyleIdx="1" presStyleCnt="2"/>
      <dgm:spPr/>
    </dgm:pt>
    <dgm:pt modelId="{5B8F42E7-A077-4636-9233-D063778F705F}" type="pres">
      <dgm:prSet presAssocID="{2168ED30-5986-408C-B129-65D7CEEE671A}" presName="text" presStyleLbl="fgAcc0" presStyleIdx="1" presStyleCnt="2">
        <dgm:presLayoutVars>
          <dgm:chPref val="3"/>
        </dgm:presLayoutVars>
      </dgm:prSet>
      <dgm:spPr/>
    </dgm:pt>
    <dgm:pt modelId="{EFCA2572-9771-41D6-94A8-A28DA4996D13}" type="pres">
      <dgm:prSet presAssocID="{2168ED30-5986-408C-B129-65D7CEEE671A}" presName="hierChild2" presStyleCnt="0"/>
      <dgm:spPr/>
    </dgm:pt>
  </dgm:ptLst>
  <dgm:cxnLst>
    <dgm:cxn modelId="{5103350E-631E-44D6-B3D3-EEE021E1F723}" srcId="{6904967F-65A0-4D99-8EB3-7117A7FF802B}" destId="{B38551CB-4EE8-402A-9518-15084EB271E5}" srcOrd="0" destOrd="0" parTransId="{A37110E2-24C4-464A-A77A-0C9505F6E4E5}" sibTransId="{CBE27B12-38A4-4526-81BE-186287D946FF}"/>
    <dgm:cxn modelId="{E99C1B1F-6924-4857-8CEC-0D5DA20B8406}" srcId="{6904967F-65A0-4D99-8EB3-7117A7FF802B}" destId="{2168ED30-5986-408C-B129-65D7CEEE671A}" srcOrd="1" destOrd="0" parTransId="{9078D59A-C695-4FCF-B1C5-037617344AD7}" sibTransId="{80AAA025-3B84-48A3-B52B-9A52B1D5858A}"/>
    <dgm:cxn modelId="{C479E5A5-7759-4952-9897-9A2E797E1552}" type="presOf" srcId="{6904967F-65A0-4D99-8EB3-7117A7FF802B}" destId="{967BE291-BE15-4DF6-8CDA-98D69B10966A}" srcOrd="0" destOrd="0" presId="urn:microsoft.com/office/officeart/2005/8/layout/hierarchy1"/>
    <dgm:cxn modelId="{4A1F82D6-7862-41F3-8649-D419074FA83B}" type="presOf" srcId="{B38551CB-4EE8-402A-9518-15084EB271E5}" destId="{6C4E8ACF-25C2-49AF-B654-D58F3D78C53C}" srcOrd="0" destOrd="0" presId="urn:microsoft.com/office/officeart/2005/8/layout/hierarchy1"/>
    <dgm:cxn modelId="{C2CEBCDA-711A-40B3-91BB-89A04AC064AA}" type="presOf" srcId="{2168ED30-5986-408C-B129-65D7CEEE671A}" destId="{5B8F42E7-A077-4636-9233-D063778F705F}" srcOrd="0" destOrd="0" presId="urn:microsoft.com/office/officeart/2005/8/layout/hierarchy1"/>
    <dgm:cxn modelId="{8C81D576-3640-42AA-BC24-6A76FB6F72BB}" type="presParOf" srcId="{967BE291-BE15-4DF6-8CDA-98D69B10966A}" destId="{6B1B3337-8C9B-4C07-8280-DAEC3EFA2C12}" srcOrd="0" destOrd="0" presId="urn:microsoft.com/office/officeart/2005/8/layout/hierarchy1"/>
    <dgm:cxn modelId="{849BCAD3-ABE8-4E27-B92A-C198BFED77CC}" type="presParOf" srcId="{6B1B3337-8C9B-4C07-8280-DAEC3EFA2C12}" destId="{1BD62FE4-5003-4B08-9F22-D527E2CEC690}" srcOrd="0" destOrd="0" presId="urn:microsoft.com/office/officeart/2005/8/layout/hierarchy1"/>
    <dgm:cxn modelId="{47A68745-4966-4AD4-ADAE-295B52B96F75}" type="presParOf" srcId="{1BD62FE4-5003-4B08-9F22-D527E2CEC690}" destId="{DFF89789-D06C-466B-A418-29929658724A}" srcOrd="0" destOrd="0" presId="urn:microsoft.com/office/officeart/2005/8/layout/hierarchy1"/>
    <dgm:cxn modelId="{C6E188CE-1C51-4A16-B214-1A9F5E991BDE}" type="presParOf" srcId="{1BD62FE4-5003-4B08-9F22-D527E2CEC690}" destId="{6C4E8ACF-25C2-49AF-B654-D58F3D78C53C}" srcOrd="1" destOrd="0" presId="urn:microsoft.com/office/officeart/2005/8/layout/hierarchy1"/>
    <dgm:cxn modelId="{8BFC4760-0461-40F9-9981-D73991B435D6}" type="presParOf" srcId="{6B1B3337-8C9B-4C07-8280-DAEC3EFA2C12}" destId="{46E7441E-EC5F-4469-8CF7-A975F114D9EE}" srcOrd="1" destOrd="0" presId="urn:microsoft.com/office/officeart/2005/8/layout/hierarchy1"/>
    <dgm:cxn modelId="{D14C51A3-0F54-47AA-8BD8-E9EA57A67513}" type="presParOf" srcId="{967BE291-BE15-4DF6-8CDA-98D69B10966A}" destId="{F11CBE6C-FCC8-4D0D-9B3C-1F9FDD85E3D6}" srcOrd="1" destOrd="0" presId="urn:microsoft.com/office/officeart/2005/8/layout/hierarchy1"/>
    <dgm:cxn modelId="{CFA7C1E1-DECE-45F5-8E59-3A46061B4B77}" type="presParOf" srcId="{F11CBE6C-FCC8-4D0D-9B3C-1F9FDD85E3D6}" destId="{B231EC2C-A636-4FEE-A97C-CC20CD38D9D0}" srcOrd="0" destOrd="0" presId="urn:microsoft.com/office/officeart/2005/8/layout/hierarchy1"/>
    <dgm:cxn modelId="{2DDFCB97-40D1-4846-9A6D-B804098C295C}" type="presParOf" srcId="{B231EC2C-A636-4FEE-A97C-CC20CD38D9D0}" destId="{DFE88D31-D7C3-46FE-8736-90E2D0DEFFC4}" srcOrd="0" destOrd="0" presId="urn:microsoft.com/office/officeart/2005/8/layout/hierarchy1"/>
    <dgm:cxn modelId="{A65C462F-D22E-454B-856A-40E545634DD8}" type="presParOf" srcId="{B231EC2C-A636-4FEE-A97C-CC20CD38D9D0}" destId="{5B8F42E7-A077-4636-9233-D063778F705F}" srcOrd="1" destOrd="0" presId="urn:microsoft.com/office/officeart/2005/8/layout/hierarchy1"/>
    <dgm:cxn modelId="{BA00772E-3E06-404B-BC4C-D6D7D62615D6}" type="presParOf" srcId="{F11CBE6C-FCC8-4D0D-9B3C-1F9FDD85E3D6}" destId="{EFCA2572-9771-41D6-94A8-A28DA4996D1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57D416-7C9B-4817-A62D-0EAFD2A754D2}">
      <dsp:nvSpPr>
        <dsp:cNvPr id="0" name=""/>
        <dsp:cNvSpPr/>
      </dsp:nvSpPr>
      <dsp:spPr>
        <a:xfrm>
          <a:off x="-112546" y="-156527"/>
          <a:ext cx="9312909" cy="122641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Edward T. Hall </a:t>
          </a:r>
          <a:r>
            <a:rPr lang="en-GB" sz="2000" i="1" kern="1200" dirty="0"/>
            <a:t>The Silent Language</a:t>
          </a:r>
          <a:r>
            <a:rPr lang="en-GB" sz="2000" kern="1200" dirty="0"/>
            <a:t> in 1959 – </a:t>
          </a:r>
          <a:r>
            <a:rPr lang="en-GB" sz="2000" kern="1200" dirty="0" err="1"/>
            <a:t>Kulttuurit</a:t>
          </a:r>
          <a:r>
            <a:rPr lang="en-GB" sz="2000" kern="1200" dirty="0"/>
            <a:t> </a:t>
          </a:r>
          <a:r>
            <a:rPr lang="en-GB" sz="2000" kern="1200" dirty="0" err="1"/>
            <a:t>sidottuja</a:t>
          </a:r>
          <a:r>
            <a:rPr lang="en-GB" sz="2000" kern="1200" dirty="0"/>
            <a:t> </a:t>
          </a:r>
          <a:r>
            <a:rPr lang="en-GB" sz="2000" kern="1200" dirty="0" err="1"/>
            <a:t>tiettyyn</a:t>
          </a:r>
          <a:r>
            <a:rPr lang="en-GB" sz="2000" kern="1200" dirty="0"/>
            <a:t> </a:t>
          </a:r>
          <a:r>
            <a:rPr lang="en-GB" sz="2000" kern="1200" dirty="0" err="1"/>
            <a:t>maantieteelliseen</a:t>
          </a:r>
          <a:r>
            <a:rPr lang="en-GB" sz="2000" kern="1200" dirty="0"/>
            <a:t> </a:t>
          </a:r>
          <a:r>
            <a:rPr lang="en-GB" sz="2000" kern="1200" dirty="0" err="1"/>
            <a:t>sijaintiin</a:t>
          </a:r>
          <a:r>
            <a:rPr lang="en-GB" sz="2000" kern="1200" dirty="0"/>
            <a:t>, </a:t>
          </a:r>
          <a:r>
            <a:rPr lang="en-GB" sz="2000" kern="1200" dirty="0" err="1"/>
            <a:t>kieleen</a:t>
          </a:r>
          <a:r>
            <a:rPr lang="en-GB" sz="2000" kern="1200" dirty="0"/>
            <a:t> (</a:t>
          </a:r>
          <a:r>
            <a:rPr lang="en-GB" sz="2000" kern="1200" dirty="0" err="1"/>
            <a:t>ja</a:t>
          </a:r>
          <a:r>
            <a:rPr lang="en-GB" sz="2000" kern="1200" dirty="0"/>
            <a:t> </a:t>
          </a:r>
          <a:r>
            <a:rPr lang="en-GB" sz="2000" kern="1200" dirty="0" err="1"/>
            <a:t>uskontoon</a:t>
          </a:r>
          <a:r>
            <a:rPr lang="en-GB" sz="2000" kern="1200" dirty="0"/>
            <a:t>) </a:t>
          </a:r>
          <a:endParaRPr lang="en-US" sz="2000" kern="1200" dirty="0"/>
        </a:p>
      </dsp:txBody>
      <dsp:txXfrm>
        <a:off x="-76626" y="-120607"/>
        <a:ext cx="7885880" cy="1154575"/>
      </dsp:txXfrm>
    </dsp:sp>
    <dsp:sp modelId="{16467C01-8EDB-435F-B842-05D39E44388E}">
      <dsp:nvSpPr>
        <dsp:cNvPr id="0" name=""/>
        <dsp:cNvSpPr/>
      </dsp:nvSpPr>
      <dsp:spPr>
        <a:xfrm>
          <a:off x="667409" y="1166245"/>
          <a:ext cx="9312909" cy="122641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000" kern="1200" dirty="0"/>
            <a:t>Kulttuurienvälinen viestintä tutkii eri kulttuurisista lähtökohdista tulevien kommunikaatiotyylejä ja vertailee niitä</a:t>
          </a:r>
          <a:endParaRPr lang="en-US" sz="2000" kern="1200" dirty="0"/>
        </a:p>
      </dsp:txBody>
      <dsp:txXfrm>
        <a:off x="703329" y="1202165"/>
        <a:ext cx="7663943" cy="1154575"/>
      </dsp:txXfrm>
    </dsp:sp>
    <dsp:sp modelId="{D00A3462-BC13-443D-B47E-D90C402CD511}">
      <dsp:nvSpPr>
        <dsp:cNvPr id="0" name=""/>
        <dsp:cNvSpPr/>
      </dsp:nvSpPr>
      <dsp:spPr>
        <a:xfrm>
          <a:off x="1125837" y="2436209"/>
          <a:ext cx="9932683" cy="168352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FI" sz="2000" kern="1200" dirty="0"/>
            <a:t>Bennett ja Wiseman (2003) intrekulttuurinen kompetenssi on kykyä toimi</a:t>
          </a:r>
          <a:r>
            <a:rPr lang="fi-FI" sz="2000" kern="1200" dirty="0"/>
            <a:t>a</a:t>
          </a:r>
          <a:r>
            <a:rPr lang="en-FI" sz="2000" kern="1200" dirty="0"/>
            <a:t> </a:t>
          </a:r>
          <a:r>
            <a:rPr lang="fi-FI" sz="2000" kern="1200" dirty="0"/>
            <a:t>kulttuurienvälisessä vuorovaikutuksessa ja</a:t>
          </a:r>
          <a:r>
            <a:rPr lang="en-FI" sz="2000" kern="1200" dirty="0"/>
            <a:t> interkulttuurinen herkkyys tarkoittaa yksilön kykyä ymmärtää kulttuurisia eroja ja monikulttuurisia merkityksiä</a:t>
          </a:r>
          <a:endParaRPr lang="en-US" sz="2000" kern="1200" dirty="0"/>
        </a:p>
      </dsp:txBody>
      <dsp:txXfrm>
        <a:off x="1175146" y="2485518"/>
        <a:ext cx="8164397" cy="1584907"/>
      </dsp:txXfrm>
    </dsp:sp>
    <dsp:sp modelId="{D26C69FC-F0DE-4C41-9A3E-089F6DA958DA}">
      <dsp:nvSpPr>
        <dsp:cNvPr id="0" name=""/>
        <dsp:cNvSpPr/>
      </dsp:nvSpPr>
      <dsp:spPr>
        <a:xfrm>
          <a:off x="1990587" y="3878618"/>
          <a:ext cx="9763095" cy="1852525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 err="1"/>
            <a:t>Tuottaa</a:t>
          </a:r>
          <a:r>
            <a:rPr lang="en-GB" sz="2000" b="1" kern="1200" dirty="0"/>
            <a:t> </a:t>
          </a:r>
          <a:r>
            <a:rPr lang="en-GB" sz="2000" b="1" kern="1200" dirty="0" err="1"/>
            <a:t>toiseutta</a:t>
          </a:r>
          <a:r>
            <a:rPr lang="en-GB" sz="2000" b="1" kern="1200" dirty="0"/>
            <a:t> &amp; </a:t>
          </a:r>
          <a:r>
            <a:rPr lang="en-GB" sz="2000" b="1" kern="1200" dirty="0" err="1"/>
            <a:t>toiseuttamista</a:t>
          </a:r>
          <a:r>
            <a:rPr lang="en-GB" sz="2000" b="1" kern="1200" dirty="0"/>
            <a:t>?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fi-FI" sz="2000" kern="1200" noProof="0" dirty="0"/>
            <a:t>Stereotyyppisiä käsityksiä esim. etnisyyden tai muun eronteon pohjalta. Me ja muut -vastakkainasettelussa ’muut eli toiseus’ edustaa sekä uhkaa että houkutusta; erilaisuus voi sekä pelottaa että vetää puoleensa. </a:t>
          </a:r>
        </a:p>
      </dsp:txBody>
      <dsp:txXfrm>
        <a:off x="2044846" y="3932877"/>
        <a:ext cx="8001212" cy="1744007"/>
      </dsp:txXfrm>
    </dsp:sp>
    <dsp:sp modelId="{9D98DB2C-1694-4AD5-BBA6-041C0B4F9FED}">
      <dsp:nvSpPr>
        <dsp:cNvPr id="0" name=""/>
        <dsp:cNvSpPr/>
      </dsp:nvSpPr>
      <dsp:spPr>
        <a:xfrm>
          <a:off x="8403192" y="782795"/>
          <a:ext cx="797170" cy="79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582555" y="782795"/>
        <a:ext cx="438444" cy="599870"/>
      </dsp:txXfrm>
    </dsp:sp>
    <dsp:sp modelId="{9F8BF624-15D9-4B09-B823-60DA5E0E040B}">
      <dsp:nvSpPr>
        <dsp:cNvPr id="0" name=""/>
        <dsp:cNvSpPr/>
      </dsp:nvSpPr>
      <dsp:spPr>
        <a:xfrm>
          <a:off x="9183149" y="2232195"/>
          <a:ext cx="797170" cy="79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362512" y="2232195"/>
        <a:ext cx="438444" cy="599870"/>
      </dsp:txXfrm>
    </dsp:sp>
    <dsp:sp modelId="{969DBCD9-C507-426D-91CC-61987F49BD7E}">
      <dsp:nvSpPr>
        <dsp:cNvPr id="0" name=""/>
        <dsp:cNvSpPr/>
      </dsp:nvSpPr>
      <dsp:spPr>
        <a:xfrm>
          <a:off x="9951464" y="3681596"/>
          <a:ext cx="797170" cy="7971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10130827" y="3681596"/>
        <a:ext cx="438444" cy="599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F89789-D06C-466B-A418-29929658724A}">
      <dsp:nvSpPr>
        <dsp:cNvPr id="0" name=""/>
        <dsp:cNvSpPr/>
      </dsp:nvSpPr>
      <dsp:spPr>
        <a:xfrm>
          <a:off x="80956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4E8ACF-25C2-49AF-B654-D58F3D78C53C}">
      <dsp:nvSpPr>
        <dsp:cNvPr id="0" name=""/>
        <dsp:cNvSpPr/>
      </dsp:nvSpPr>
      <dsp:spPr>
        <a:xfrm>
          <a:off x="60135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/>
            <a:t>Kulttuurienvälinen kategorisointi ei ole täysin  “harmitonta” (Guilherme and Dietz 2015; Shi-xu 2009, 2015). </a:t>
          </a:r>
          <a:endParaRPr lang="en-US" sz="2500" kern="1200"/>
        </a:p>
      </dsp:txBody>
      <dsp:txXfrm>
        <a:off x="688463" y="581604"/>
        <a:ext cx="4509367" cy="2799859"/>
      </dsp:txXfrm>
    </dsp:sp>
    <dsp:sp modelId="{DFE88D31-D7C3-46FE-8736-90E2D0DEFFC4}">
      <dsp:nvSpPr>
        <dsp:cNvPr id="0" name=""/>
        <dsp:cNvSpPr/>
      </dsp:nvSpPr>
      <dsp:spPr>
        <a:xfrm>
          <a:off x="5805337" y="117"/>
          <a:ext cx="4683583" cy="2974075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8F42E7-A077-4636-9233-D063778F705F}">
      <dsp:nvSpPr>
        <dsp:cNvPr id="0" name=""/>
        <dsp:cNvSpPr/>
      </dsp:nvSpPr>
      <dsp:spPr>
        <a:xfrm>
          <a:off x="6325735" y="494496"/>
          <a:ext cx="4683583" cy="29740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500" b="1" kern="1200" dirty="0" err="1"/>
            <a:t>Monikulttuurisuus</a:t>
          </a:r>
          <a:r>
            <a:rPr lang="en-GB" sz="2500" b="1" kern="1200" dirty="0"/>
            <a:t> on </a:t>
          </a:r>
          <a:r>
            <a:rPr lang="en-GB" sz="2500" b="1" kern="1200" dirty="0" err="1"/>
            <a:t>valtasuhteiden</a:t>
          </a:r>
          <a:r>
            <a:rPr lang="en-GB" sz="2500" b="1" kern="1200" dirty="0"/>
            <a:t> </a:t>
          </a:r>
          <a:r>
            <a:rPr lang="en-GB" sz="2500" b="1" kern="1200" dirty="0" err="1"/>
            <a:t>värittämää</a:t>
          </a:r>
          <a:r>
            <a:rPr lang="en-GB" sz="2500" b="1" kern="1200" dirty="0"/>
            <a:t> </a:t>
          </a:r>
          <a:r>
            <a:rPr lang="en-GB" sz="2500" b="1" kern="1200" dirty="0" err="1"/>
            <a:t>vuorovaikutusta</a:t>
          </a:r>
          <a:r>
            <a:rPr lang="en-GB" sz="2500" b="1" kern="1200" dirty="0"/>
            <a:t>, </a:t>
          </a:r>
          <a:r>
            <a:rPr lang="en-GB" sz="2500" b="1" kern="1200" dirty="0" err="1"/>
            <a:t>jossa</a:t>
          </a:r>
          <a:r>
            <a:rPr lang="en-GB" sz="2500" b="1" kern="1200" dirty="0"/>
            <a:t> </a:t>
          </a:r>
          <a:r>
            <a:rPr lang="en-GB" sz="2500" b="1" kern="1200" dirty="0" err="1"/>
            <a:t>toinen</a:t>
          </a:r>
          <a:r>
            <a:rPr lang="en-GB" sz="2500" b="1" kern="1200" dirty="0"/>
            <a:t> </a:t>
          </a:r>
          <a:r>
            <a:rPr lang="en-GB" sz="2500" b="1" kern="1200" dirty="0" err="1"/>
            <a:t>saattaa</a:t>
          </a:r>
          <a:r>
            <a:rPr lang="en-GB" sz="2500" b="1" kern="1200" dirty="0"/>
            <a:t> </a:t>
          </a:r>
          <a:r>
            <a:rPr lang="en-GB" sz="2500" b="1" kern="1200" dirty="0" err="1"/>
            <a:t>joutua</a:t>
          </a:r>
          <a:r>
            <a:rPr lang="en-GB" sz="2500" b="1" kern="1200" dirty="0"/>
            <a:t> </a:t>
          </a:r>
          <a:r>
            <a:rPr lang="en-GB" sz="2500" b="1" kern="1200" dirty="0" err="1"/>
            <a:t>syrjinnän</a:t>
          </a:r>
          <a:r>
            <a:rPr lang="en-GB" sz="2500" b="1" kern="1200" dirty="0"/>
            <a:t> </a:t>
          </a:r>
          <a:r>
            <a:rPr lang="en-GB" sz="2500" b="1" kern="1200" dirty="0" err="1"/>
            <a:t>kohteeksi</a:t>
          </a:r>
          <a:r>
            <a:rPr lang="en-GB" sz="2500" b="1" kern="1200" dirty="0"/>
            <a:t> </a:t>
          </a:r>
          <a:r>
            <a:rPr lang="en-GB" sz="2500" b="1" kern="1200" dirty="0" err="1"/>
            <a:t>samalla</a:t>
          </a:r>
          <a:r>
            <a:rPr lang="en-GB" sz="2500" b="1" kern="1200" dirty="0"/>
            <a:t>, </a:t>
          </a:r>
          <a:r>
            <a:rPr lang="en-GB" sz="2500" b="1" kern="1200" dirty="0" err="1"/>
            <a:t>kun</a:t>
          </a:r>
          <a:r>
            <a:rPr lang="en-GB" sz="2500" b="1" kern="1200" dirty="0"/>
            <a:t> </a:t>
          </a:r>
          <a:r>
            <a:rPr lang="en-GB" sz="2500" b="1" kern="1200" dirty="0" err="1"/>
            <a:t>toiset</a:t>
          </a:r>
          <a:r>
            <a:rPr lang="en-GB" sz="2500" b="1" kern="1200" dirty="0"/>
            <a:t> </a:t>
          </a:r>
          <a:r>
            <a:rPr lang="en-GB" sz="2500" b="1" kern="1200" dirty="0" err="1"/>
            <a:t>eivät</a:t>
          </a:r>
          <a:r>
            <a:rPr lang="en-GB" sz="2500" b="1" kern="1200" dirty="0"/>
            <a:t> </a:t>
          </a:r>
          <a:r>
            <a:rPr lang="en-GB" sz="2500" b="1" kern="1200" dirty="0" err="1"/>
            <a:t>tiedosta</a:t>
          </a:r>
          <a:r>
            <a:rPr lang="en-GB" sz="2500" b="1" kern="1200" dirty="0"/>
            <a:t> </a:t>
          </a:r>
          <a:r>
            <a:rPr lang="en-GB" sz="2500" b="1" kern="1200" dirty="0" err="1"/>
            <a:t>sitä</a:t>
          </a:r>
          <a:r>
            <a:rPr lang="en-GB" sz="2500" b="1" kern="1200" dirty="0"/>
            <a:t> (</a:t>
          </a:r>
          <a:r>
            <a:rPr lang="en-GB" sz="2500" b="1" kern="1200" dirty="0" err="1"/>
            <a:t>Dervin</a:t>
          </a:r>
          <a:r>
            <a:rPr lang="en-GB" sz="2500" b="1" kern="1200" dirty="0"/>
            <a:t>, 2006).</a:t>
          </a:r>
          <a:endParaRPr lang="en-US" sz="2500" kern="1200" dirty="0"/>
        </a:p>
      </dsp:txBody>
      <dsp:txXfrm>
        <a:off x="6412843" y="581604"/>
        <a:ext cx="4509367" cy="2799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0ADD9-23CA-4711-A936-4C1B9CE11A47}" type="datetimeFigureOut">
              <a:rPr lang="fi-FI" smtClean="0"/>
              <a:t>21.10.2022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5DCC5-7520-4200-B12F-E173A4EB069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6000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olemme jostain kotoisin ja liittyy myös </a:t>
            </a:r>
          </a:p>
          <a:p>
            <a:r>
              <a:rPr lang="en-FI" dirty="0"/>
              <a:t>Taye Selasin videoon ja paljon myös rasismia siitä, miten pitää mennä sinne mistä</a:t>
            </a:r>
          </a:p>
          <a:p>
            <a:r>
              <a:rPr lang="en-GB" dirty="0"/>
              <a:t>O</a:t>
            </a:r>
            <a:r>
              <a:rPr lang="en-FI" dirty="0"/>
              <a:t>lette tulleet </a:t>
            </a:r>
            <a:r>
              <a:rPr lang="en-GB" kern="100" dirty="0"/>
              <a:t>What are culture-specific patterns? How to account for culture specific patterns in terms of cultural values?</a:t>
            </a:r>
            <a:endParaRPr lang="zh-CN" altLang="en-US" kern="100" dirty="0">
              <a:latin typeface="Calibri" panose="020F0502020204030204" pitchFamily="34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endParaRPr lang="en-GB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C175C9-83FC-41D0-AE29-EF46432442CC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1804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t>Friday, October 21,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92706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426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1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700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93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3241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18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931116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79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3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t>Friday, October 21,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853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t>Friday, October 21, 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10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7941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6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du.flinga.fi/s/EJM25BV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8">
            <a:extLst>
              <a:ext uri="{FF2B5EF4-FFF2-40B4-BE49-F238E27FC236}">
                <a16:creationId xmlns:a16="http://schemas.microsoft.com/office/drawing/2014/main" id="{1DB043B4-68C6-45B9-82AC-A5800EADB8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DA080C-1969-42B4-B0C2-CE2E224654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3" y="1051551"/>
            <a:ext cx="3930355" cy="2384898"/>
          </a:xfrm>
        </p:spPr>
        <p:txBody>
          <a:bodyPr anchor="b">
            <a:noAutofit/>
          </a:bodyPr>
          <a:lstStyle/>
          <a:p>
            <a:r>
              <a:rPr lang="fi-FI" sz="3600" b="0" i="0" dirty="0">
                <a:effectLst/>
                <a:latin typeface="Calibri" panose="020F0502020204030204" pitchFamily="34" charset="0"/>
              </a:rPr>
              <a:t>Eettisyys ja kulttuurinen monimuotoisuus vuorovaikutuksessa</a:t>
            </a:r>
            <a:endParaRPr lang="fi-FI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B0C8E-C2B9-4E53-B986-07DE1D24EF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50863" y="3569008"/>
            <a:ext cx="3565525" cy="1731656"/>
          </a:xfrm>
        </p:spPr>
        <p:txBody>
          <a:bodyPr>
            <a:normAutofit/>
          </a:bodyPr>
          <a:lstStyle/>
          <a:p>
            <a:endParaRPr lang="fi-FI" sz="2000" dirty="0">
              <a:solidFill>
                <a:schemeClr val="tx1">
                  <a:alpha val="60000"/>
                </a:schemeClr>
              </a:solidFill>
            </a:endParaRPr>
          </a:p>
          <a:p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Heidi Layne,</a:t>
            </a:r>
          </a:p>
          <a:p>
            <a:r>
              <a:rPr lang="fi-FI" sz="2000" dirty="0">
                <a:solidFill>
                  <a:schemeClr val="tx1">
                    <a:alpha val="60000"/>
                  </a:schemeClr>
                </a:solidFill>
              </a:rPr>
              <a:t>Yliopistonlehtori, kestävä kehitys ja globaalikasvatus</a:t>
            </a:r>
          </a:p>
        </p:txBody>
      </p:sp>
      <p:grpSp>
        <p:nvGrpSpPr>
          <p:cNvPr id="18" name="Group 10">
            <a:extLst>
              <a:ext uri="{FF2B5EF4-FFF2-40B4-BE49-F238E27FC236}">
                <a16:creationId xmlns:a16="http://schemas.microsoft.com/office/drawing/2014/main" id="{4592A8CB-0B0A-43A5-86F4-712B0C4696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41850" y="444676"/>
            <a:ext cx="667802" cy="631474"/>
            <a:chOff x="10478914" y="1506691"/>
            <a:chExt cx="667802" cy="63147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C63B2AC-3D19-416D-A37F-2DDA8A3651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10606715" y="1506691"/>
              <a:ext cx="540001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80000"/>
                    <a:lumOff val="20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101600" dist="50800" dir="732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Oval 12">
              <a:extLst>
                <a:ext uri="{FF2B5EF4-FFF2-40B4-BE49-F238E27FC236}">
                  <a16:creationId xmlns:a16="http://schemas.microsoft.com/office/drawing/2014/main" id="{8A474391-1271-45F9-A39C-8641371ABC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3500000">
              <a:off x="10613915" y="1424627"/>
              <a:ext cx="270000" cy="540001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20" name="Picture 3" descr="Paint color explosion on a white background">
            <a:extLst>
              <a:ext uri="{FF2B5EF4-FFF2-40B4-BE49-F238E27FC236}">
                <a16:creationId xmlns:a16="http://schemas.microsoft.com/office/drawing/2014/main" id="{435FFFAD-3D69-1EE2-C81B-189C8452C53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19" r="-2" b="3708"/>
          <a:stretch/>
        </p:blipFill>
        <p:spPr>
          <a:xfrm>
            <a:off x="4743450" y="10"/>
            <a:ext cx="7448551" cy="6857990"/>
          </a:xfrm>
          <a:custGeom>
            <a:avLst/>
            <a:gdLst/>
            <a:ahLst/>
            <a:cxnLst/>
            <a:rect l="l" t="t" r="r" b="b"/>
            <a:pathLst>
              <a:path w="7448551" h="6858000">
                <a:moveTo>
                  <a:pt x="0" y="0"/>
                </a:moveTo>
                <a:lnTo>
                  <a:pt x="7448551" y="0"/>
                </a:lnTo>
                <a:lnTo>
                  <a:pt x="7448551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41AC6C06-99FE-4BA1-BC82-8406A424CD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AEC842D-C905-4DEA-B1C3-CA51995C57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21219" y="5433223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937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467D94-6466-654C-8B1F-804F87D1A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442912"/>
            <a:ext cx="5411050" cy="1822123"/>
          </a:xfrm>
        </p:spPr>
        <p:txBody>
          <a:bodyPr anchor="b">
            <a:normAutofit/>
          </a:bodyPr>
          <a:lstStyle/>
          <a:p>
            <a:r>
              <a:rPr lang="en-FI"/>
              <a:t>KIITOS!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A17D51-B2B7-0642-B6CB-43D8A2EB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496720"/>
            <a:ext cx="5181599" cy="3467518"/>
          </a:xfrm>
        </p:spPr>
        <p:txBody>
          <a:bodyPr anchor="t">
            <a:normAutofit/>
          </a:bodyPr>
          <a:lstStyle/>
          <a:p>
            <a:r>
              <a:rPr lang="en-FI" dirty="0"/>
              <a:t>Kysymyksiä?</a:t>
            </a:r>
          </a:p>
          <a:p>
            <a:endParaRPr lang="en-FI" dirty="0"/>
          </a:p>
          <a:p>
            <a:endParaRPr lang="en-FI" dirty="0"/>
          </a:p>
          <a:p>
            <a:endParaRPr lang="en-FI" dirty="0"/>
          </a:p>
          <a:p>
            <a:r>
              <a:rPr lang="en-GB" dirty="0"/>
              <a:t>H</a:t>
            </a:r>
            <a:r>
              <a:rPr lang="en-FI" dirty="0"/>
              <a:t>eidi.</a:t>
            </a:r>
            <a:r>
              <a:rPr lang="fi-FI" dirty="0"/>
              <a:t>j.</a:t>
            </a:r>
            <a:r>
              <a:rPr lang="en-FI" dirty="0"/>
              <a:t>layne@</a:t>
            </a:r>
            <a:r>
              <a:rPr lang="fi-FI" dirty="0" err="1"/>
              <a:t>jyu</a:t>
            </a:r>
            <a:r>
              <a:rPr lang="en-FI" dirty="0"/>
              <a:t>.fi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E3596B-9F2A-EF4C-B26F-75EF9E95F84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23" r="23387"/>
          <a:stretch/>
        </p:blipFill>
        <p:spPr>
          <a:xfrm>
            <a:off x="6877878" y="294199"/>
            <a:ext cx="5150794" cy="5001370"/>
          </a:xfrm>
          <a:custGeom>
            <a:avLst/>
            <a:gdLst/>
            <a:ahLst/>
            <a:cxnLst/>
            <a:rect l="l" t="t" r="r" b="b"/>
            <a:pathLst>
              <a:path w="5044104" h="4896924">
                <a:moveTo>
                  <a:pt x="2886613" y="0"/>
                </a:moveTo>
                <a:cubicBezTo>
                  <a:pt x="3218269" y="0"/>
                  <a:pt x="3523512" y="65865"/>
                  <a:pt x="3794011" y="195584"/>
                </a:cubicBezTo>
                <a:cubicBezTo>
                  <a:pt x="4047516" y="317247"/>
                  <a:pt x="4270172" y="494825"/>
                  <a:pt x="4455804" y="723284"/>
                </a:cubicBezTo>
                <a:cubicBezTo>
                  <a:pt x="4835198" y="1190375"/>
                  <a:pt x="5044104" y="1854168"/>
                  <a:pt x="5044104" y="2592438"/>
                </a:cubicBezTo>
                <a:cubicBezTo>
                  <a:pt x="5044104" y="2886985"/>
                  <a:pt x="4963247" y="3123382"/>
                  <a:pt x="4782050" y="3358996"/>
                </a:cubicBezTo>
                <a:cubicBezTo>
                  <a:pt x="4592516" y="3605460"/>
                  <a:pt x="4307730" y="3832465"/>
                  <a:pt x="4006167" y="4072775"/>
                </a:cubicBezTo>
                <a:cubicBezTo>
                  <a:pt x="3950530" y="4117058"/>
                  <a:pt x="3893052" y="4162907"/>
                  <a:pt x="3835576" y="4209314"/>
                </a:cubicBezTo>
                <a:cubicBezTo>
                  <a:pt x="3321099" y="4624632"/>
                  <a:pt x="2945605" y="4896924"/>
                  <a:pt x="2433835" y="4896924"/>
                </a:cubicBezTo>
                <a:cubicBezTo>
                  <a:pt x="1654054" y="4896924"/>
                  <a:pt x="1101803" y="4562680"/>
                  <a:pt x="587325" y="3779234"/>
                </a:cubicBezTo>
                <a:cubicBezTo>
                  <a:pt x="519999" y="3676690"/>
                  <a:pt x="454187" y="3583430"/>
                  <a:pt x="390540" y="3493298"/>
                </a:cubicBezTo>
                <a:cubicBezTo>
                  <a:pt x="126752" y="3119579"/>
                  <a:pt x="0" y="2925228"/>
                  <a:pt x="0" y="2592438"/>
                </a:cubicBezTo>
                <a:cubicBezTo>
                  <a:pt x="0" y="2261996"/>
                  <a:pt x="79450" y="1935577"/>
                  <a:pt x="235969" y="1622244"/>
                </a:cubicBezTo>
                <a:cubicBezTo>
                  <a:pt x="389133" y="1315731"/>
                  <a:pt x="608107" y="1035165"/>
                  <a:pt x="886724" y="788590"/>
                </a:cubicBezTo>
                <a:cubicBezTo>
                  <a:pt x="1160578" y="546153"/>
                  <a:pt x="1485846" y="346211"/>
                  <a:pt x="1827568" y="210454"/>
                </a:cubicBezTo>
                <a:cubicBezTo>
                  <a:pt x="2178491" y="70787"/>
                  <a:pt x="2534934" y="0"/>
                  <a:pt x="288661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032886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129D6-9178-429D-9DA0-73D59E07E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Pohdintatehtävä: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FB2DD-AAAF-48B7-8E0A-124DD5EFE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Millaisia mielikuvia sinulle syntyy eettisestä ja kulttuurisensitiivisestä vuorovaikutuksesta?</a:t>
            </a:r>
          </a:p>
          <a:p>
            <a:r>
              <a:rPr lang="fi-FI" dirty="0"/>
              <a:t>Miten määrittelisit kulttuurienvälisen kompetenssin opettajan työssä?</a:t>
            </a:r>
          </a:p>
          <a:p>
            <a:endParaRPr lang="fi-FI" dirty="0"/>
          </a:p>
          <a:p>
            <a:endParaRPr lang="fi-FI" dirty="0"/>
          </a:p>
          <a:p>
            <a:r>
              <a:rPr lang="fi-FI" dirty="0" err="1">
                <a:hlinkClick r:id="rId2"/>
              </a:rPr>
              <a:t>Flinga</a:t>
            </a:r>
            <a:r>
              <a:rPr lang="fi-FI" dirty="0">
                <a:hlinkClick r:id="rId2"/>
              </a:rPr>
              <a:t> - KTKO050</a:t>
            </a:r>
            <a:r>
              <a:rPr lang="fi-FI" dirty="0"/>
              <a:t>     edu.flinga.fi/s/ EJM25BV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16950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3BDBC526-6DCD-4FF6-8395-D8C22E46E5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02ECB475-568C-47AC-B16D-2E202DEB2D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080D8764-525A-441E-B58F-068E82F09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1196109-6F2B-4738-B2FC-2CCC753AA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F7E468C2-69B8-470B-85E3-801A3CB1D7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 useBgFill="1">
        <p:nvSpPr>
          <p:cNvPr id="58" name="Rectangle 57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74AAFF4-DF8E-4C5C-A020-9AEBC56AC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0862" y="0"/>
            <a:ext cx="11258845" cy="1066471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     </a:t>
            </a:r>
            <a:r>
              <a:rPr lang="en-US" sz="3400" b="1" u="sng" dirty="0" err="1"/>
              <a:t>Lähestymistapoja</a:t>
            </a:r>
            <a:r>
              <a:rPr lang="en-US" sz="3400" b="1" u="sng" dirty="0"/>
              <a:t> inter/</a:t>
            </a:r>
            <a:r>
              <a:rPr lang="en-US" sz="3400" b="1" u="sng" dirty="0" err="1"/>
              <a:t>monikultuurisuuteen</a:t>
            </a:r>
            <a:r>
              <a:rPr lang="en-US" sz="3400" dirty="0"/>
              <a:t>: 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908BF67-DF21-4EBB-9F34-7193D69523B4}"/>
              </a:ext>
            </a:extLst>
          </p:cNvPr>
          <p:cNvSpPr/>
          <p:nvPr/>
        </p:nvSpPr>
        <p:spPr>
          <a:xfrm>
            <a:off x="1259802" y="2464431"/>
            <a:ext cx="9568032" cy="4226301"/>
          </a:xfrm>
          <a:prstGeom prst="rect">
            <a:avLst/>
          </a:prstGeom>
        </p:spPr>
        <p:txBody>
          <a:bodyPr vert="horz" lIns="109728" tIns="109728" rIns="109728" bIns="91440" rtlCol="0">
            <a:noAutofit/>
          </a:bodyPr>
          <a:lstStyle/>
          <a:p>
            <a:pPr>
              <a:lnSpc>
                <a:spcPct val="130000"/>
              </a:lnSpc>
              <a:spcBef>
                <a:spcPts val="930"/>
              </a:spcBef>
              <a:spcAft>
                <a:spcPts val="600"/>
              </a:spcAft>
              <a:buFont typeface="Corbel" panose="020B0503020204020204" pitchFamily="34" charset="0"/>
            </a:pPr>
            <a:endParaRPr lang="en-US" sz="2000" spc="1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aphicFrame>
        <p:nvGraphicFramePr>
          <p:cNvPr id="10" name="TextBox 5">
            <a:extLst>
              <a:ext uri="{FF2B5EF4-FFF2-40B4-BE49-F238E27FC236}">
                <a16:creationId xmlns:a16="http://schemas.microsoft.com/office/drawing/2014/main" id="{FAEB090D-B138-6E1D-E59A-836AC37BF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5013387"/>
              </p:ext>
            </p:extLst>
          </p:nvPr>
        </p:nvGraphicFramePr>
        <p:xfrm>
          <a:off x="550862" y="1066471"/>
          <a:ext cx="11641137" cy="55746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839022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60B7752B-728D-4CA3-8923-C4F7F7702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00ED1-6769-EA4D-AB11-EC86E656A0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FI" sz="3400"/>
              <a:t>Muita  vaihtoehtoja</a:t>
            </a:r>
            <a:r>
              <a:rPr lang="fi-FI" sz="3400"/>
              <a:t>:</a:t>
            </a:r>
            <a:br>
              <a:rPr lang="en-FI" sz="3400"/>
            </a:br>
            <a:endParaRPr lang="en-FI" sz="34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8392DC7-0988-443B-A0D0-E726C7DB62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2BFE2A1-3C0F-1E7F-3A32-370A71120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6391788"/>
              </p:ext>
            </p:extLst>
          </p:nvPr>
        </p:nvGraphicFramePr>
        <p:xfrm>
          <a:off x="550863" y="2624135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75550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45D274-797D-4A73-91B4-2AD8CCF8E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Minkälaista puhetta tuotamme liittyen kulttuuriseen moninaisuuteen: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ED81E5-F87E-4A13-AE30-4BA9DA6274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 Kulttuurin käsitettä tuotetaan vuorovaikutuksessa –  kenellä on valta päättää asioista?</a:t>
            </a:r>
          </a:p>
          <a:p>
            <a:r>
              <a:rPr lang="fi-FI" dirty="0"/>
              <a:t>Miten ihmiset sijoittuvat vuorovaikutustilanteisiin ja miten arvioin omaa asemaani siinä</a:t>
            </a:r>
          </a:p>
          <a:p>
            <a:r>
              <a:rPr lang="fi-FI" dirty="0"/>
              <a:t>Millaisen aseman otamme – vahvistammeko ennakkoluuloja ja puutteiden teoriaa (</a:t>
            </a:r>
            <a:r>
              <a:rPr lang="fi-FI" dirty="0" err="1"/>
              <a:t>deficit</a:t>
            </a:r>
            <a:r>
              <a:rPr lang="fi-FI" dirty="0"/>
              <a:t> </a:t>
            </a:r>
            <a:r>
              <a:rPr lang="fi-FI" dirty="0" err="1"/>
              <a:t>theory</a:t>
            </a:r>
            <a:r>
              <a:rPr lang="fi-FI" dirty="0"/>
              <a:t>) vai vahvistammeko hyvää </a:t>
            </a:r>
          </a:p>
          <a:p>
            <a:r>
              <a:rPr lang="fi-FI" dirty="0" err="1"/>
              <a:t>Eksotisoimmeko</a:t>
            </a:r>
            <a:r>
              <a:rPr lang="fi-FI" dirty="0"/>
              <a:t> vai tunnistammeko sokeita pisteitä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4051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918A40-3917-6547-8AC7-6426F595F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939" y="280959"/>
            <a:ext cx="11083197" cy="1333057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b="1" dirty="0"/>
              <a:t>Inter(</a:t>
            </a:r>
            <a:r>
              <a:rPr lang="en-US" b="1" dirty="0" err="1"/>
              <a:t>moni</a:t>
            </a:r>
            <a:r>
              <a:rPr lang="en-US" b="1" dirty="0"/>
              <a:t>)</a:t>
            </a:r>
            <a:r>
              <a:rPr lang="en-US" b="1" dirty="0" err="1"/>
              <a:t>kultturinen</a:t>
            </a:r>
            <a:r>
              <a:rPr lang="en-US" b="1" dirty="0"/>
              <a:t> </a:t>
            </a:r>
            <a:r>
              <a:rPr lang="en-US" b="1" dirty="0" err="1"/>
              <a:t>kompetenssi</a:t>
            </a:r>
            <a:r>
              <a:rPr lang="en-US" dirty="0"/>
              <a:t>:</a:t>
            </a:r>
            <a:endParaRPr lang="en-FI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04E6BD3-B518-46A4-9CC0-30D095552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9157" y="1584557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31FBE92-3FC2-48E4-874B-A5273A042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0526" y="2488515"/>
            <a:ext cx="1262947" cy="1335600"/>
            <a:chOff x="2678417" y="2427951"/>
            <a:chExt cx="1262947" cy="13356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F7C333A-2381-4657-ACDA-47654B21FA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4A5CCC1-7BBD-4F00-82CF-C7683D9FF6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A0DAEA90-11E9-4069-BC2C-6F65C6C1C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600937" y="4090109"/>
            <a:ext cx="3682485" cy="1853969"/>
          </a:xfrm>
          <a:custGeom>
            <a:avLst/>
            <a:gdLst>
              <a:gd name="connsiteX0" fmla="*/ 3682485 w 3682485"/>
              <a:gd name="connsiteY0" fmla="*/ 1853969 h 1853969"/>
              <a:gd name="connsiteX1" fmla="*/ 2755500 w 3682485"/>
              <a:gd name="connsiteY1" fmla="*/ 1853969 h 1853969"/>
              <a:gd name="connsiteX2" fmla="*/ 1828517 w 3682485"/>
              <a:gd name="connsiteY2" fmla="*/ 926985 h 1853969"/>
              <a:gd name="connsiteX3" fmla="*/ 901534 w 3682485"/>
              <a:gd name="connsiteY3" fmla="*/ 1853969 h 1853969"/>
              <a:gd name="connsiteX4" fmla="*/ 293606 w 3682485"/>
              <a:gd name="connsiteY4" fmla="*/ 1853969 h 1853969"/>
              <a:gd name="connsiteX5" fmla="*/ 0 w 3682485"/>
              <a:gd name="connsiteY5" fmla="*/ 1560363 h 1853969"/>
              <a:gd name="connsiteX6" fmla="*/ 12215 w 3682485"/>
              <a:gd name="connsiteY6" fmla="*/ 1480329 h 1853969"/>
              <a:gd name="connsiteX7" fmla="*/ 1828517 w 3682485"/>
              <a:gd name="connsiteY7" fmla="*/ 0 h 1853969"/>
              <a:gd name="connsiteX8" fmla="*/ 3682485 w 3682485"/>
              <a:gd name="connsiteY8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82485" h="1853969">
                <a:moveTo>
                  <a:pt x="3682485" y="1853969"/>
                </a:moveTo>
                <a:lnTo>
                  <a:pt x="2755500" y="1853969"/>
                </a:lnTo>
                <a:cubicBezTo>
                  <a:pt x="2755500" y="1342010"/>
                  <a:pt x="2340476" y="926985"/>
                  <a:pt x="1828517" y="926985"/>
                </a:cubicBezTo>
                <a:cubicBezTo>
                  <a:pt x="1316558" y="926985"/>
                  <a:pt x="901534" y="1342010"/>
                  <a:pt x="901534" y="1853969"/>
                </a:cubicBezTo>
                <a:lnTo>
                  <a:pt x="293606" y="1853969"/>
                </a:lnTo>
                <a:lnTo>
                  <a:pt x="0" y="1560363"/>
                </a:lnTo>
                <a:lnTo>
                  <a:pt x="12215" y="1480329"/>
                </a:lnTo>
                <a:cubicBezTo>
                  <a:pt x="185091" y="635508"/>
                  <a:pt x="932589" y="0"/>
                  <a:pt x="1828517" y="0"/>
                </a:cubicBezTo>
                <a:cubicBezTo>
                  <a:pt x="2852434" y="0"/>
                  <a:pt x="3682485" y="830051"/>
                  <a:pt x="368248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508000" dist="101600" dir="96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E0E8189B-747E-48AE-99A9-1BEE680125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 flipH="1" flipV="1">
            <a:off x="8711129" y="3843994"/>
            <a:ext cx="3644147" cy="2149759"/>
          </a:xfrm>
          <a:custGeom>
            <a:avLst/>
            <a:gdLst>
              <a:gd name="connsiteX0" fmla="*/ 3644147 w 3644147"/>
              <a:gd name="connsiteY0" fmla="*/ 2149759 h 2149759"/>
              <a:gd name="connsiteX1" fmla="*/ 2717163 w 3644147"/>
              <a:gd name="connsiteY1" fmla="*/ 2149759 h 2149759"/>
              <a:gd name="connsiteX2" fmla="*/ 1790179 w 3644147"/>
              <a:gd name="connsiteY2" fmla="*/ 1074881 h 2149759"/>
              <a:gd name="connsiteX3" fmla="*/ 863196 w 3644147"/>
              <a:gd name="connsiteY3" fmla="*/ 2149759 h 2149759"/>
              <a:gd name="connsiteX4" fmla="*/ 551057 w 3644147"/>
              <a:gd name="connsiteY4" fmla="*/ 2149759 h 2149759"/>
              <a:gd name="connsiteX5" fmla="*/ 0 w 3644147"/>
              <a:gd name="connsiteY5" fmla="*/ 1598702 h 2149759"/>
              <a:gd name="connsiteX6" fmla="*/ 19562 w 3644147"/>
              <a:gd name="connsiteY6" fmla="*/ 1510486 h 2149759"/>
              <a:gd name="connsiteX7" fmla="*/ 1790179 w 3644147"/>
              <a:gd name="connsiteY7" fmla="*/ 0 h 2149759"/>
              <a:gd name="connsiteX8" fmla="*/ 3644147 w 3644147"/>
              <a:gd name="connsiteY8" fmla="*/ 2149759 h 2149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644147" h="2149759">
                <a:moveTo>
                  <a:pt x="3644147" y="2149759"/>
                </a:moveTo>
                <a:lnTo>
                  <a:pt x="2717163" y="2149759"/>
                </a:lnTo>
                <a:cubicBezTo>
                  <a:pt x="2717162" y="1556120"/>
                  <a:pt x="2302138" y="1074880"/>
                  <a:pt x="1790179" y="1074881"/>
                </a:cubicBezTo>
                <a:cubicBezTo>
                  <a:pt x="1278220" y="1074880"/>
                  <a:pt x="863196" y="1556119"/>
                  <a:pt x="863196" y="2149759"/>
                </a:cubicBezTo>
                <a:lnTo>
                  <a:pt x="551057" y="2149759"/>
                </a:lnTo>
                <a:lnTo>
                  <a:pt x="0" y="1598702"/>
                </a:lnTo>
                <a:lnTo>
                  <a:pt x="19562" y="1510486"/>
                </a:lnTo>
                <a:cubicBezTo>
                  <a:pt x="254295" y="635388"/>
                  <a:pt x="958246" y="0"/>
                  <a:pt x="1790179" y="0"/>
                </a:cubicBezTo>
                <a:cubicBezTo>
                  <a:pt x="2814097" y="0"/>
                  <a:pt x="3644147" y="962481"/>
                  <a:pt x="3644147" y="2149759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6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726A79-8D89-AC4E-B510-8A3CA7B00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7775" y="1317356"/>
            <a:ext cx="8431622" cy="5674373"/>
          </a:xfrm>
        </p:spPr>
        <p:txBody>
          <a:bodyPr anchor="t">
            <a:normAutofit/>
          </a:bodyPr>
          <a:lstStyle/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b="1" dirty="0"/>
              <a:t>Intersektionaalinen näkökulma: </a:t>
            </a:r>
            <a:r>
              <a:rPr lang="fi-FI" sz="2200" b="1" dirty="0" err="1"/>
              <a:t>esim</a:t>
            </a:r>
            <a:r>
              <a:rPr lang="fi-FI" sz="2200" b="1" dirty="0"/>
              <a:t> etnisyys, uskonto, ikä, alkuperä, koulutus, tiedonkäsitys, risteävinä ja leikkaavina erontekijöinä</a:t>
            </a:r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2200" b="1" dirty="0"/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b="1" dirty="0"/>
              <a:t>Edellyttää monimuotoisten valtasuhteiden tiedostamista sekä ymmärrystä siitä, ettei yksilöitä (vähemmistöryhmiin tai enemmistöön) kuuluvia, tulisi jaotella  kategorioihin</a:t>
            </a:r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b="1" dirty="0"/>
              <a:t> - yksilön vapaus/oikeus määritellä itsensä (</a:t>
            </a:r>
            <a:r>
              <a:rPr lang="fi-FI" sz="2200" b="1" dirty="0" err="1"/>
              <a:t>Crenshaw</a:t>
            </a:r>
            <a:r>
              <a:rPr lang="fi-FI" sz="2200" b="1" dirty="0"/>
              <a:t> 1991; Davis 2014).</a:t>
            </a:r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2200" b="1" dirty="0"/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r>
              <a:rPr lang="fi-FI" sz="2200" b="1" dirty="0"/>
              <a:t>Normaaliuden diskurssi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fi-FI" sz="2200" b="1" dirty="0"/>
              <a:t>- ymmärrys normaalin ja ’epänormaalin’, hyväksytty ja ei-hyväksytty kategorioiden  olemassaolosta ja myös sen moninaisuudesta (vrt. Foucault, 1970). </a:t>
            </a:r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fi-FI" sz="2200" dirty="0"/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2000" dirty="0"/>
          </a:p>
          <a:p>
            <a:pPr marL="285750" indent="-285750"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Courier New" panose="02070309020205020404" pitchFamily="49" charset="0"/>
              <a:buChar char="o"/>
            </a:pPr>
            <a:endParaRPr lang="en-GB" sz="1100" dirty="0"/>
          </a:p>
          <a:p>
            <a:pPr defTabSz="685800" fontAlgn="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FI" sz="1100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9DE43D0-73AC-46B4-A39F-E66967A1F9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0021470" y="292006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803C343E-7EAC-4512-955A-33B1833F2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 flipH="1" flipV="1">
            <a:off x="11901768" y="4915975"/>
            <a:ext cx="214196" cy="701949"/>
          </a:xfrm>
          <a:custGeom>
            <a:avLst/>
            <a:gdLst>
              <a:gd name="connsiteX0" fmla="*/ 128682 w 214196"/>
              <a:gd name="connsiteY0" fmla="*/ 9479 h 701949"/>
              <a:gd name="connsiteX1" fmla="*/ 214196 w 214196"/>
              <a:gd name="connsiteY1" fmla="*/ 466589 h 701949"/>
              <a:gd name="connsiteX2" fmla="*/ 213337 w 214196"/>
              <a:gd name="connsiteY2" fmla="*/ 503724 h 701949"/>
              <a:gd name="connsiteX3" fmla="*/ 15112 w 214196"/>
              <a:gd name="connsiteY3" fmla="*/ 701949 h 701949"/>
              <a:gd name="connsiteX4" fmla="*/ 8417 w 214196"/>
              <a:gd name="connsiteY4" fmla="*/ 648207 h 701949"/>
              <a:gd name="connsiteX5" fmla="*/ 0 w 214196"/>
              <a:gd name="connsiteY5" fmla="*/ 466589 h 701949"/>
              <a:gd name="connsiteX6" fmla="*/ 107098 w 214196"/>
              <a:gd name="connsiteY6" fmla="*/ 0 h 701949"/>
              <a:gd name="connsiteX7" fmla="*/ 128682 w 214196"/>
              <a:gd name="connsiteY7" fmla="*/ 9479 h 70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196" h="701949">
                <a:moveTo>
                  <a:pt x="128682" y="9479"/>
                </a:moveTo>
                <a:cubicBezTo>
                  <a:pt x="177485" y="52987"/>
                  <a:pt x="214196" y="241110"/>
                  <a:pt x="214196" y="466589"/>
                </a:cubicBezTo>
                <a:lnTo>
                  <a:pt x="213337" y="503724"/>
                </a:lnTo>
                <a:lnTo>
                  <a:pt x="15112" y="701949"/>
                </a:lnTo>
                <a:lnTo>
                  <a:pt x="8417" y="648207"/>
                </a:lnTo>
                <a:cubicBezTo>
                  <a:pt x="2997" y="592384"/>
                  <a:pt x="0" y="531011"/>
                  <a:pt x="0" y="466589"/>
                </a:cubicBezTo>
                <a:cubicBezTo>
                  <a:pt x="0" y="208899"/>
                  <a:pt x="47949" y="0"/>
                  <a:pt x="107098" y="0"/>
                </a:cubicBezTo>
                <a:cubicBezTo>
                  <a:pt x="114492" y="0"/>
                  <a:pt x="121710" y="3264"/>
                  <a:pt x="128682" y="9479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7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5931BE0-4B93-4D6C-878E-ACC59D6B45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85FF49-C995-E04C-8F11-06934D816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80363"/>
            <a:ext cx="5437188" cy="1333055"/>
          </a:xfrm>
        </p:spPr>
        <p:txBody>
          <a:bodyPr wrap="square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FI" sz="2600" b="1"/>
              <a:t>Interkulttuurinen kompetenssi</a:t>
            </a:r>
            <a:r>
              <a:rPr lang="fi-FI" sz="2600" b="1"/>
              <a:t> intersektionaalisuuden näkökulmasta</a:t>
            </a:r>
            <a:r>
              <a:rPr lang="en-FI" sz="2600" b="1"/>
              <a:t>: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F8F457-0192-4F9A-9EEF-D784521FAC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102932" y="412017"/>
            <a:ext cx="667800" cy="631474"/>
            <a:chOff x="8069541" y="1262702"/>
            <a:chExt cx="667800" cy="631474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11A27EA-330C-4F31-9051-19CBAE97885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00000">
              <a:off x="8069541" y="1262702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10200000" scaled="0"/>
            </a:gradFill>
            <a:ln>
              <a:noFill/>
            </a:ln>
            <a:effectLst>
              <a:innerShdw blurRad="127000" dist="50800" dir="42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86FC59F-EC76-4A7A-AF75-507FBE3B52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8332341" y="1436239"/>
              <a:ext cx="270000" cy="540000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92B0856-7079-BE44-A181-E2A2CDDAFC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546" r="-2" b="6139"/>
          <a:stretch/>
        </p:blipFill>
        <p:spPr bwMode="auto">
          <a:xfrm>
            <a:off x="178332" y="2530474"/>
            <a:ext cx="2887200" cy="3779838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B6ADF86E-D2AC-6545-95D8-470B6FBC0AE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39" r="-2" b="6946"/>
          <a:stretch/>
        </p:blipFill>
        <p:spPr bwMode="auto">
          <a:xfrm>
            <a:off x="2760737" y="2530474"/>
            <a:ext cx="2887200" cy="3779838"/>
          </a:xfrm>
          <a:custGeom>
            <a:avLst/>
            <a:gdLst/>
            <a:ahLst/>
            <a:cxnLst/>
            <a:rect l="l" t="t" r="r" b="b"/>
            <a:pathLst>
              <a:path w="2887200" h="3779838">
                <a:moveTo>
                  <a:pt x="0" y="0"/>
                </a:moveTo>
                <a:lnTo>
                  <a:pt x="2887200" y="0"/>
                </a:lnTo>
                <a:lnTo>
                  <a:pt x="2887200" y="3779838"/>
                </a:lnTo>
                <a:lnTo>
                  <a:pt x="0" y="377983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1AC4FAA8-29F9-468B-BCFF-A8B11A2A12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550415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89A991-FEF0-A947-BF62-F75D9C704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7937" y="547688"/>
            <a:ext cx="6256671" cy="6036468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i-FI" sz="2000" b="1" dirty="0"/>
              <a:t>Tieto </a:t>
            </a:r>
            <a:r>
              <a:rPr lang="en-FI" sz="2000" b="1" dirty="0"/>
              <a:t>perustuu aina johonkin kotekstiin</a:t>
            </a:r>
            <a:endParaRPr lang="fi-FI" sz="2000" b="1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i-FI" sz="2000" b="1" dirty="0"/>
              <a:t>Kieli on avain erilaisiin käsityksiin siitä, mitä tieto on ja millainen tieto on tärkeää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FI" sz="2000" b="1" dirty="0"/>
              <a:t> (</a:t>
            </a:r>
            <a:r>
              <a:rPr lang="en-US" sz="2000" b="1" dirty="0"/>
              <a:t>Knowledge is system of knowing – system for ignorance - de Sousa Santos)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fi-FI" sz="2000" b="1" dirty="0"/>
              <a:t>Koulumaailma erilaisten tiedonkäsitysten kontaktivyöhykkeenä(Mary Louise </a:t>
            </a:r>
            <a:r>
              <a:rPr lang="fi-FI" sz="2000" b="1" dirty="0" err="1"/>
              <a:t>Pratt</a:t>
            </a:r>
            <a:r>
              <a:rPr lang="fi-FI" sz="2000" b="1" dirty="0"/>
              <a:t>, 1991) </a:t>
            </a:r>
          </a:p>
          <a:p>
            <a:pPr>
              <a:lnSpc>
                <a:spcPct val="100000"/>
              </a:lnSpc>
            </a:pPr>
            <a:endParaRPr lang="en-US" sz="2000" b="1" dirty="0"/>
          </a:p>
          <a:p>
            <a:pPr marL="285750" indent="-285750">
              <a:lnSpc>
                <a:spcPct val="100000"/>
              </a:lnSpc>
              <a:buFontTx/>
              <a:buChar char="-"/>
            </a:pPr>
            <a:r>
              <a:rPr lang="en-FI" sz="2000" b="1" dirty="0"/>
              <a:t>Mitä termejä </a:t>
            </a:r>
            <a:r>
              <a:rPr lang="fi-FI" sz="2000" b="1" dirty="0"/>
              <a:t>ja kategorioita käytetään vuorovaikutuksessa</a:t>
            </a:r>
            <a:r>
              <a:rPr lang="en-FI" sz="2000" b="1" dirty="0"/>
              <a:t>: Minkälaisia sosiaalisia gategorioita ja valtasuhteita </a:t>
            </a:r>
            <a:r>
              <a:rPr lang="fi-FI" sz="2000" b="1" dirty="0"/>
              <a:t>syntyy keskusteluissa?</a:t>
            </a:r>
            <a:endParaRPr lang="en-US" sz="2000" b="1" dirty="0"/>
          </a:p>
          <a:p>
            <a:pPr>
              <a:lnSpc>
                <a:spcPct val="100000"/>
              </a:lnSpc>
            </a:pPr>
            <a:endParaRPr lang="en-FI" sz="1500" dirty="0"/>
          </a:p>
        </p:txBody>
      </p:sp>
    </p:spTree>
    <p:extLst>
      <p:ext uri="{BB962C8B-B14F-4D97-AF65-F5344CB8AC3E}">
        <p14:creationId xmlns:p14="http://schemas.microsoft.com/office/powerpoint/2010/main" val="4177181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F3A1A-EEA7-426A-8F4A-E14A93AE2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1" y="549275"/>
            <a:ext cx="11305341" cy="1332000"/>
          </a:xfrm>
        </p:spPr>
        <p:txBody>
          <a:bodyPr>
            <a:normAutofit fontScale="90000"/>
          </a:bodyPr>
          <a:lstStyle/>
          <a:p>
            <a:r>
              <a:rPr lang="fi-FI" dirty="0"/>
              <a:t>Miten reflektoida kriittisiä vuorovaikutustilanteita </a:t>
            </a:r>
            <a:r>
              <a:rPr lang="fi-FI" sz="2200" dirty="0"/>
              <a:t>(</a:t>
            </a:r>
            <a:r>
              <a:rPr lang="fi-FI" sz="2200" dirty="0" err="1"/>
              <a:t>adapted</a:t>
            </a:r>
            <a:r>
              <a:rPr lang="fi-FI" sz="2200" dirty="0"/>
              <a:t> </a:t>
            </a:r>
            <a:r>
              <a:rPr lang="fi-FI" sz="2200" dirty="0" err="1"/>
              <a:t>from</a:t>
            </a:r>
            <a:r>
              <a:rPr lang="fi-FI" sz="2200" dirty="0"/>
              <a:t> </a:t>
            </a:r>
            <a:r>
              <a:rPr lang="fi-FI" sz="2200" dirty="0" err="1"/>
              <a:t>critical</a:t>
            </a:r>
            <a:r>
              <a:rPr lang="fi-FI" sz="2200" dirty="0"/>
              <a:t> </a:t>
            </a:r>
            <a:r>
              <a:rPr lang="fi-FI" sz="2200" dirty="0" err="1"/>
              <a:t>incidents</a:t>
            </a:r>
            <a:r>
              <a:rPr lang="fi-FI" sz="2200" dirty="0"/>
              <a:t> </a:t>
            </a:r>
            <a:r>
              <a:rPr lang="fi-FI" sz="2200" dirty="0" err="1"/>
              <a:t>method</a:t>
            </a:r>
            <a:r>
              <a:rPr lang="fi-FI" sz="2200" dirty="0"/>
              <a:t>)</a:t>
            </a:r>
            <a:r>
              <a:rPr lang="fi-FI" dirty="0"/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F8E695-0E83-453E-BC96-92730847F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076772"/>
            <a:ext cx="11090274" cy="4448013"/>
          </a:xfrm>
        </p:spPr>
        <p:txBody>
          <a:bodyPr/>
          <a:lstStyle/>
          <a:p>
            <a:pPr marL="457200" indent="-457200">
              <a:buAutoNum type="arabicPeriod"/>
            </a:pPr>
            <a:endParaRPr lang="fi-FI" dirty="0"/>
          </a:p>
          <a:p>
            <a:pPr marL="457200" indent="-457200">
              <a:buAutoNum type="arabicPeriod"/>
            </a:pPr>
            <a:r>
              <a:rPr lang="fi-FI" dirty="0"/>
              <a:t>Mitä vuorovaikutustilanteessa tapahtui?</a:t>
            </a:r>
          </a:p>
          <a:p>
            <a:pPr marL="457200" indent="-457200">
              <a:buAutoNum type="arabicPeriod"/>
            </a:pPr>
            <a:r>
              <a:rPr lang="fi-FI" dirty="0"/>
              <a:t>Keitä siinä oli läsnä?</a:t>
            </a:r>
          </a:p>
          <a:p>
            <a:pPr marL="457200" indent="-457200">
              <a:buAutoNum type="arabicPeriod"/>
            </a:pPr>
            <a:r>
              <a:rPr lang="fi-FI" dirty="0"/>
              <a:t>Miten tilanne ratkaistiin?</a:t>
            </a:r>
          </a:p>
          <a:p>
            <a:pPr marL="457200" indent="-457200">
              <a:buAutoNum type="arabicPeriod"/>
            </a:pPr>
            <a:r>
              <a:rPr lang="fi-FI" dirty="0"/>
              <a:t>Jäikö jotain ratkaisematta?</a:t>
            </a:r>
          </a:p>
          <a:p>
            <a:pPr marL="457200" indent="-457200">
              <a:buAutoNum type="arabicPeriod"/>
            </a:pPr>
            <a:r>
              <a:rPr lang="fi-FI" dirty="0"/>
              <a:t>Mikä oli minun roolini siinä?</a:t>
            </a:r>
          </a:p>
          <a:p>
            <a:pPr marL="457200" indent="-457200">
              <a:buAutoNum type="arabicPeriod"/>
            </a:pPr>
            <a:r>
              <a:rPr lang="fi-FI" dirty="0"/>
              <a:t>Mitä opin tästä tilanteesta? </a:t>
            </a:r>
          </a:p>
        </p:txBody>
      </p:sp>
    </p:spTree>
    <p:extLst>
      <p:ext uri="{BB962C8B-B14F-4D97-AF65-F5344CB8AC3E}">
        <p14:creationId xmlns:p14="http://schemas.microsoft.com/office/powerpoint/2010/main" val="1171687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A9D6E-5F09-428E-B5A6-928333D94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Pohdittavaksi tästä eteenpäin: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4AFFF6-4319-4D83-8946-88502F622A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2" y="1193369"/>
            <a:ext cx="11227849" cy="52849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fi-FI" b="1" dirty="0"/>
          </a:p>
          <a:p>
            <a:r>
              <a:rPr lang="fi-FI" sz="2800" b="1" dirty="0"/>
              <a:t>Vuorovaikutustilanteet rakentuvat yhteisesti eri toimijoiden välillä, joten kaikki mukana olevat ovat vastuussa siitä, miten tilanne rakentuu ja millainen lopputulos siitä syntyy (Gallagher, 2011). </a:t>
            </a:r>
          </a:p>
          <a:p>
            <a:pPr marL="0" indent="0">
              <a:buNone/>
            </a:pPr>
            <a:r>
              <a:rPr lang="fi-FI" sz="2800" b="1" dirty="0"/>
              <a:t>- Onko aikuisilla/opettajilla enemmän valmiuksia käsitellä vaikeita teemoja ja onko aikuisilla/opettajilla siten enemmän vastuuta vuorovaikutustilanteiden onnistumisesta?</a:t>
            </a:r>
          </a:p>
          <a:p>
            <a:r>
              <a:rPr lang="fi-FI" sz="2800" b="1" dirty="0"/>
              <a:t>Mielialat ja asenteet vaikuttavat vuorovaikutustilanteisiin (Gallagher, 2011; </a:t>
            </a:r>
            <a:r>
              <a:rPr lang="fi-FI" sz="2800" b="1" dirty="0" err="1"/>
              <a:t>Dervin</a:t>
            </a:r>
            <a:r>
              <a:rPr lang="fi-FI" sz="2800" b="1" dirty="0"/>
              <a:t> &amp; Hahl, 2015)</a:t>
            </a:r>
          </a:p>
          <a:p>
            <a:pPr marL="0" indent="0">
              <a:buNone/>
            </a:pPr>
            <a:r>
              <a:rPr lang="fi-FI" sz="2800" b="1" dirty="0"/>
              <a:t>- Uskallammeko ottaa puheeksi sensitiivisiä ja vaikeita teemoja?</a:t>
            </a:r>
          </a:p>
          <a:p>
            <a:pPr marL="0" indent="0">
              <a:buNone/>
            </a:pPr>
            <a:r>
              <a:rPr lang="fi-FI" sz="2800" b="1" dirty="0"/>
              <a:t>- Onko opettajilla tarpeeksi sanastoa ja välineitä käsitellä esim. rasismia lasten, nuorten, kollegoiden ja vanhempien kanssa?</a:t>
            </a:r>
          </a:p>
        </p:txBody>
      </p:sp>
    </p:spTree>
    <p:extLst>
      <p:ext uri="{BB962C8B-B14F-4D97-AF65-F5344CB8AC3E}">
        <p14:creationId xmlns:p14="http://schemas.microsoft.com/office/powerpoint/2010/main" val="437651842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AnalogousFromRegularSeedLeftStep">
      <a:dk1>
        <a:srgbClr val="000000"/>
      </a:dk1>
      <a:lt1>
        <a:srgbClr val="FFFFFF"/>
      </a:lt1>
      <a:dk2>
        <a:srgbClr val="301B2D"/>
      </a:dk2>
      <a:lt2>
        <a:srgbClr val="F0F2F3"/>
      </a:lt2>
      <a:accent1>
        <a:srgbClr val="E78129"/>
      </a:accent1>
      <a:accent2>
        <a:srgbClr val="D52117"/>
      </a:accent2>
      <a:accent3>
        <a:srgbClr val="E7296F"/>
      </a:accent3>
      <a:accent4>
        <a:srgbClr val="D517AC"/>
      </a:accent4>
      <a:accent5>
        <a:srgbClr val="C129E7"/>
      </a:accent5>
      <a:accent6>
        <a:srgbClr val="621BD6"/>
      </a:accent6>
      <a:hlink>
        <a:srgbClr val="3F83BF"/>
      </a:hlink>
      <a:folHlink>
        <a:srgbClr val="7F7F7F"/>
      </a:folHlink>
    </a:clrScheme>
    <a:fontScheme name="Float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DFloatVTI" id="{F59BA300-ED19-4B39-9AE3-7882B1DE8B78}" vid="{0FEC63E3-719F-4F50-9F1E-5B8BAF3910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DB7642789A3F8E428A8E2A397A418B98" ma:contentTypeVersion="12" ma:contentTypeDescription="Luo uusi asiakirja." ma:contentTypeScope="" ma:versionID="f32a4fbd68e25b990995695bea55877d">
  <xsd:schema xmlns:xsd="http://www.w3.org/2001/XMLSchema" xmlns:xs="http://www.w3.org/2001/XMLSchema" xmlns:p="http://schemas.microsoft.com/office/2006/metadata/properties" xmlns:ns2="b2faabc1-8079-4a28-b7be-1b0e22be5071" xmlns:ns3="55ea74b6-54b4-47cb-bbd4-8adc00edae75" targetNamespace="http://schemas.microsoft.com/office/2006/metadata/properties" ma:root="true" ma:fieldsID="1bd8c860453e3ac1a7775e8dee73fc1e" ns2:_="" ns3:_="">
    <xsd:import namespace="b2faabc1-8079-4a28-b7be-1b0e22be5071"/>
    <xsd:import namespace="55ea74b6-54b4-47cb-bbd4-8adc00edae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faabc1-8079-4a28-b7be-1b0e22be50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ea74b6-54b4-47cb-bbd4-8adc00edae7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4A4AF1-FB7F-4DDF-B4BB-549BB7334C04}"/>
</file>

<file path=customXml/itemProps2.xml><?xml version="1.0" encoding="utf-8"?>
<ds:datastoreItem xmlns:ds="http://schemas.openxmlformats.org/officeDocument/2006/customXml" ds:itemID="{13D2664A-97C7-4A19-A368-E4CE89243CDA}"/>
</file>

<file path=customXml/itemProps3.xml><?xml version="1.0" encoding="utf-8"?>
<ds:datastoreItem xmlns:ds="http://schemas.openxmlformats.org/officeDocument/2006/customXml" ds:itemID="{800CE94B-D654-4CEE-8871-3C8CF7A705AB}"/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589</Words>
  <Application>Microsoft Office PowerPoint</Application>
  <PresentationFormat>Widescreen</PresentationFormat>
  <Paragraphs>67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Avenir Next LT Pro</vt:lpstr>
      <vt:lpstr>Calibri</vt:lpstr>
      <vt:lpstr>Corbel</vt:lpstr>
      <vt:lpstr>Courier New</vt:lpstr>
      <vt:lpstr>3DFloatVTI</vt:lpstr>
      <vt:lpstr>Eettisyys ja kulttuurinen monimuotoisuus vuorovaikutuksessa</vt:lpstr>
      <vt:lpstr>Pohdintatehtävä:</vt:lpstr>
      <vt:lpstr>     Lähestymistapoja inter/monikultuurisuuteen: </vt:lpstr>
      <vt:lpstr>Muita  vaihtoehtoja: </vt:lpstr>
      <vt:lpstr>Minkälaista puhetta tuotamme liittyen kulttuuriseen moninaisuuteen:</vt:lpstr>
      <vt:lpstr>Inter(moni)kultturinen kompetenssi:</vt:lpstr>
      <vt:lpstr>Interkulttuurinen kompetenssi intersektionaalisuuden näkökulmasta:</vt:lpstr>
      <vt:lpstr>Miten reflektoida kriittisiä vuorovaikutustilanteita (adapted from critical incidents method):</vt:lpstr>
      <vt:lpstr>Pohdittavaksi tästä eteenpäin:</vt:lpstr>
      <vt:lpstr>KIITOS!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Eettisyys ja kulttuurinen monimuotoisuus vuorovaikutuksessa</dc:title>
  <dc:creator>Layne, Heidi</dc:creator>
  <cp:lastModifiedBy>Layne, Heidi</cp:lastModifiedBy>
  <cp:revision>9</cp:revision>
  <dcterms:created xsi:type="dcterms:W3CDTF">2022-10-20T07:13:37Z</dcterms:created>
  <dcterms:modified xsi:type="dcterms:W3CDTF">2022-10-21T07:59:43Z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0x010100DB7642789A3F8E428A8E2A397A418B98</vt:lpwstr>
  </property>
</Properties>
</file>