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8" r:id="rId4"/>
    <p:sldId id="257" r:id="rId5"/>
    <p:sldId id="263" r:id="rId6"/>
    <p:sldId id="260" r:id="rId7"/>
    <p:sldId id="264" r:id="rId8"/>
    <p:sldId id="261" r:id="rId9"/>
    <p:sldId id="259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89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3EE63-CAA2-41DE-AEC9-94701E411209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7FC8-F9C1-48FD-B137-109985907E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3369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3EE63-CAA2-41DE-AEC9-94701E411209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7FC8-F9C1-48FD-B137-109985907E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5098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3EE63-CAA2-41DE-AEC9-94701E411209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7FC8-F9C1-48FD-B137-109985907E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9465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3EE63-CAA2-41DE-AEC9-94701E411209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7FC8-F9C1-48FD-B137-109985907E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6979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3EE63-CAA2-41DE-AEC9-94701E411209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7FC8-F9C1-48FD-B137-109985907E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444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3EE63-CAA2-41DE-AEC9-94701E411209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7FC8-F9C1-48FD-B137-109985907E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0223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3EE63-CAA2-41DE-AEC9-94701E411209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7FC8-F9C1-48FD-B137-109985907E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437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3EE63-CAA2-41DE-AEC9-94701E411209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7FC8-F9C1-48FD-B137-109985907E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3101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3EE63-CAA2-41DE-AEC9-94701E411209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7FC8-F9C1-48FD-B137-109985907E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7454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3EE63-CAA2-41DE-AEC9-94701E411209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7FC8-F9C1-48FD-B137-109985907E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208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3EE63-CAA2-41DE-AEC9-94701E411209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7FC8-F9C1-48FD-B137-109985907E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9859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3EE63-CAA2-41DE-AEC9-94701E411209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57FC8-F9C1-48FD-B137-109985907E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1832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spectumlive.com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soppi.jyu.fi/Members/eaalto/Opas_eriyttamiseen.pdf" TargetMode="External"/><Relationship Id="rId3" Type="http://schemas.openxmlformats.org/officeDocument/2006/relationships/hyperlink" Target="https://m.youtube.com/watch?v=-01mSozTVnc" TargetMode="External"/><Relationship Id="rId7" Type="http://schemas.openxmlformats.org/officeDocument/2006/relationships/hyperlink" Target="https://m.youtube.com/watch?v=8UjC7oxQuM4" TargetMode="External"/><Relationship Id="rId2" Type="http://schemas.openxmlformats.org/officeDocument/2006/relationships/hyperlink" Target="https://m.youtube.com/watch?v=mEQiBFVspf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.youtube.com/watch?v=w1fqCg1D5VY" TargetMode="External"/><Relationship Id="rId5" Type="http://schemas.openxmlformats.org/officeDocument/2006/relationships/hyperlink" Target="https://m.youtube.com/watch?v=QEWcJp545n0" TargetMode="External"/><Relationship Id="rId4" Type="http://schemas.openxmlformats.org/officeDocument/2006/relationships/hyperlink" Target="https://m.youtube.com/watch?v=Hdx_anilQq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KTKP030 Harjoitteluun valmistautuminen /EP 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23.3.2017 /Juho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416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1. </a:t>
            </a:r>
            <a:r>
              <a:rPr lang="fi-FI" sz="3200" b="1" dirty="0"/>
              <a:t>Harjoittelun liittyvät käytännön asiat</a:t>
            </a:r>
            <a:r>
              <a:rPr lang="fi-FI" sz="3200" dirty="0"/>
              <a:t/>
            </a:r>
            <a:br>
              <a:rPr lang="fi-FI" sz="3200" dirty="0"/>
            </a:b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Lomakkeet, kuoret yms. (puuttuuko?)</a:t>
            </a:r>
          </a:p>
          <a:p>
            <a:r>
              <a:rPr lang="fi-FI" dirty="0"/>
              <a:t>palkkiolomakkeet, laskutus ja niihin liittyvät </a:t>
            </a:r>
            <a:r>
              <a:rPr lang="fi-FI" dirty="0" smtClean="0"/>
              <a:t>epäselvyydet</a:t>
            </a:r>
          </a:p>
          <a:p>
            <a:r>
              <a:rPr lang="fi-FI" dirty="0" smtClean="0"/>
              <a:t>Tuntisuunnitelmapohja </a:t>
            </a:r>
            <a:r>
              <a:rPr lang="fi-FI" sz="2400" dirty="0" smtClean="0"/>
              <a:t>(myös </a:t>
            </a:r>
            <a:r>
              <a:rPr lang="fi-FI" sz="2400" smtClean="0"/>
              <a:t>esimerkit kirjaamisesta)</a:t>
            </a:r>
            <a:endParaRPr lang="fi-FI" sz="2400" dirty="0"/>
          </a:p>
          <a:p>
            <a:r>
              <a:rPr lang="fi-FI" dirty="0" smtClean="0"/>
              <a:t>Raportointiohjeet</a:t>
            </a:r>
          </a:p>
          <a:p>
            <a:r>
              <a:rPr lang="fi-FI" dirty="0" smtClean="0"/>
              <a:t>Muuta </a:t>
            </a:r>
            <a:r>
              <a:rPr lang="fi-FI" dirty="0" err="1" smtClean="0"/>
              <a:t>infottavaa/kysyttävää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502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2800" b="1" dirty="0" smtClean="0"/>
              <a:t/>
            </a:r>
            <a:br>
              <a:rPr lang="fi-FI" sz="2800" b="1" dirty="0" smtClean="0"/>
            </a:br>
            <a:r>
              <a:rPr lang="fi-FI" sz="2800" b="1" dirty="0" smtClean="0"/>
              <a:t>2. Pienryhmätehtäviä:   </a:t>
            </a:r>
            <a:r>
              <a:rPr lang="fi-FI" sz="2800" b="1" dirty="0"/>
              <a:t>”Valmistautuminen, ennakointi, aikataulutus ja suunnittelu”</a:t>
            </a:r>
            <a:br>
              <a:rPr lang="fi-FI" sz="2800" b="1" dirty="0"/>
            </a:br>
            <a:endParaRPr lang="fi-FI" sz="28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b="1" dirty="0"/>
              <a:t>Muodostakaa 3 hengen pienryhmät</a:t>
            </a:r>
            <a:endParaRPr lang="fi-FI" dirty="0"/>
          </a:p>
          <a:p>
            <a:pPr lvl="0"/>
            <a:r>
              <a:rPr lang="fi-FI" b="1" dirty="0"/>
              <a:t>Keskustelut pienryhmässä kysymys kerrallaan</a:t>
            </a:r>
            <a:endParaRPr lang="fi-FI" dirty="0"/>
          </a:p>
          <a:p>
            <a:pPr lvl="0"/>
            <a:r>
              <a:rPr lang="fi-FI" b="1" dirty="0"/>
              <a:t>Kirjaukset lomakkeelle</a:t>
            </a:r>
            <a:endParaRPr lang="fi-FI" dirty="0"/>
          </a:p>
          <a:p>
            <a:pPr lvl="0"/>
            <a:r>
              <a:rPr lang="fi-FI" b="1" dirty="0"/>
              <a:t>Koko ryhmän yhteinen keskustelu opettajien </a:t>
            </a:r>
            <a:r>
              <a:rPr lang="fi-FI" b="1" dirty="0" smtClean="0"/>
              <a:t>vetämänä jokaisen kysymyksen jälkeen</a:t>
            </a:r>
          </a:p>
          <a:p>
            <a:pPr lvl="0"/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373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 smtClean="0"/>
              <a:t>1. Mitä kaikkea voit tehdä valmistautuessasi kevään harjoitteluun?</a:t>
            </a:r>
            <a:endParaRPr lang="fi-FI" sz="32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33056"/>
          </a:xfrm>
        </p:spPr>
        <p:txBody>
          <a:bodyPr>
            <a:normAutofit fontScale="70000" lnSpcReduction="20000"/>
          </a:bodyPr>
          <a:lstStyle/>
          <a:p>
            <a:r>
              <a:rPr lang="fi-FI" dirty="0" smtClean="0"/>
              <a:t>Materiaalit valmiiksi (lomakkeet, sopimukset, mahd. konkreettiset materiaalit)</a:t>
            </a:r>
          </a:p>
          <a:p>
            <a:r>
              <a:rPr lang="fi-FI" dirty="0" smtClean="0"/>
              <a:t>Yhteydenotto ohjaavaan opettajaan</a:t>
            </a:r>
          </a:p>
          <a:p>
            <a:r>
              <a:rPr lang="fi-FI" dirty="0" smtClean="0"/>
              <a:t>Peruskäsitteiden miettiminen (esim. pedagoginen arvio); OPS; harjoittelupaikan toimintaan liittyvään toimintaan perehtyminen myös kirjallisuuden avulla</a:t>
            </a:r>
          </a:p>
          <a:p>
            <a:r>
              <a:rPr lang="fi-FI" dirty="0" err="1" smtClean="0"/>
              <a:t>Reflektio</a:t>
            </a:r>
            <a:r>
              <a:rPr lang="fi-FI" dirty="0" smtClean="0"/>
              <a:t> syksyn harjoitteluun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fi-FI" sz="3300" dirty="0"/>
              <a:t>Harjoittelun/harjoitteluraportin ohjeet</a:t>
            </a:r>
          </a:p>
          <a:p>
            <a:r>
              <a:rPr lang="fi-FI" dirty="0" smtClean="0"/>
              <a:t>Harjoittelun tavoitteet:</a:t>
            </a:r>
          </a:p>
          <a:p>
            <a:pPr lvl="1"/>
            <a:r>
              <a:rPr lang="fi-FI" dirty="0" smtClean="0"/>
              <a:t>Mitä haluat oppia? Omat tavoitteet harjoittelulle.</a:t>
            </a:r>
          </a:p>
          <a:p>
            <a:pPr lvl="1"/>
            <a:r>
              <a:rPr lang="fi-FI" dirty="0" smtClean="0"/>
              <a:t>Tuntien alustava suunnittelu.</a:t>
            </a:r>
          </a:p>
          <a:p>
            <a:r>
              <a:rPr lang="fi-FI" dirty="0" smtClean="0"/>
              <a:t>Valmistautuminen, asennoituminen, varautuminen muutoksiin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780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 smtClean="0"/>
              <a:t>2. Millaista suunnittelutyötä ajattelet sisältyvän erityisopettajan työhön?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Yleiset käytännöt ja tavat luokassa – oppimisympäristön ja käytänteiden suunnittelu.</a:t>
            </a:r>
          </a:p>
          <a:p>
            <a:r>
              <a:rPr lang="fi-FI" dirty="0" smtClean="0"/>
              <a:t>Tuen kartoitus, tuen suunnittelu oppilaille yksilöllisesti, välitavoitteiden miettiminen</a:t>
            </a:r>
          </a:p>
          <a:p>
            <a:r>
              <a:rPr lang="fi-FI" dirty="0" smtClean="0"/>
              <a:t>Tunnin tavoitteet</a:t>
            </a:r>
          </a:p>
          <a:p>
            <a:r>
              <a:rPr lang="fi-FI" dirty="0" smtClean="0"/>
              <a:t>Kohdentaminen, sopiiko kaikille ryhmän jäsenille</a:t>
            </a:r>
          </a:p>
          <a:p>
            <a:r>
              <a:rPr lang="fi-FI" dirty="0" smtClean="0"/>
              <a:t>Arviointi</a:t>
            </a:r>
          </a:p>
          <a:p>
            <a:r>
              <a:rPr lang="fi-FI" dirty="0" smtClean="0"/>
              <a:t>Siirtymät: Oppitunnin/päivän sisällä, siirtymävaiheet esim. alakoulu – yläkoulu</a:t>
            </a:r>
          </a:p>
          <a:p>
            <a:r>
              <a:rPr lang="fi-FI" dirty="0" smtClean="0"/>
              <a:t>Varasuunnitelmat</a:t>
            </a:r>
          </a:p>
          <a:p>
            <a:r>
              <a:rPr lang="fi-FI" dirty="0" smtClean="0"/>
              <a:t>Tapaamiset: Vanhemmat, monialainen yhteistyö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774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b="1" dirty="0" smtClean="0"/>
              <a:t>3. Millaisia ajankäyttöön liittyviä asioita erityisopettajan tulee ottaa huomioon työssään?</a:t>
            </a:r>
            <a:endParaRPr lang="fi-FI" sz="28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Suunnittelu</a:t>
            </a:r>
          </a:p>
          <a:p>
            <a:r>
              <a:rPr lang="fi-FI" dirty="0" smtClean="0"/>
              <a:t>Siirtymät</a:t>
            </a:r>
          </a:p>
          <a:p>
            <a:r>
              <a:rPr lang="fi-FI" dirty="0" smtClean="0"/>
              <a:t>Ohjauskeskustelut</a:t>
            </a:r>
          </a:p>
          <a:p>
            <a:r>
              <a:rPr lang="fi-FI" dirty="0" smtClean="0"/>
              <a:t>Arviointi</a:t>
            </a:r>
          </a:p>
          <a:p>
            <a:r>
              <a:rPr lang="fi-FI" dirty="0" smtClean="0"/>
              <a:t>Oppitunnin aikana tulevat häiriöt</a:t>
            </a:r>
          </a:p>
          <a:p>
            <a:r>
              <a:rPr lang="fi-FI" dirty="0" smtClean="0"/>
              <a:t>Ongelmatilanteiden ratkaisu</a:t>
            </a:r>
          </a:p>
          <a:p>
            <a:r>
              <a:rPr lang="fi-FI" dirty="0" smtClean="0"/>
              <a:t>Yhteistyö kodin ja muiden alojen kanssa</a:t>
            </a:r>
          </a:p>
          <a:p>
            <a:r>
              <a:rPr lang="fi-FI" dirty="0" smtClean="0"/>
              <a:t>Tapahtumat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035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fi-FI" sz="2700" b="1" dirty="0">
                <a:latin typeface="+mj-lt"/>
              </a:rPr>
              <a:t>4</a:t>
            </a:r>
            <a:r>
              <a:rPr lang="fi-FI" sz="2700" b="1" dirty="0" smtClean="0">
                <a:latin typeface="+mj-lt"/>
              </a:rPr>
              <a:t>. </a:t>
            </a:r>
            <a:r>
              <a:rPr lang="fi-FI" sz="2400" b="1" dirty="0" smtClean="0">
                <a:latin typeface="+mj-lt"/>
              </a:rPr>
              <a:t>Miten voisit toimia, jotta  </a:t>
            </a:r>
            <a:r>
              <a:rPr lang="fi-FI" sz="2400" b="1" dirty="0">
                <a:latin typeface="+mj-lt"/>
              </a:rPr>
              <a:t>ohjauskeskusteluista </a:t>
            </a:r>
            <a:r>
              <a:rPr lang="fi-FI" sz="2400" b="1" dirty="0" smtClean="0">
                <a:latin typeface="+mj-lt"/>
              </a:rPr>
              <a:t>voisi tulla </a:t>
            </a:r>
            <a:br>
              <a:rPr lang="fi-FI" sz="2400" b="1" dirty="0" smtClean="0">
                <a:latin typeface="+mj-lt"/>
              </a:rPr>
            </a:br>
            <a:r>
              <a:rPr lang="fi-FI" sz="2400" b="1" dirty="0" smtClean="0">
                <a:latin typeface="+mj-lt"/>
              </a:rPr>
              <a:t>mahdollisimman </a:t>
            </a:r>
            <a:r>
              <a:rPr lang="fi-FI" sz="2400" b="1" dirty="0">
                <a:latin typeface="+mj-lt"/>
              </a:rPr>
              <a:t>opettavaisia? </a:t>
            </a:r>
            <a:r>
              <a:rPr lang="fi-FI" sz="2400" b="1" u="none" strike="noStrike" dirty="0" smtClean="0">
                <a:effectLst/>
                <a:latin typeface="+mj-lt"/>
              </a:rPr>
              <a:t/>
            </a:r>
            <a:br>
              <a:rPr lang="fi-FI" sz="2400" b="1" u="none" strike="noStrike" dirty="0" smtClean="0">
                <a:effectLst/>
                <a:latin typeface="+mj-lt"/>
              </a:rPr>
            </a:br>
            <a:endParaRPr lang="fi-FI" sz="2400" b="1" dirty="0">
              <a:latin typeface="+mj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Oma aktiivisuus, keskustelujen vaatiminen</a:t>
            </a:r>
          </a:p>
          <a:p>
            <a:r>
              <a:rPr lang="fi-FI" dirty="0" smtClean="0"/>
              <a:t>Valmistautuminen: mistä haluaa keskustella/palautetta</a:t>
            </a:r>
          </a:p>
          <a:p>
            <a:r>
              <a:rPr lang="fi-FI" dirty="0" smtClean="0"/>
              <a:t>Kokemusten jakaminen, </a:t>
            </a:r>
            <a:r>
              <a:rPr lang="fi-FI" dirty="0" err="1" smtClean="0"/>
              <a:t>reflektio</a:t>
            </a:r>
            <a:endParaRPr lang="fi-FI" dirty="0" smtClean="0"/>
          </a:p>
          <a:p>
            <a:r>
              <a:rPr lang="fi-FI" dirty="0" smtClean="0"/>
              <a:t>Avoin asennoituminen ja ilmapiiri</a:t>
            </a:r>
          </a:p>
          <a:p>
            <a:r>
              <a:rPr lang="fi-FI" smtClean="0"/>
              <a:t>Muistiinpanojen teko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701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467544" y="197346"/>
            <a:ext cx="835292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b="1" dirty="0" smtClean="0"/>
              <a:t>1. </a:t>
            </a:r>
            <a:r>
              <a:rPr lang="fi-FI" sz="2400" b="1" dirty="0"/>
              <a:t>Tallenteet: Erityisopetuksen kansalliset kehittämispäivät 2016 </a:t>
            </a:r>
            <a:endParaRPr lang="fi-FI" sz="2400" dirty="0"/>
          </a:p>
          <a:p>
            <a:r>
              <a:rPr lang="fi-FI" dirty="0"/>
              <a:t> </a:t>
            </a:r>
          </a:p>
          <a:p>
            <a:r>
              <a:rPr lang="fi-FI" b="1" dirty="0"/>
              <a:t>Oheisesta linkistä löytyy neljä tallennetta: (koodi voimassa 9.5. saakka</a:t>
            </a:r>
            <a:r>
              <a:rPr lang="fi-FI" dirty="0"/>
              <a:t>)</a:t>
            </a:r>
          </a:p>
          <a:p>
            <a:pPr lvl="0"/>
            <a:r>
              <a:rPr lang="fi-FI" dirty="0" smtClean="0"/>
              <a:t>- Positiivinen </a:t>
            </a:r>
            <a:r>
              <a:rPr lang="fi-FI" dirty="0"/>
              <a:t>palaute muuttaa koulun</a:t>
            </a:r>
          </a:p>
          <a:p>
            <a:pPr lvl="0"/>
            <a:r>
              <a:rPr lang="fi-FI" dirty="0" smtClean="0"/>
              <a:t>- Onko </a:t>
            </a:r>
            <a:r>
              <a:rPr lang="fi-FI" dirty="0"/>
              <a:t>oppilas koulukuntoinen</a:t>
            </a:r>
          </a:p>
          <a:p>
            <a:pPr lvl="0"/>
            <a:r>
              <a:rPr lang="fi-FI" dirty="0" smtClean="0"/>
              <a:t>- Ohjeistuksia </a:t>
            </a:r>
            <a:r>
              <a:rPr lang="fi-FI" dirty="0"/>
              <a:t>uusien pedagogisten mallilomakkeiden käyttöön</a:t>
            </a:r>
          </a:p>
          <a:p>
            <a:pPr lvl="0"/>
            <a:r>
              <a:rPr lang="fi-FI" dirty="0" smtClean="0"/>
              <a:t>- Turvallisuuden </a:t>
            </a:r>
            <a:r>
              <a:rPr lang="fi-FI" dirty="0"/>
              <a:t>ylläpitäminen koulussa kriisin kohdatessa</a:t>
            </a:r>
          </a:p>
          <a:p>
            <a:r>
              <a:rPr lang="fi-FI" dirty="0"/>
              <a:t> </a:t>
            </a:r>
          </a:p>
          <a:p>
            <a:r>
              <a:rPr lang="fi-FI" dirty="0"/>
              <a:t>Tallenteen katseluun oikeuttava sisäänpääsykoodi: </a:t>
            </a:r>
          </a:p>
          <a:p>
            <a:r>
              <a:rPr lang="fi-FI" b="1" dirty="0"/>
              <a:t>eop16kaiks90</a:t>
            </a:r>
          </a:p>
          <a:p>
            <a:r>
              <a:rPr lang="fi-FI" b="1" dirty="0"/>
              <a:t> </a:t>
            </a:r>
          </a:p>
          <a:p>
            <a:r>
              <a:rPr lang="fi-FI" b="1" dirty="0"/>
              <a:t>Ohjeet tallenteen katseluun:</a:t>
            </a:r>
            <a:endParaRPr lang="fi-FI" dirty="0"/>
          </a:p>
          <a:p>
            <a:r>
              <a:rPr lang="fi-FI" dirty="0"/>
              <a:t>Avaa </a:t>
            </a:r>
            <a:r>
              <a:rPr lang="fi-FI" u="sng" dirty="0" err="1">
                <a:hlinkClick r:id="rId2"/>
              </a:rPr>
              <a:t>www.prospectumlive.com</a:t>
            </a:r>
            <a:r>
              <a:rPr lang="fi-FI" dirty="0"/>
              <a:t> internet-selaimeesi ja syötä tallenteen katseluun oikeuttava sisäänpääsykoodi ja kirjaudu sisään (</a:t>
            </a:r>
            <a:r>
              <a:rPr lang="fi-FI" dirty="0" err="1"/>
              <a:t>log</a:t>
            </a:r>
            <a:r>
              <a:rPr lang="fi-FI" dirty="0"/>
              <a:t> in). Tämän jälkeen avautuvassa näkymässä paina Play-kuvaketta (punainen nuoli -symboli) sivun keskellä.</a:t>
            </a:r>
          </a:p>
        </p:txBody>
      </p:sp>
    </p:spTree>
    <p:extLst>
      <p:ext uri="{BB962C8B-B14F-4D97-AF65-F5344CB8AC3E}">
        <p14:creationId xmlns:p14="http://schemas.microsoft.com/office/powerpoint/2010/main" val="1331731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b="1" dirty="0" smtClean="0"/>
              <a:t>Muita mielenkiintoisia linkkejä</a:t>
            </a:r>
            <a:br>
              <a:rPr lang="fi-FI" sz="2800" b="1" dirty="0" smtClean="0"/>
            </a:br>
            <a:r>
              <a:rPr lang="fi-FI" sz="2400" b="1" dirty="0" smtClean="0"/>
              <a:t>(</a:t>
            </a:r>
            <a:r>
              <a:rPr lang="fi-FI" sz="2400" b="1" dirty="0" err="1" smtClean="0"/>
              <a:t>Huom</a:t>
            </a:r>
            <a:r>
              <a:rPr lang="fi-FI" sz="2400" b="1" dirty="0" smtClean="0"/>
              <a:t>! Jos linkki ei avaudu, avaa se selaimessa)</a:t>
            </a:r>
            <a:endParaRPr lang="fi-FI" sz="28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i-FI" u="sng" dirty="0">
                <a:hlinkClick r:id="rId2"/>
              </a:rPr>
              <a:t>https://m.youtube.com/watch?v=mEQiBFVspfM</a:t>
            </a:r>
            <a:r>
              <a:rPr lang="fi-FI" dirty="0"/>
              <a:t> </a:t>
            </a:r>
            <a:r>
              <a:rPr lang="fi-FI" dirty="0" smtClean="0"/>
              <a:t>  tukijaksot </a:t>
            </a:r>
            <a:r>
              <a:rPr lang="fi-FI" dirty="0"/>
              <a:t>lähikoulussa </a:t>
            </a:r>
            <a:r>
              <a:rPr lang="fi-FI" dirty="0" smtClean="0"/>
              <a:t>opiskeleville)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r>
              <a:rPr lang="fi-FI" u="sng" dirty="0">
                <a:hlinkClick r:id="rId2"/>
              </a:rPr>
              <a:t>https://m.youtube.com/watch?v=mEQiBFVspfM</a:t>
            </a:r>
            <a:r>
              <a:rPr lang="fi-FI" dirty="0"/>
              <a:t> </a:t>
            </a:r>
            <a:r>
              <a:rPr lang="fi-FI" dirty="0" smtClean="0"/>
              <a:t> Kumppanina </a:t>
            </a:r>
            <a:r>
              <a:rPr lang="fi-FI" dirty="0"/>
              <a:t>kunnille ja kouluille – ideoita oppimisen ja koulunkäynnin tuen kehittämiseen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u="sng" dirty="0">
                <a:hlinkClick r:id="rId3"/>
              </a:rPr>
              <a:t>https://m.youtube.com/watch?v=-01mSozTVnc</a:t>
            </a:r>
            <a:r>
              <a:rPr lang="fi-FI" dirty="0"/>
              <a:t> </a:t>
            </a:r>
            <a:r>
              <a:rPr lang="fi-FI" dirty="0" smtClean="0"/>
              <a:t> hyviä </a:t>
            </a:r>
            <a:r>
              <a:rPr lang="fi-FI" dirty="0"/>
              <a:t>tilanteita, esillä eri ammattilaisten puhetta erilaisissa tilanteissa (</a:t>
            </a:r>
            <a:r>
              <a:rPr lang="fi-FI" dirty="0" err="1"/>
              <a:t>mus</a:t>
            </a:r>
            <a:r>
              <a:rPr lang="fi-FI" dirty="0"/>
              <a:t>, </a:t>
            </a:r>
            <a:r>
              <a:rPr lang="fi-FI" dirty="0" err="1"/>
              <a:t>liik</a:t>
            </a:r>
            <a:r>
              <a:rPr lang="fi-FI" dirty="0"/>
              <a:t> </a:t>
            </a:r>
            <a:r>
              <a:rPr lang="fi-FI" dirty="0" err="1"/>
              <a:t>jne</a:t>
            </a:r>
            <a:r>
              <a:rPr lang="fi-FI" dirty="0"/>
              <a:t>)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u="sng" dirty="0">
                <a:hlinkClick r:id="rId4"/>
              </a:rPr>
              <a:t>https://m.youtube.com/watch?v=Hdx_anilQqc</a:t>
            </a:r>
            <a:r>
              <a:rPr lang="fi-FI" dirty="0"/>
              <a:t> </a:t>
            </a:r>
            <a:r>
              <a:rPr lang="fi-FI" dirty="0" smtClean="0"/>
              <a:t> Mikaelin </a:t>
            </a:r>
            <a:r>
              <a:rPr lang="fi-FI" dirty="0"/>
              <a:t>koulu, Mikkeli: Oppimisen </a:t>
            </a:r>
            <a:r>
              <a:rPr lang="fi-FI" dirty="0" smtClean="0"/>
              <a:t>avaintaidot</a:t>
            </a:r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r>
              <a:rPr lang="fi-FI" u="sng" dirty="0">
                <a:hlinkClick r:id="rId5"/>
              </a:rPr>
              <a:t>https://m.youtube.com/watch?v=QEWcJp545n0</a:t>
            </a:r>
            <a:r>
              <a:rPr lang="fi-FI" dirty="0"/>
              <a:t> </a:t>
            </a:r>
            <a:r>
              <a:rPr lang="fi-FI" dirty="0" smtClean="0"/>
              <a:t> kieli </a:t>
            </a:r>
            <a:r>
              <a:rPr lang="fi-FI" dirty="0"/>
              <a:t>ja kommunikaatio, </a:t>
            </a:r>
            <a:r>
              <a:rPr lang="fi-FI" dirty="0" smtClean="0"/>
              <a:t>Mikael-koulu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r>
              <a:rPr lang="fi-FI" u="sng" dirty="0">
                <a:hlinkClick r:id="rId6"/>
              </a:rPr>
              <a:t>https://m.youtube.com/watch?v=w1fqCg1D5VY</a:t>
            </a:r>
            <a:r>
              <a:rPr lang="fi-FI" dirty="0"/>
              <a:t> Mikael-koulu, luonnossa rasteilla: missä olen vahvoilla jne.</a:t>
            </a:r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r>
              <a:rPr lang="fi-FI" u="sng" dirty="0">
                <a:hlinkClick r:id="rId7"/>
              </a:rPr>
              <a:t>https://m.youtube.com/watch?v=8UjC7oxQuM4</a:t>
            </a:r>
            <a:r>
              <a:rPr lang="fi-FI" dirty="0"/>
              <a:t>  Miten teknologia tukee erilaisen oppijan oppimista?</a:t>
            </a:r>
          </a:p>
          <a:p>
            <a:endParaRPr lang="fi-FI" dirty="0" smtClean="0"/>
          </a:p>
          <a:p>
            <a:r>
              <a:rPr lang="fi-FI" u="sng" dirty="0" smtClean="0">
                <a:hlinkClick r:id="rId8"/>
              </a:rPr>
              <a:t>http</a:t>
            </a:r>
            <a:r>
              <a:rPr lang="fi-FI" u="sng" dirty="0">
                <a:hlinkClick r:id="rId8"/>
              </a:rPr>
              <a:t>://</a:t>
            </a:r>
            <a:r>
              <a:rPr lang="fi-FI" u="sng" dirty="0" smtClean="0">
                <a:hlinkClick r:id="rId8"/>
              </a:rPr>
              <a:t>soppi.jyu.fi/Members/eaalto/Opas_eriyttamiseen.pdf</a:t>
            </a:r>
            <a:r>
              <a:rPr lang="fi-FI" u="sng" dirty="0" smtClean="0"/>
              <a:t>  </a:t>
            </a:r>
            <a:r>
              <a:rPr lang="fi-FI" dirty="0" smtClean="0"/>
              <a:t>erinomainen opas eriyttämiseen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6850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260</Words>
  <Application>Microsoft Office PowerPoint</Application>
  <PresentationFormat>Näytössä katseltava diaesitys (4:3)</PresentationFormat>
  <Paragraphs>78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Office-teema</vt:lpstr>
      <vt:lpstr>KTKP030 Harjoitteluun valmistautuminen /EP </vt:lpstr>
      <vt:lpstr>1. Harjoittelun liittyvät käytännön asiat </vt:lpstr>
      <vt:lpstr> 2. Pienryhmätehtäviä:   ”Valmistautuminen, ennakointi, aikataulutus ja suunnittelu” </vt:lpstr>
      <vt:lpstr>1. Mitä kaikkea voit tehdä valmistautuessasi kevään harjoitteluun?</vt:lpstr>
      <vt:lpstr>2. Millaista suunnittelutyötä ajattelet sisältyvän erityisopettajan työhön?</vt:lpstr>
      <vt:lpstr>3. Millaisia ajankäyttöön liittyviä asioita erityisopettajan tulee ottaa huomioon työssään?</vt:lpstr>
      <vt:lpstr>4. Miten voisit toimia, jotta  ohjauskeskusteluista voisi tulla  mahdollisimman opettavaisia?  </vt:lpstr>
      <vt:lpstr>PowerPoint-esitys</vt:lpstr>
      <vt:lpstr>Muita mielenkiintoisia linkkejä (Huom! Jos linkki ei avaudu, avaa se selaimessa)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KTKP030 Harjoitteluun valmistautuminen /EP</dc:title>
  <dc:creator>Oksanen Elina</dc:creator>
  <cp:lastModifiedBy>Oksanen Elina</cp:lastModifiedBy>
  <cp:revision>10</cp:revision>
  <dcterms:created xsi:type="dcterms:W3CDTF">2017-03-21T13:42:48Z</dcterms:created>
  <dcterms:modified xsi:type="dcterms:W3CDTF">2017-03-22T09:48:33Z</dcterms:modified>
</cp:coreProperties>
</file>