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3" r:id="rId8"/>
    <p:sldId id="261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9FFA77-83D9-441C-AA57-BFD6E0B41C70}" v="7" dt="2026-02-18T13:00:36.0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9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na Heinonen" userId="cf3f8f14-6d03-4ed7-9aae-c5ab78b45c21" providerId="ADAL" clId="{5BB5AF92-5B8B-4164-A782-5463938F8680}"/>
    <pc:docChg chg="undo custSel addSld modSld">
      <pc:chgData name="Elina Heinonen" userId="cf3f8f14-6d03-4ed7-9aae-c5ab78b45c21" providerId="ADAL" clId="{5BB5AF92-5B8B-4164-A782-5463938F8680}" dt="2026-02-18T13:04:13.706" v="910" actId="20577"/>
      <pc:docMkLst>
        <pc:docMk/>
      </pc:docMkLst>
      <pc:sldChg chg="modSp mod">
        <pc:chgData name="Elina Heinonen" userId="cf3f8f14-6d03-4ed7-9aae-c5ab78b45c21" providerId="ADAL" clId="{5BB5AF92-5B8B-4164-A782-5463938F8680}" dt="2026-02-13T12:03:32.303" v="0" actId="20577"/>
        <pc:sldMkLst>
          <pc:docMk/>
          <pc:sldMk cId="551465517" sldId="257"/>
        </pc:sldMkLst>
        <pc:spChg chg="mod">
          <ac:chgData name="Elina Heinonen" userId="cf3f8f14-6d03-4ed7-9aae-c5ab78b45c21" providerId="ADAL" clId="{5BB5AF92-5B8B-4164-A782-5463938F8680}" dt="2026-02-13T12:03:32.303" v="0" actId="20577"/>
          <ac:spMkLst>
            <pc:docMk/>
            <pc:sldMk cId="551465517" sldId="257"/>
            <ac:spMk id="3" creationId="{B179F48F-1419-3535-0B59-82B1C9489B42}"/>
          </ac:spMkLst>
        </pc:spChg>
      </pc:sldChg>
      <pc:sldChg chg="modSp new mod">
        <pc:chgData name="Elina Heinonen" userId="cf3f8f14-6d03-4ed7-9aae-c5ab78b45c21" providerId="ADAL" clId="{5BB5AF92-5B8B-4164-A782-5463938F8680}" dt="2026-02-13T12:06:38.021" v="297" actId="20577"/>
        <pc:sldMkLst>
          <pc:docMk/>
          <pc:sldMk cId="4026442282" sldId="258"/>
        </pc:sldMkLst>
        <pc:spChg chg="mod">
          <ac:chgData name="Elina Heinonen" userId="cf3f8f14-6d03-4ed7-9aae-c5ab78b45c21" providerId="ADAL" clId="{5BB5AF92-5B8B-4164-A782-5463938F8680}" dt="2026-02-13T12:06:38.021" v="297" actId="20577"/>
          <ac:spMkLst>
            <pc:docMk/>
            <pc:sldMk cId="4026442282" sldId="258"/>
            <ac:spMk id="3" creationId="{2EE4EF89-6AE5-9994-8901-670A68E5708F}"/>
          </ac:spMkLst>
        </pc:spChg>
      </pc:sldChg>
      <pc:sldChg chg="addSp modSp new mod">
        <pc:chgData name="Elina Heinonen" userId="cf3f8f14-6d03-4ed7-9aae-c5ab78b45c21" providerId="ADAL" clId="{5BB5AF92-5B8B-4164-A782-5463938F8680}" dt="2026-02-18T13:02:11.040" v="868" actId="15"/>
        <pc:sldMkLst>
          <pc:docMk/>
          <pc:sldMk cId="4263034161" sldId="259"/>
        </pc:sldMkLst>
        <pc:spChg chg="mod">
          <ac:chgData name="Elina Heinonen" userId="cf3f8f14-6d03-4ed7-9aae-c5ab78b45c21" providerId="ADAL" clId="{5BB5AF92-5B8B-4164-A782-5463938F8680}" dt="2026-02-13T12:07:48.538" v="323" actId="122"/>
          <ac:spMkLst>
            <pc:docMk/>
            <pc:sldMk cId="4263034161" sldId="259"/>
            <ac:spMk id="2" creationId="{7EA280AC-2BB1-0F8B-12DC-11DEA41B21DA}"/>
          </ac:spMkLst>
        </pc:spChg>
        <pc:spChg chg="mod">
          <ac:chgData name="Elina Heinonen" userId="cf3f8f14-6d03-4ed7-9aae-c5ab78b45c21" providerId="ADAL" clId="{5BB5AF92-5B8B-4164-A782-5463938F8680}" dt="2026-02-18T13:02:11.040" v="868" actId="15"/>
          <ac:spMkLst>
            <pc:docMk/>
            <pc:sldMk cId="4263034161" sldId="259"/>
            <ac:spMk id="3" creationId="{E7563EF2-A846-B378-1CA3-A438AEDEBD3B}"/>
          </ac:spMkLst>
        </pc:spChg>
        <pc:picChg chg="add mod">
          <ac:chgData name="Elina Heinonen" userId="cf3f8f14-6d03-4ed7-9aae-c5ab78b45c21" providerId="ADAL" clId="{5BB5AF92-5B8B-4164-A782-5463938F8680}" dt="2026-02-18T13:01:27.729" v="864" actId="1076"/>
          <ac:picMkLst>
            <pc:docMk/>
            <pc:sldMk cId="4263034161" sldId="259"/>
            <ac:picMk id="5" creationId="{81DAA471-786C-1A18-5AF8-8996712028A5}"/>
          </ac:picMkLst>
        </pc:picChg>
        <pc:picChg chg="add mod modCrop">
          <ac:chgData name="Elina Heinonen" userId="cf3f8f14-6d03-4ed7-9aae-c5ab78b45c21" providerId="ADAL" clId="{5BB5AF92-5B8B-4164-A782-5463938F8680}" dt="2026-02-18T13:01:34.652" v="865" actId="14100"/>
          <ac:picMkLst>
            <pc:docMk/>
            <pc:sldMk cId="4263034161" sldId="259"/>
            <ac:picMk id="7" creationId="{4B9D92DE-61E4-3934-E886-9A378940470C}"/>
          </ac:picMkLst>
        </pc:picChg>
        <pc:picChg chg="add mod">
          <ac:chgData name="Elina Heinonen" userId="cf3f8f14-6d03-4ed7-9aae-c5ab78b45c21" providerId="ADAL" clId="{5BB5AF92-5B8B-4164-A782-5463938F8680}" dt="2026-02-18T13:01:44.973" v="867" actId="14100"/>
          <ac:picMkLst>
            <pc:docMk/>
            <pc:sldMk cId="4263034161" sldId="259"/>
            <ac:picMk id="9" creationId="{A528537B-7E2C-AED2-CDB6-D968E2844CFE}"/>
          </ac:picMkLst>
        </pc:picChg>
      </pc:sldChg>
      <pc:sldChg chg="addSp delSp modSp new mod">
        <pc:chgData name="Elina Heinonen" userId="cf3f8f14-6d03-4ed7-9aae-c5ab78b45c21" providerId="ADAL" clId="{5BB5AF92-5B8B-4164-A782-5463938F8680}" dt="2026-02-13T12:32:58.645" v="854" actId="478"/>
        <pc:sldMkLst>
          <pc:docMk/>
          <pc:sldMk cId="1120200808" sldId="260"/>
        </pc:sldMkLst>
        <pc:spChg chg="mod">
          <ac:chgData name="Elina Heinonen" userId="cf3f8f14-6d03-4ed7-9aae-c5ab78b45c21" providerId="ADAL" clId="{5BB5AF92-5B8B-4164-A782-5463938F8680}" dt="2026-02-13T12:14:05.593" v="531" actId="122"/>
          <ac:spMkLst>
            <pc:docMk/>
            <pc:sldMk cId="1120200808" sldId="260"/>
            <ac:spMk id="2" creationId="{EFAE02C7-759F-7C0A-EE7B-DF0AA7154379}"/>
          </ac:spMkLst>
        </pc:spChg>
        <pc:spChg chg="mod">
          <ac:chgData name="Elina Heinonen" userId="cf3f8f14-6d03-4ed7-9aae-c5ab78b45c21" providerId="ADAL" clId="{5BB5AF92-5B8B-4164-A782-5463938F8680}" dt="2026-02-13T12:21:25.104" v="728" actId="5793"/>
          <ac:spMkLst>
            <pc:docMk/>
            <pc:sldMk cId="1120200808" sldId="260"/>
            <ac:spMk id="3" creationId="{92FB6080-D12D-C07F-6C67-331805ABAA53}"/>
          </ac:spMkLst>
        </pc:spChg>
      </pc:sldChg>
      <pc:sldChg chg="addSp modSp new mod">
        <pc:chgData name="Elina Heinonen" userId="cf3f8f14-6d03-4ed7-9aae-c5ab78b45c21" providerId="ADAL" clId="{5BB5AF92-5B8B-4164-A782-5463938F8680}" dt="2026-02-13T12:32:50.274" v="853" actId="1076"/>
        <pc:sldMkLst>
          <pc:docMk/>
          <pc:sldMk cId="2553795661" sldId="261"/>
        </pc:sldMkLst>
        <pc:graphicFrameChg chg="add mod">
          <ac:chgData name="Elina Heinonen" userId="cf3f8f14-6d03-4ed7-9aae-c5ab78b45c21" providerId="ADAL" clId="{5BB5AF92-5B8B-4164-A782-5463938F8680}" dt="2026-02-13T12:32:50.274" v="853" actId="1076"/>
          <ac:graphicFrameMkLst>
            <pc:docMk/>
            <pc:sldMk cId="2553795661" sldId="261"/>
            <ac:graphicFrameMk id="4" creationId="{8E011470-D51D-1A0E-4E4C-1F4B3869DC7A}"/>
          </ac:graphicFrameMkLst>
        </pc:graphicFrameChg>
      </pc:sldChg>
      <pc:sldChg chg="modSp new mod">
        <pc:chgData name="Elina Heinonen" userId="cf3f8f14-6d03-4ed7-9aae-c5ab78b45c21" providerId="ADAL" clId="{5BB5AF92-5B8B-4164-A782-5463938F8680}" dt="2026-02-18T13:03:31.949" v="891" actId="20577"/>
        <pc:sldMkLst>
          <pc:docMk/>
          <pc:sldMk cId="3555556682" sldId="262"/>
        </pc:sldMkLst>
        <pc:spChg chg="mod">
          <ac:chgData name="Elina Heinonen" userId="cf3f8f14-6d03-4ed7-9aae-c5ab78b45c21" providerId="ADAL" clId="{5BB5AF92-5B8B-4164-A782-5463938F8680}" dt="2026-02-18T13:03:02.404" v="881" actId="20577"/>
          <ac:spMkLst>
            <pc:docMk/>
            <pc:sldMk cId="3555556682" sldId="262"/>
            <ac:spMk id="2" creationId="{720D522C-96BB-E7A0-58DD-2297DCA70F36}"/>
          </ac:spMkLst>
        </pc:spChg>
        <pc:spChg chg="mod">
          <ac:chgData name="Elina Heinonen" userId="cf3f8f14-6d03-4ed7-9aae-c5ab78b45c21" providerId="ADAL" clId="{5BB5AF92-5B8B-4164-A782-5463938F8680}" dt="2026-02-18T13:03:31.949" v="891" actId="20577"/>
          <ac:spMkLst>
            <pc:docMk/>
            <pc:sldMk cId="3555556682" sldId="262"/>
            <ac:spMk id="3" creationId="{F67A97A4-2F26-436D-3DFD-26819B2C9C90}"/>
          </ac:spMkLst>
        </pc:spChg>
      </pc:sldChg>
      <pc:sldChg chg="modSp new mod">
        <pc:chgData name="Elina Heinonen" userId="cf3f8f14-6d03-4ed7-9aae-c5ab78b45c21" providerId="ADAL" clId="{5BB5AF92-5B8B-4164-A782-5463938F8680}" dt="2026-02-18T13:04:13.706" v="910" actId="20577"/>
        <pc:sldMkLst>
          <pc:docMk/>
          <pc:sldMk cId="3892488367" sldId="263"/>
        </pc:sldMkLst>
        <pc:spChg chg="mod">
          <ac:chgData name="Elina Heinonen" userId="cf3f8f14-6d03-4ed7-9aae-c5ab78b45c21" providerId="ADAL" clId="{5BB5AF92-5B8B-4164-A782-5463938F8680}" dt="2026-02-18T13:04:05.310" v="900" actId="20577"/>
          <ac:spMkLst>
            <pc:docMk/>
            <pc:sldMk cId="3892488367" sldId="263"/>
            <ac:spMk id="2" creationId="{467B5301-7D46-C4C6-BFBE-3AADB7387E88}"/>
          </ac:spMkLst>
        </pc:spChg>
        <pc:spChg chg="mod">
          <ac:chgData name="Elina Heinonen" userId="cf3f8f14-6d03-4ed7-9aae-c5ab78b45c21" providerId="ADAL" clId="{5BB5AF92-5B8B-4164-A782-5463938F8680}" dt="2026-02-18T13:04:13.706" v="910" actId="20577"/>
          <ac:spMkLst>
            <pc:docMk/>
            <pc:sldMk cId="3892488367" sldId="263"/>
            <ac:spMk id="3" creationId="{EE95E9A8-2AE8-BF85-8402-DEF18ABD900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CA1B92-6B25-F9E2-02AC-2FEE88C954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7C6AA8C-DE7F-B8E3-7346-133ECF42A3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7A791A1-9D1E-0687-6EA4-7809D59F5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A69E5-59EE-465F-BE0D-A369742D9476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31698FA-76FA-8C1C-75DB-A9C48E6DB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A7AD56F-6A4F-CF03-ADDD-6508DDD94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9ED69-88C4-4B38-B835-65A11E253A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8593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026890-5808-FC88-CEA8-22DEB94B6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5F4DDF1-BAD7-11EF-6DBC-D8D19B392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7852809-8394-B2CA-E045-7098ECA54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A69E5-59EE-465F-BE0D-A369742D9476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9100C9D-16F1-D086-30A8-27BB3CF99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33367A7-49AB-D5AC-449B-852AE3E66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9ED69-88C4-4B38-B835-65A11E253A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7408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9697DE33-5253-B3A9-1968-4F505FEB59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6AB38ED-1746-D01E-A121-D1172C752D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41D1E7D-3498-6E9D-9F87-2A94E12AA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A69E5-59EE-465F-BE0D-A369742D9476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0B24129-3D0D-6236-23CF-F5E209EC3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6CE8DD8-36D6-2A0B-A3DC-8E0F0E17E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9ED69-88C4-4B38-B835-65A11E253A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8251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70E6D2-ABD6-09E5-19E4-3653F2DDB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3BA8F76-C160-9AF8-A934-B5C2DF48C6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6E0A337-4A16-7450-4696-E69671686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A69E5-59EE-465F-BE0D-A369742D9476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96B061B-D183-59A9-A052-78F20DC86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1771D28-4B3D-7AA2-785F-989BF61E0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9ED69-88C4-4B38-B835-65A11E253A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5183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B81564-2C10-7F26-7165-A16EC2011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875DC60-4765-B9FA-B60A-8B7BD655AD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473B9B2-5D20-2277-BA4F-B6F67C2F4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A69E5-59EE-465F-BE0D-A369742D9476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82DE354-E8FD-9DEC-88B3-3FC9664ED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76041BA-3CD1-5821-0D01-6D19371D9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9ED69-88C4-4B38-B835-65A11E253A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6141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9194C6-D82C-1B24-AE24-F005A7162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FB0A07E-5F76-5BDE-8003-3E5AEE649A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43245C6-F0E8-3B2A-428F-C9FBBC6CA7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833C3C8-655E-9201-129D-D4E50C455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A69E5-59EE-465F-BE0D-A369742D9476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31431B2-329E-4F35-10F1-3689FE222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B713C3A-CB38-B355-6D01-F45139385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9ED69-88C4-4B38-B835-65A11E253A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2650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651846-0D91-9650-9FD6-95A4357A8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7B5EC47-92C7-234B-0D87-4A50514348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E0ED264-3645-636D-0792-E418DDC491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C564501-A1A7-94D2-672D-0D50A4123E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7158B9EA-D453-39AD-2053-2127F8A2A0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964D350-4F11-66B8-60F0-7B632FEDA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A69E5-59EE-465F-BE0D-A369742D9476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F0C1EE8A-02A5-A2EF-2551-396BFB512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B6A0CEC-DF32-FAF3-DA46-17E45D5BC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9ED69-88C4-4B38-B835-65A11E253A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1813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238CF8-82DB-6222-9B60-2CADA2A01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6C34167-F20A-C8B1-7394-25043299A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A69E5-59EE-465F-BE0D-A369742D9476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54095B1-CCEC-2807-6DDE-A1B2A155B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A0B906F-881E-B15E-CE58-B3CC3AA51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9ED69-88C4-4B38-B835-65A11E253A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5089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35E8A86-E9BA-8A69-A4F9-3E8F3BB80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A69E5-59EE-465F-BE0D-A369742D9476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83910C6-B7BE-A0B2-EA4F-25E2D3FB2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11427AF-D17E-4CF7-B347-69474F1FC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9ED69-88C4-4B38-B835-65A11E253A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2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47F598-4B81-D8EB-791F-8C9F10779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E4C742B-2A0B-41FD-46FC-57815AA62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0912F2E-D32B-7CC7-92E2-5E4E8279D5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DDE3122-D0B0-DF9A-A127-0D59A6B51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A69E5-59EE-465F-BE0D-A369742D9476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958274C-FF8D-7184-E8D2-2C67DFA28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10E926B-5742-2C90-25CB-AC1503919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9ED69-88C4-4B38-B835-65A11E253A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8155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EC6FC7-5DFD-C3EE-2D25-9824CFADE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35225136-6718-8270-A439-649980FB55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E0CF07E-CCDE-CCF8-38BF-5CA3B49C54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972B5A0-D07D-4A3A-3E23-511B9A9E9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A69E5-59EE-465F-BE0D-A369742D9476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BB2D852-D11E-8E0F-D33C-18CB58BAB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8F2D781-B46D-406F-57A0-AF4063533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9ED69-88C4-4B38-B835-65A11E253A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9316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32E6906-8934-8BEA-BEBA-774E87FD0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E3A0ED7-0BCA-7290-06DF-FF2967EB55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290A03C-38FD-043E-D814-86413DC906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5A69E5-59EE-465F-BE0D-A369742D9476}" type="datetimeFigureOut">
              <a:rPr lang="fi-FI" smtClean="0"/>
              <a:t>18.2.2026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AEDFF82-00FC-5C5B-B5C4-FF86632BFE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89A7046-0DC1-C188-2173-A6938285BD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99ED69-88C4-4B38-B835-65A11E253A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6860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B8CE95-8D9E-C9FE-15B6-691CAAB85F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Verotus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49773E1-1BAC-0F56-C909-BE6449C37D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4257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CEFA8D4-B442-B19A-9B94-4279829C1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Palkkakäsitteitä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179F48F-1419-3535-0B59-82B1C9489B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/>
              <a:t>Bruttopalkka = kokonaispalkka</a:t>
            </a:r>
          </a:p>
          <a:p>
            <a:r>
              <a:rPr lang="fi-FI" dirty="0"/>
              <a:t>Nettopalkka = se mitä saat, kun on vähennetty esim. ennakkovero, työeläke-, työttömyysvakuutusmaksu, ay-jäsenmaksu, </a:t>
            </a:r>
            <a:r>
              <a:rPr lang="fi-FI" dirty="0" err="1"/>
              <a:t>jne</a:t>
            </a:r>
            <a:endParaRPr lang="fi-FI" dirty="0"/>
          </a:p>
          <a:p>
            <a:r>
              <a:rPr lang="fi-FI" dirty="0"/>
              <a:t>Työeläkemaksu</a:t>
            </a:r>
          </a:p>
          <a:p>
            <a:pPr lvl="1"/>
            <a:r>
              <a:rPr lang="fi-FI" dirty="0"/>
              <a:t>Työnantaja ja työntekijä maksavat yhdessä</a:t>
            </a:r>
          </a:p>
          <a:p>
            <a:pPr lvl="1"/>
            <a:r>
              <a:rPr lang="fi-FI" dirty="0"/>
              <a:t>Rahoitetaan työeläkkeitä</a:t>
            </a:r>
          </a:p>
          <a:p>
            <a:r>
              <a:rPr lang="fi-FI" dirty="0"/>
              <a:t>Työttömyysvakuutusmaksu</a:t>
            </a:r>
          </a:p>
          <a:p>
            <a:pPr lvl="1"/>
            <a:r>
              <a:rPr lang="fi-FI" dirty="0"/>
              <a:t>Työnantajat ja 18–64-vuotiaat palkansaajat</a:t>
            </a:r>
          </a:p>
          <a:p>
            <a:r>
              <a:rPr lang="fi-FI" dirty="0"/>
              <a:t>Verokortti</a:t>
            </a:r>
          </a:p>
          <a:p>
            <a:pPr lvl="1"/>
            <a:r>
              <a:rPr lang="fi-FI" dirty="0"/>
              <a:t>Tulee verottajalta</a:t>
            </a:r>
          </a:p>
          <a:p>
            <a:r>
              <a:rPr lang="fi-FI" dirty="0"/>
              <a:t>Ennakonpidätysprosentti</a:t>
            </a:r>
          </a:p>
          <a:p>
            <a:pPr lvl="1"/>
            <a:r>
              <a:rPr lang="fi-FI" dirty="0"/>
              <a:t>Löytyy verokortista</a:t>
            </a:r>
          </a:p>
          <a:p>
            <a:pPr lvl="1"/>
            <a:r>
              <a:rPr lang="fi-FI" dirty="0"/>
              <a:t>Tämän perusteella peritään palkasta veroa</a:t>
            </a:r>
          </a:p>
        </p:txBody>
      </p:sp>
    </p:spTree>
    <p:extLst>
      <p:ext uri="{BB962C8B-B14F-4D97-AF65-F5344CB8AC3E}">
        <p14:creationId xmlns:p14="http://schemas.microsoft.com/office/powerpoint/2010/main" val="551465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AC2A01-049E-72CB-75B1-78AA28890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EE4EF89-6AE5-9994-8901-670A68E570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Veroilmoitus</a:t>
            </a:r>
          </a:p>
          <a:p>
            <a:pPr lvl="1"/>
            <a:r>
              <a:rPr lang="fi-FI" dirty="0"/>
              <a:t>Verovelvollinen täydentää ja korjaa tietoja</a:t>
            </a:r>
          </a:p>
          <a:p>
            <a:pPr lvl="2"/>
            <a:r>
              <a:rPr lang="fi-FI" dirty="0"/>
              <a:t>Tämän pohjalta selviää lopullinen verotus</a:t>
            </a:r>
          </a:p>
          <a:p>
            <a:r>
              <a:rPr lang="fi-FI" dirty="0"/>
              <a:t>Jos on maksanut liikaa veroja, saa veronpalautusta</a:t>
            </a:r>
          </a:p>
          <a:p>
            <a:r>
              <a:rPr lang="fi-FI" dirty="0"/>
              <a:t>Jos on maksanut liian vähän veroja, joutuu maksamaan jäännösveroa </a:t>
            </a:r>
          </a:p>
        </p:txBody>
      </p:sp>
    </p:spTree>
    <p:extLst>
      <p:ext uri="{BB962C8B-B14F-4D97-AF65-F5344CB8AC3E}">
        <p14:creationId xmlns:p14="http://schemas.microsoft.com/office/powerpoint/2010/main" val="4026442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A280AC-2BB1-0F8B-12DC-11DEA41B2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Ansiotulojen verotus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7563EF2-A846-B378-1CA3-A438AEDEB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669" y="1467723"/>
            <a:ext cx="10515600" cy="4351338"/>
          </a:xfrm>
        </p:spPr>
        <p:txBody>
          <a:bodyPr/>
          <a:lstStyle/>
          <a:p>
            <a:r>
              <a:rPr lang="fi-FI" dirty="0"/>
              <a:t>Peritään</a:t>
            </a:r>
          </a:p>
          <a:p>
            <a:pPr lvl="1"/>
            <a:r>
              <a:rPr lang="fi-FI" dirty="0"/>
              <a:t>Valtionveroa</a:t>
            </a:r>
          </a:p>
          <a:p>
            <a:pPr lvl="2"/>
            <a:r>
              <a:rPr lang="fi-FI" dirty="0"/>
              <a:t>Tuloveroasteikko on progressiivinen eli veron osuus tuloista kasvaa ansiotulojen kasvaessa</a:t>
            </a:r>
          </a:p>
          <a:p>
            <a:pPr lvl="1"/>
            <a:endParaRPr lang="fi-FI" dirty="0"/>
          </a:p>
          <a:p>
            <a:pPr lvl="1"/>
            <a:r>
              <a:rPr lang="fi-FI" dirty="0"/>
              <a:t>Kunnallisveroa</a:t>
            </a:r>
          </a:p>
          <a:p>
            <a:pPr lvl="1"/>
            <a:r>
              <a:rPr lang="fi-FI" dirty="0"/>
              <a:t>(kirkollisveroa)</a:t>
            </a:r>
          </a:p>
          <a:p>
            <a:pPr marL="457200" lvl="1" indent="0">
              <a:buNone/>
            </a:pPr>
            <a:endParaRPr lang="fi-FI" dirty="0"/>
          </a:p>
          <a:p>
            <a:pPr lvl="1"/>
            <a:endParaRPr lang="fi-FI" dirty="0"/>
          </a:p>
        </p:txBody>
      </p:sp>
      <p:pic>
        <p:nvPicPr>
          <p:cNvPr id="5" name="Kuva 4" descr="Kuva, joka sisältää kohteen teksti, kuvakaappaus, Fontti, numero&#10;&#10;Tekoälyllä luotu sisältö voi olla virheellistä.">
            <a:extLst>
              <a:ext uri="{FF2B5EF4-FFF2-40B4-BE49-F238E27FC236}">
                <a16:creationId xmlns:a16="http://schemas.microsoft.com/office/drawing/2014/main" id="{81DAA471-786C-1A18-5AF8-8996712028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7469" y="2705913"/>
            <a:ext cx="6276438" cy="2443131"/>
          </a:xfrm>
          <a:prstGeom prst="rect">
            <a:avLst/>
          </a:prstGeom>
        </p:spPr>
      </p:pic>
      <p:pic>
        <p:nvPicPr>
          <p:cNvPr id="7" name="Kuva 6" descr="Kuva, joka sisältää kohteen teksti, kuvakaappaus, numero, Fontti&#10;&#10;Tekoälyllä luotu sisältö voi olla virheellistä.">
            <a:extLst>
              <a:ext uri="{FF2B5EF4-FFF2-40B4-BE49-F238E27FC236}">
                <a16:creationId xmlns:a16="http://schemas.microsoft.com/office/drawing/2014/main" id="{4B9D92DE-61E4-3934-E886-9A378940470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847" r="24718"/>
          <a:stretch>
            <a:fillRect/>
          </a:stretch>
        </p:blipFill>
        <p:spPr>
          <a:xfrm>
            <a:off x="381027" y="4977980"/>
            <a:ext cx="4655208" cy="1644024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A528537B-7E2C-AED2-CDB6-D968E2844C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30081" y="4552608"/>
            <a:ext cx="4108858" cy="289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034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0D522C-96BB-E7A0-58DD-2297DCA70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67A97A4-2F26-436D-3DFD-26819B2C9C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64, 65, 69</a:t>
            </a:r>
          </a:p>
        </p:txBody>
      </p:sp>
    </p:spTree>
    <p:extLst>
      <p:ext uri="{BB962C8B-B14F-4D97-AF65-F5344CB8AC3E}">
        <p14:creationId xmlns:p14="http://schemas.microsoft.com/office/powerpoint/2010/main" val="3555556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AE02C7-759F-7C0A-EE7B-DF0AA7154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Arvonlisävero (alv)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2FB6080-D12D-C07F-6C67-331805ABAA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Myytävien tavaroiden ja palveluiden hinnat sisältävät arvonlisäveron</a:t>
            </a:r>
          </a:p>
          <a:p>
            <a:r>
              <a:rPr lang="fi-FI" dirty="0"/>
              <a:t>Arvonlisäveron määrä ilmoitetaan prosentteina tuotteen </a:t>
            </a:r>
            <a:r>
              <a:rPr lang="fi-FI" b="1" dirty="0"/>
              <a:t>verottomasta </a:t>
            </a:r>
            <a:r>
              <a:rPr lang="fi-FI" dirty="0"/>
              <a:t>hinnasta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Veroton hinta + alv = verollinen hinta</a:t>
            </a:r>
          </a:p>
        </p:txBody>
      </p:sp>
    </p:spTree>
    <p:extLst>
      <p:ext uri="{BB962C8B-B14F-4D97-AF65-F5344CB8AC3E}">
        <p14:creationId xmlns:p14="http://schemas.microsoft.com/office/powerpoint/2010/main" val="1120200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67B5301-7D46-C4C6-BFBE-3AADB7387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E95E9A8-2AE8-BF85-8402-DEF18ABD90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66, 80, 71</a:t>
            </a:r>
          </a:p>
        </p:txBody>
      </p:sp>
    </p:spTree>
    <p:extLst>
      <p:ext uri="{BB962C8B-B14F-4D97-AF65-F5344CB8AC3E}">
        <p14:creationId xmlns:p14="http://schemas.microsoft.com/office/powerpoint/2010/main" val="3892488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5EB948-6E3D-7BEA-8217-0F23FF5C1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61404A8-1BB2-9FD7-01A4-0B16772445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graphicFrame>
        <p:nvGraphicFramePr>
          <p:cNvPr id="4" name="Taulukko 3">
            <a:extLst>
              <a:ext uri="{FF2B5EF4-FFF2-40B4-BE49-F238E27FC236}">
                <a16:creationId xmlns:a16="http://schemas.microsoft.com/office/drawing/2014/main" id="{8E011470-D51D-1A0E-4E4C-1F4B3869DC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6158232"/>
              </p:ext>
            </p:extLst>
          </p:nvPr>
        </p:nvGraphicFramePr>
        <p:xfrm>
          <a:off x="1901952" y="365125"/>
          <a:ext cx="8055864" cy="115015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22785">
                  <a:extLst>
                    <a:ext uri="{9D8B030D-6E8A-4147-A177-3AD203B41FA5}">
                      <a16:colId xmlns:a16="http://schemas.microsoft.com/office/drawing/2014/main" val="2868348227"/>
                    </a:ext>
                  </a:extLst>
                </a:gridCol>
                <a:gridCol w="3533079">
                  <a:extLst>
                    <a:ext uri="{9D8B030D-6E8A-4147-A177-3AD203B41FA5}">
                      <a16:colId xmlns:a16="http://schemas.microsoft.com/office/drawing/2014/main" val="2072752370"/>
                    </a:ext>
                  </a:extLst>
                </a:gridCol>
              </a:tblGrid>
              <a:tr h="617415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Alv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9607813"/>
                  </a:ext>
                </a:extLst>
              </a:tr>
              <a:tr h="24431995">
                <a:tc>
                  <a:txBody>
                    <a:bodyPr/>
                    <a:lstStyle/>
                    <a:p>
                      <a:r>
                        <a:rPr lang="fi-FI" dirty="0"/>
                        <a:t>Yleinen verokanta</a:t>
                      </a:r>
                    </a:p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alkoholi- ja tupakkatuotteet</a:t>
                      </a:r>
                    </a:p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kodinhoito- ja taloustarvikkeet</a:t>
                      </a:r>
                    </a:p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kosmetiikka</a:t>
                      </a:r>
                    </a:p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musiikki- tai videosisältöä sisältävät julkaisut, tietokonepelit</a:t>
                      </a:r>
                    </a:p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rakennustarvikkeet</a:t>
                      </a:r>
                    </a:p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urheiluvälineet- ja laitteet</a:t>
                      </a:r>
                    </a:p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uudet ajoneuvot</a:t>
                      </a:r>
                    </a:p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vaatteet ja jalkineet</a:t>
                      </a:r>
                    </a:p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vesijohtovesi</a:t>
                      </a:r>
                    </a:p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autojen ja polkupyörien korjauspalvelut</a:t>
                      </a:r>
                    </a:p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parturi- ja kampaamopalvelut</a:t>
                      </a:r>
                    </a:p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rakentamispalvelut</a:t>
                      </a:r>
                    </a:p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siivouspalvelut</a:t>
                      </a:r>
                    </a:p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suutaripalvelut</a:t>
                      </a:r>
                    </a:p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tilitoimistopalvelut</a:t>
                      </a:r>
                    </a:p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valmennuspalvelut.</a:t>
                      </a:r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25,5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7846002"/>
                  </a:ext>
                </a:extLst>
              </a:tr>
              <a:tr h="57243195">
                <a:tc>
                  <a:txBody>
                    <a:bodyPr/>
                    <a:lstStyle/>
                    <a:p>
                      <a:r>
                        <a:rPr lang="fi-FI" dirty="0"/>
                        <a:t>Alennettu verokanta</a:t>
                      </a:r>
                    </a:p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elintarvikkeet</a:t>
                      </a:r>
                    </a:p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rehuaineet </a:t>
                      </a:r>
                    </a:p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ravintolapalvelut (tarjoilu myyjän omissa tiloissa)</a:t>
                      </a:r>
                    </a:p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ateriapalvelut (tarjoilu tilaajan osoittamissa tiloissa)</a:t>
                      </a:r>
                    </a:p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kirjat (painetut ja sähköiset julkaisut)</a:t>
                      </a:r>
                    </a:p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lääkkeet</a:t>
                      </a:r>
                    </a:p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kuukautis- ja inkontinenssisuojat sekä lasten vaipat</a:t>
                      </a:r>
                    </a:p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liikuntapalvelut, esimerkiksi peli- ja salivuorojen tennis-, golf-, jäähalli- ja liikuntavuorojen sekä hiihtohissilippujen myynti</a:t>
                      </a:r>
                    </a:p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pääsy kulttuuri-, viihde- ja urheilutapahtumiin, esimerkiksi teatteriin, sirkukseen, messuille, huvipuistoon, konserttiin, museoon, eläintarhaan, elokuvateatteriin, näyttelyyn sekä tällaisten tapahtumien suoratoistoon</a:t>
                      </a:r>
                    </a:p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henkilökuljetukset (bussit, junat, taksit, kotimaan lentoliikenne)</a:t>
                      </a:r>
                    </a:p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majoituspalvelut (hotellit, motellit, matkustajakodit, maatilamajoitus, leirintäalueiden teltta-, asuntoauto- ja vaunupaikat sekä mökkien vuokraus)</a:t>
                      </a:r>
                    </a:p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esiintyvän taiteilijan, urheilijan tai muun julkisen esiintyjän saamat palkkiot, jos palkkion saaja on hakeutunut tästä toiminnasta arvonlisäverovelvolliseksi.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13,5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0467694"/>
                  </a:ext>
                </a:extLst>
              </a:tr>
              <a:tr h="4586512">
                <a:tc>
                  <a:txBody>
                    <a:bodyPr/>
                    <a:lstStyle/>
                    <a:p>
                      <a:r>
                        <a:rPr lang="fi-FI" dirty="0"/>
                        <a:t>Alennettu verokanta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sanoma- ja aikakauslehdet (painetut ja sähköiset julkaisut)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3201674"/>
                  </a:ext>
                </a:extLst>
              </a:tr>
              <a:tr h="28136485">
                <a:tc>
                  <a:txBody>
                    <a:bodyPr/>
                    <a:lstStyle/>
                    <a:p>
                      <a:r>
                        <a:rPr lang="fi-FI" dirty="0"/>
                        <a:t>Nollaverokanta</a:t>
                      </a:r>
                    </a:p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arvonlisäverolaissa määriteltyjen vesialusten myynti, vuokraus ja rahtaus sekä näihin aluksiin kohdistuvat työsuoritukset</a:t>
                      </a:r>
                    </a:p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varastointimenettelyihin liittyvä veroton myynti (verovarasto alvissa)</a:t>
                      </a:r>
                    </a:p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vienti EU-alueen ulkopuolelle</a:t>
                      </a:r>
                    </a:p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tavaran myynti EU-maihin arvonlisäverovelvollisille ostajille (ohje alv EU-tavarakaupassa)</a:t>
                      </a:r>
                    </a:p>
                    <a:p>
                      <a:r>
                        <a:rPr lang="fi-FI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muut kansainväliseen kauppaan liittyvät tavaroiden ja palvelujen myynnit, esim. tavara- tai henkilökuljetus lentokoneella suoraan EU:n ulkopuolelle.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54569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3795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372</Words>
  <Application>Microsoft Office PowerPoint</Application>
  <PresentationFormat>Laajakuva</PresentationFormat>
  <Paragraphs>77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Office-teema</vt:lpstr>
      <vt:lpstr>Verotus</vt:lpstr>
      <vt:lpstr>Palkkakäsitteitä</vt:lpstr>
      <vt:lpstr>PowerPoint-esitys</vt:lpstr>
      <vt:lpstr>Ansiotulojen verotus</vt:lpstr>
      <vt:lpstr>Tehtäviä</vt:lpstr>
      <vt:lpstr>Arvonlisävero (alv)</vt:lpstr>
      <vt:lpstr>Tehtäviä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Elina Heinonen</dc:creator>
  <cp:lastModifiedBy>Elina Heinonen</cp:lastModifiedBy>
  <cp:revision>1</cp:revision>
  <dcterms:created xsi:type="dcterms:W3CDTF">2026-02-13T11:33:49Z</dcterms:created>
  <dcterms:modified xsi:type="dcterms:W3CDTF">2026-02-18T13:04:20Z</dcterms:modified>
</cp:coreProperties>
</file>