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1C33-9B25-426F-949D-EDFFF476CFFC}" type="datetimeFigureOut">
              <a:rPr lang="fi-FI" smtClean="0"/>
              <a:t>12.9.2023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69AA-64AA-4428-B89E-74F6F39E5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512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1C33-9B25-426F-949D-EDFFF476CFFC}" type="datetimeFigureOut">
              <a:rPr lang="fi-FI" smtClean="0"/>
              <a:t>12.9.2023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69AA-64AA-4428-B89E-74F6F39E5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808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1C33-9B25-426F-949D-EDFFF476CFFC}" type="datetimeFigureOut">
              <a:rPr lang="fi-FI" smtClean="0"/>
              <a:t>12.9.2023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69AA-64AA-4428-B89E-74F6F39E5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294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1C33-9B25-426F-949D-EDFFF476CFFC}" type="datetimeFigureOut">
              <a:rPr lang="fi-FI" smtClean="0"/>
              <a:t>12.9.2023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69AA-64AA-4428-B89E-74F6F39E5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38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1C33-9B25-426F-949D-EDFFF476CFFC}" type="datetimeFigureOut">
              <a:rPr lang="fi-FI" smtClean="0"/>
              <a:t>12.9.2023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69AA-64AA-4428-B89E-74F6F39E5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3043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1C33-9B25-426F-949D-EDFFF476CFFC}" type="datetimeFigureOut">
              <a:rPr lang="fi-FI" smtClean="0"/>
              <a:t>12.9.2023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69AA-64AA-4428-B89E-74F6F39E5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3826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1C33-9B25-426F-949D-EDFFF476CFFC}" type="datetimeFigureOut">
              <a:rPr lang="fi-FI" smtClean="0"/>
              <a:t>12.9.2023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69AA-64AA-4428-B89E-74F6F39E5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94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1C33-9B25-426F-949D-EDFFF476CFFC}" type="datetimeFigureOut">
              <a:rPr lang="fi-FI" smtClean="0"/>
              <a:t>12.9.2023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69AA-64AA-4428-B89E-74F6F39E5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859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1C33-9B25-426F-949D-EDFFF476CFFC}" type="datetimeFigureOut">
              <a:rPr lang="fi-FI" smtClean="0"/>
              <a:t>12.9.2023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69AA-64AA-4428-B89E-74F6F39E5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833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1C33-9B25-426F-949D-EDFFF476CFFC}" type="datetimeFigureOut">
              <a:rPr lang="fi-FI" smtClean="0"/>
              <a:t>12.9.2023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69AA-64AA-4428-B89E-74F6F39E5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006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71C33-9B25-426F-949D-EDFFF476CFFC}" type="datetimeFigureOut">
              <a:rPr lang="fi-FI" smtClean="0"/>
              <a:t>12.9.2023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769AA-64AA-4428-B89E-74F6F39E5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0508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71C33-9B25-426F-949D-EDFFF476CFFC}" type="datetimeFigureOut">
              <a:rPr lang="fi-FI" smtClean="0"/>
              <a:t>12.9.2023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69AA-64AA-4428-B89E-74F6F39E5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854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8914"/>
            <a:ext cx="8229600" cy="549275"/>
          </a:xfrm>
        </p:spPr>
        <p:txBody>
          <a:bodyPr/>
          <a:lstStyle/>
          <a:p>
            <a:pPr>
              <a:defRPr/>
            </a:pPr>
            <a:r>
              <a:rPr lang="fi-FI" sz="2800"/>
              <a:t>Chemical Reactions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981076"/>
            <a:ext cx="8229600" cy="4530725"/>
          </a:xfrm>
        </p:spPr>
        <p:txBody>
          <a:bodyPr>
            <a:normAutofit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Formation of new substances caused by the breaking of bonds </a:t>
            </a:r>
            <a:r>
              <a:rPr lang="en-US" sz="2000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(reactants) </a:t>
            </a:r>
            <a:r>
              <a:rPr lang="en-US" sz="2000" dirty="0"/>
              <a:t>and the forming of new bonds</a:t>
            </a:r>
            <a:r>
              <a:rPr lang="en-US" sz="2000" dirty="0">
                <a:solidFill>
                  <a:schemeClr val="accent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0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(products)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 err="1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Ca</a:t>
            </a:r>
            <a:r>
              <a:rPr lang="en-US" sz="2000" dirty="0">
                <a:solidFill>
                  <a:srgbClr val="FFC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(OH)</a:t>
            </a:r>
            <a:r>
              <a:rPr lang="en-US" sz="2000" baseline="-25000" dirty="0">
                <a:solidFill>
                  <a:srgbClr val="FFC000"/>
                </a:solidFill>
              </a:rPr>
              <a:t>2 </a:t>
            </a:r>
            <a:r>
              <a:rPr lang="en-US" sz="2000" dirty="0">
                <a:solidFill>
                  <a:srgbClr val="FFC000"/>
                </a:solidFill>
              </a:rPr>
              <a:t>+ 2HCl </a:t>
            </a:r>
            <a:r>
              <a:rPr lang="en-US" sz="2000" dirty="0">
                <a:solidFill>
                  <a:srgbClr val="FFC000"/>
                </a:solidFill>
                <a:sym typeface="Wingdings" pitchFamily="2" charset="2"/>
              </a:rPr>
              <a:t> CaCl</a:t>
            </a:r>
            <a:r>
              <a:rPr lang="en-US" sz="2000" baseline="-25000" dirty="0">
                <a:solidFill>
                  <a:srgbClr val="FFC000"/>
                </a:solidFill>
                <a:sym typeface="Wingdings" pitchFamily="2" charset="2"/>
              </a:rPr>
              <a:t>2 </a:t>
            </a:r>
            <a:r>
              <a:rPr lang="en-US" sz="2000" dirty="0">
                <a:solidFill>
                  <a:srgbClr val="FFC000"/>
                </a:solidFill>
                <a:sym typeface="Wingdings" pitchFamily="2" charset="2"/>
              </a:rPr>
              <a:t>+ 2H</a:t>
            </a:r>
            <a:r>
              <a:rPr lang="en-US" sz="2000" baseline="-25000" dirty="0">
                <a:solidFill>
                  <a:srgbClr val="FFC000"/>
                </a:solidFill>
                <a:sym typeface="Wingdings" pitchFamily="2" charset="2"/>
              </a:rPr>
              <a:t>2</a:t>
            </a:r>
            <a:r>
              <a:rPr lang="en-US" sz="2000" dirty="0">
                <a:solidFill>
                  <a:srgbClr val="FFC000"/>
                </a:solidFill>
                <a:sym typeface="Wingdings" pitchFamily="2" charset="2"/>
              </a:rPr>
              <a:t>0</a:t>
            </a:r>
            <a:endParaRPr lang="en-US" sz="2000" dirty="0">
              <a:solidFill>
                <a:srgbClr val="FFC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The </a:t>
            </a:r>
            <a:r>
              <a:rPr lang="en-US" sz="2000" dirty="0">
                <a:solidFill>
                  <a:srgbClr val="00B05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stoichiometry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of a reaction means that the overall reaction gains or loses no mass (conservation of mass)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The use of coefficients in a chemical reaction is essential to give information on the molar ratio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/>
              <a:t>Equations for reactions should include the symbols indicating the state of matter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(s) = solid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(l) = liquid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(g) = gas</a:t>
            </a:r>
          </a:p>
          <a:p>
            <a:pPr marL="521208" lvl="1"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(</a:t>
            </a:r>
            <a:r>
              <a:rPr lang="en-US" sz="1800" dirty="0" err="1">
                <a:solidFill>
                  <a:schemeClr val="tx1">
                    <a:tint val="85000"/>
                  </a:schemeClr>
                </a:solidFill>
              </a:rPr>
              <a:t>aq</a:t>
            </a:r>
            <a:r>
              <a:rPr lang="en-US" sz="1800" dirty="0">
                <a:solidFill>
                  <a:schemeClr val="tx1">
                    <a:tint val="85000"/>
                  </a:schemeClr>
                </a:solidFill>
              </a:rPr>
              <a:t>) = aqueous</a:t>
            </a:r>
            <a:endParaRPr lang="en-US" sz="1800" dirty="0">
              <a:solidFill>
                <a:schemeClr val="tx1">
                  <a:tint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52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8914"/>
            <a:ext cx="8229600" cy="549275"/>
          </a:xfrm>
        </p:spPr>
        <p:txBody>
          <a:bodyPr/>
          <a:lstStyle/>
          <a:p>
            <a:pPr>
              <a:defRPr/>
            </a:pPr>
            <a:r>
              <a:rPr lang="fi-FI" sz="2800"/>
              <a:t>Chemical Reactions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981076"/>
            <a:ext cx="8229600" cy="4530725"/>
          </a:xfrm>
        </p:spPr>
        <p:txBody>
          <a:bodyPr>
            <a:normAutofit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en-US" sz="2000" dirty="0" smtClean="0"/>
              <a:t>Reactants on the left, products on the right. 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 smtClean="0">
                <a:solidFill>
                  <a:schemeClr val="tx1">
                    <a:tint val="85000"/>
                  </a:schemeClr>
                </a:solidFill>
              </a:rPr>
              <a:t>For complete reactions, the one directional arrow is used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 smtClean="0">
                <a:solidFill>
                  <a:schemeClr val="tx1">
                    <a:tint val="85000"/>
                  </a:schemeClr>
                </a:solidFill>
              </a:rPr>
              <a:t>For reversible reactions, this arrow is used: </a:t>
            </a:r>
          </a:p>
          <a:p>
            <a:pPr marL="274320" indent="-274320">
              <a:buFont typeface="Wingdings 2"/>
              <a:buChar char=""/>
              <a:defRPr/>
            </a:pPr>
            <a:endParaRPr lang="en-US" sz="2000" dirty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>
              <a:buFont typeface="Wingdings 2"/>
              <a:buChar char=""/>
              <a:defRPr/>
            </a:pPr>
            <a:endParaRPr lang="en-US" sz="20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>
              <a:buFont typeface="Wingdings 2"/>
              <a:buChar char=""/>
              <a:defRPr/>
            </a:pPr>
            <a:endParaRPr lang="en-US" sz="2000" dirty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>
              <a:buFont typeface="Wingdings 2"/>
              <a:buChar char=""/>
              <a:defRPr/>
            </a:pPr>
            <a:endParaRPr lang="en-US" sz="20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>
              <a:buFont typeface="Wingdings 2"/>
              <a:buChar char=""/>
              <a:defRPr/>
            </a:pPr>
            <a:endParaRPr lang="en-US" sz="2000" dirty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>
              <a:buFont typeface="Wingdings 2"/>
              <a:buChar char=""/>
              <a:defRPr/>
            </a:pPr>
            <a:endParaRPr lang="en-US" sz="20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>
              <a:buFont typeface="Wingdings 2"/>
              <a:buChar char=""/>
              <a:defRPr/>
            </a:pPr>
            <a:endParaRPr lang="en-US" sz="2000" dirty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 smtClean="0">
                <a:solidFill>
                  <a:schemeClr val="tx1">
                    <a:tint val="85000"/>
                  </a:schemeClr>
                </a:solidFill>
              </a:rPr>
              <a:t>Coefficients are used to balance equations</a:t>
            </a:r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092" y="1977687"/>
            <a:ext cx="4889416" cy="2219136"/>
          </a:xfrm>
          <a:prstGeom prst="rect">
            <a:avLst/>
          </a:prstGeom>
        </p:spPr>
      </p:pic>
      <p:sp>
        <p:nvSpPr>
          <p:cNvPr id="3" name="Tekstiruutu 2"/>
          <p:cNvSpPr txBox="1"/>
          <p:nvPr/>
        </p:nvSpPr>
        <p:spPr>
          <a:xfrm>
            <a:off x="3352800" y="4196823"/>
            <a:ext cx="42394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Western Oregon </a:t>
            </a:r>
            <a:r>
              <a:rPr lang="fi-FI" dirty="0" err="1" smtClean="0"/>
              <a:t>University</a:t>
            </a:r>
            <a:r>
              <a:rPr lang="fi-FI" dirty="0" smtClean="0"/>
              <a:t> (2023)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6391563" y="1734799"/>
            <a:ext cx="683779" cy="39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9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8914"/>
            <a:ext cx="8229600" cy="549275"/>
          </a:xfrm>
        </p:spPr>
        <p:txBody>
          <a:bodyPr/>
          <a:lstStyle/>
          <a:p>
            <a:pPr>
              <a:defRPr/>
            </a:pPr>
            <a:r>
              <a:rPr lang="fi-FI" sz="2800" dirty="0" err="1"/>
              <a:t>Chemical</a:t>
            </a:r>
            <a:r>
              <a:rPr lang="fi-FI" sz="2800" dirty="0"/>
              <a:t> </a:t>
            </a:r>
            <a:r>
              <a:rPr lang="fi-FI" sz="2800" dirty="0" err="1" smtClean="0"/>
              <a:t>Reactions</a:t>
            </a:r>
            <a:r>
              <a:rPr lang="fi-FI" sz="2800" dirty="0" smtClean="0"/>
              <a:t>: </a:t>
            </a:r>
            <a:r>
              <a:rPr lang="fi-FI" sz="2800" dirty="0" err="1" smtClean="0"/>
              <a:t>Ionic</a:t>
            </a:r>
            <a:r>
              <a:rPr lang="fi-FI" sz="2800" dirty="0" smtClean="0"/>
              <a:t> </a:t>
            </a:r>
            <a:r>
              <a:rPr lang="fi-FI" sz="2800" dirty="0" err="1" smtClean="0"/>
              <a:t>equations</a:t>
            </a:r>
            <a:endParaRPr lang="fi-FI" sz="28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981076"/>
            <a:ext cx="8229600" cy="4255335"/>
          </a:xfrm>
        </p:spPr>
        <p:txBody>
          <a:bodyPr>
            <a:normAutofit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en-US" sz="2000" dirty="0" smtClean="0"/>
              <a:t>Ionic equations are balanced equations that focus on cations and ions in a reaction:</a:t>
            </a:r>
          </a:p>
          <a:p>
            <a:pPr marL="274320" indent="-274320">
              <a:buFont typeface="Wingdings 2"/>
              <a:buChar char=""/>
              <a:defRPr/>
            </a:pPr>
            <a:endParaRPr lang="en-US" sz="2000" dirty="0"/>
          </a:p>
          <a:p>
            <a:pPr marL="274320" indent="-274320">
              <a:buFont typeface="Wingdings 2"/>
              <a:buChar char=""/>
              <a:defRPr/>
            </a:pPr>
            <a:endParaRPr lang="en-US" sz="2000" dirty="0" smtClean="0"/>
          </a:p>
          <a:p>
            <a:pPr marL="274320" indent="-274320">
              <a:buFont typeface="Wingdings 2"/>
              <a:buChar char=""/>
              <a:defRPr/>
            </a:pPr>
            <a:endParaRPr lang="en-US" sz="2000" dirty="0"/>
          </a:p>
          <a:p>
            <a:pPr marL="274320" indent="-274320">
              <a:buFont typeface="Wingdings 2"/>
              <a:buChar char=""/>
              <a:defRPr/>
            </a:pPr>
            <a:endParaRPr lang="en-US" sz="2000" dirty="0" smtClean="0"/>
          </a:p>
          <a:p>
            <a:pPr marL="274320" indent="-274320">
              <a:buFont typeface="Wingdings 2"/>
              <a:buChar char=""/>
              <a:defRPr/>
            </a:pPr>
            <a:endParaRPr lang="en-US" sz="2000" dirty="0"/>
          </a:p>
          <a:p>
            <a:pPr marL="274320" indent="-274320">
              <a:buFont typeface="Wingdings 2"/>
              <a:buChar char=""/>
              <a:defRPr/>
            </a:pPr>
            <a:endParaRPr lang="en-US" sz="2000" dirty="0" smtClean="0"/>
          </a:p>
          <a:p>
            <a:pPr marL="274320" indent="-274320">
              <a:buFont typeface="Wingdings 2"/>
              <a:buChar char=""/>
              <a:defRPr/>
            </a:pPr>
            <a:endParaRPr lang="en-US" sz="2000" dirty="0"/>
          </a:p>
          <a:p>
            <a:pPr marL="274320" indent="-274320">
              <a:buFont typeface="Wingdings 2"/>
              <a:buChar char=""/>
              <a:defRPr/>
            </a:pPr>
            <a:endParaRPr lang="en-US" sz="2000" dirty="0" smtClean="0"/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 smtClean="0"/>
              <a:t>Removing the so-called spectator ions:</a:t>
            </a:r>
          </a:p>
          <a:p>
            <a:pPr marL="274320" indent="-274320">
              <a:buFont typeface="Wingdings 2"/>
              <a:buChar char=""/>
              <a:defRPr/>
            </a:pPr>
            <a:endParaRPr lang="en-US" sz="1800" dirty="0">
              <a:solidFill>
                <a:schemeClr val="tx1">
                  <a:tint val="85000"/>
                </a:schemeClr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041525" y="2152134"/>
            <a:ext cx="42530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Mg(s) + 2 </a:t>
            </a: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HCl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aq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  </a:t>
            </a:r>
            <a:r>
              <a:rPr kumimoji="0" lang="fi-FI" altLang="fi-FI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      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MgCl</a:t>
            </a:r>
            <a:r>
              <a:rPr kumimoji="0" lang="fi-FI" altLang="fi-FI" sz="1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aq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+ H</a:t>
            </a:r>
            <a:r>
              <a:rPr kumimoji="0" lang="fi-FI" altLang="fi-FI" sz="1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(g) </a:t>
            </a:r>
          </a:p>
        </p:txBody>
      </p:sp>
      <p:pic>
        <p:nvPicPr>
          <p:cNvPr id="1028" name="Picture 4" descr="https://dept.harpercollege.edu/chemistry/chm/100/dgodambe/thedisk/chemrxn/arr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2293937"/>
            <a:ext cx="28575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041525" y="2937222"/>
            <a:ext cx="63722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Mg(s) + 2 H</a:t>
            </a:r>
            <a:r>
              <a:rPr kumimoji="0" lang="fi-FI" altLang="fi-FI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+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aq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+ 2 Cl</a:t>
            </a:r>
            <a:r>
              <a:rPr kumimoji="0" lang="fi-FI" altLang="fi-FI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aq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  </a:t>
            </a:r>
            <a:r>
              <a:rPr kumimoji="0" lang="fi-FI" altLang="fi-FI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             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Mg</a:t>
            </a:r>
            <a:r>
              <a:rPr kumimoji="0" lang="fi-FI" altLang="fi-FI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+2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aq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+ 2 Cl</a:t>
            </a:r>
            <a:r>
              <a:rPr kumimoji="0" lang="fi-FI" altLang="fi-FI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aq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+ H</a:t>
            </a:r>
            <a:r>
              <a:rPr kumimoji="0" lang="fi-FI" altLang="fi-FI" sz="1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(g) </a:t>
            </a:r>
          </a:p>
        </p:txBody>
      </p:sp>
      <p:pic>
        <p:nvPicPr>
          <p:cNvPr id="1030" name="Picture 6" descr="https://dept.harpercollege.edu/chemistry/chm/100/dgodambe/thedisk/chemrxn/arr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121888"/>
            <a:ext cx="28575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920722" y="5336164"/>
            <a:ext cx="41024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Mg(s) + 2 H</a:t>
            </a:r>
            <a:r>
              <a:rPr kumimoji="0" lang="fi-FI" altLang="fi-FI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+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aq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  </a:t>
            </a:r>
            <a:r>
              <a:rPr kumimoji="0" lang="fi-FI" altLang="fi-FI" sz="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           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Mg</a:t>
            </a:r>
            <a:r>
              <a:rPr kumimoji="0" lang="fi-FI" altLang="fi-FI" sz="1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+2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aq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+ H</a:t>
            </a:r>
            <a:r>
              <a:rPr kumimoji="0" lang="fi-FI" altLang="fi-FI" sz="1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(g) </a:t>
            </a:r>
          </a:p>
        </p:txBody>
      </p:sp>
      <p:pic>
        <p:nvPicPr>
          <p:cNvPr id="1032" name="Picture 8" descr="https://dept.harpercollege.edu/chemistry/chm/100/dgodambe/thedisk/chemrxn/arro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818" y="5520019"/>
            <a:ext cx="285750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919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8914"/>
            <a:ext cx="8229600" cy="549275"/>
          </a:xfrm>
        </p:spPr>
        <p:txBody>
          <a:bodyPr/>
          <a:lstStyle/>
          <a:p>
            <a:pPr>
              <a:defRPr/>
            </a:pPr>
            <a:r>
              <a:rPr lang="fi-FI" sz="2800" dirty="0" err="1"/>
              <a:t>Chemical</a:t>
            </a:r>
            <a:r>
              <a:rPr lang="fi-FI" sz="2800" dirty="0"/>
              <a:t> </a:t>
            </a:r>
            <a:r>
              <a:rPr lang="fi-FI" sz="2800" dirty="0" err="1" smtClean="0"/>
              <a:t>Reactions</a:t>
            </a:r>
            <a:r>
              <a:rPr lang="fi-FI" sz="2800" dirty="0" smtClean="0"/>
              <a:t>: </a:t>
            </a:r>
            <a:r>
              <a:rPr lang="fi-FI" sz="2800" dirty="0" err="1" smtClean="0"/>
              <a:t>Half</a:t>
            </a:r>
            <a:r>
              <a:rPr lang="fi-FI" sz="2800" dirty="0" smtClean="0"/>
              <a:t> </a:t>
            </a:r>
            <a:r>
              <a:rPr lang="fi-FI" sz="2800" dirty="0" err="1" smtClean="0"/>
              <a:t>equations</a:t>
            </a:r>
            <a:r>
              <a:rPr lang="fi-FI" sz="2800" dirty="0" smtClean="0"/>
              <a:t> </a:t>
            </a:r>
            <a:endParaRPr lang="fi-FI" sz="28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981077"/>
            <a:ext cx="8229600" cy="746124"/>
          </a:xfrm>
        </p:spPr>
        <p:txBody>
          <a:bodyPr>
            <a:normAutofit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en-US" sz="2000" dirty="0" smtClean="0"/>
              <a:t>Half equations allow us to observe what occurs to different species especially in reduction-oxidation (redox) reactions</a:t>
            </a:r>
          </a:p>
          <a:p>
            <a:pPr marL="274320" indent="-274320">
              <a:buFont typeface="Wingdings 2"/>
              <a:buChar char=""/>
              <a:defRPr/>
            </a:pPr>
            <a:endParaRPr lang="en-US" sz="2000" dirty="0">
              <a:solidFill>
                <a:schemeClr val="tx1">
                  <a:tint val="85000"/>
                </a:schemeClr>
              </a:solidFill>
            </a:endParaRPr>
          </a:p>
          <a:p>
            <a:pPr marL="0" indent="0">
              <a:buNone/>
              <a:defRPr/>
            </a:pPr>
            <a:endParaRPr lang="en-US" sz="1800" dirty="0">
              <a:solidFill>
                <a:schemeClr val="tx1">
                  <a:tint val="85000"/>
                </a:schemeClr>
              </a:solidFill>
            </a:endParaRPr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6874" y="1970089"/>
            <a:ext cx="5291714" cy="2149473"/>
          </a:xfrm>
          <a:prstGeom prst="rect">
            <a:avLst/>
          </a:prstGeom>
        </p:spPr>
      </p:pic>
      <p:sp>
        <p:nvSpPr>
          <p:cNvPr id="6" name="Tekstiruutu 5"/>
          <p:cNvSpPr txBox="1"/>
          <p:nvPr/>
        </p:nvSpPr>
        <p:spPr>
          <a:xfrm>
            <a:off x="4396509" y="4276436"/>
            <a:ext cx="3519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ChemGuide</a:t>
            </a:r>
            <a:r>
              <a:rPr lang="fi-FI" dirty="0" smtClean="0"/>
              <a:t> (2023)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22696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8914"/>
            <a:ext cx="8229600" cy="549275"/>
          </a:xfrm>
        </p:spPr>
        <p:txBody>
          <a:bodyPr/>
          <a:lstStyle/>
          <a:p>
            <a:pPr>
              <a:defRPr/>
            </a:pPr>
            <a:r>
              <a:rPr lang="fi-FI" sz="2800"/>
              <a:t>Chemical Reactions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981076"/>
            <a:ext cx="8229600" cy="4530725"/>
          </a:xfrm>
        </p:spPr>
        <p:txBody>
          <a:bodyPr>
            <a:normAutofit/>
          </a:bodyPr>
          <a:lstStyle/>
          <a:p>
            <a:pPr marL="274320" indent="-274320">
              <a:buFont typeface="Wingdings 2"/>
              <a:buChar char=""/>
              <a:defRPr/>
            </a:pPr>
            <a:r>
              <a:rPr lang="en-US" sz="2000" dirty="0" smtClean="0"/>
              <a:t>Define the following: theoretical yield, experimental yield, percentage yield, limiting reagent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 smtClean="0"/>
              <a:t>Keep in mind that one reactant will in practice be in excess whereas the other reactant(s) will be completely consumed in a reaction</a:t>
            </a:r>
          </a:p>
          <a:p>
            <a:pPr marL="274320" indent="-274320">
              <a:buFont typeface="Wingdings 2"/>
              <a:buChar char=""/>
              <a:defRPr/>
            </a:pPr>
            <a:r>
              <a:rPr lang="en-US" sz="2000" dirty="0" smtClean="0"/>
              <a:t>Chemists will attempt to maximize experimental yields</a:t>
            </a:r>
          </a:p>
          <a:p>
            <a:pPr marL="731520" lvl="1" indent="-274320">
              <a:buFont typeface="Wingdings 2"/>
              <a:buChar char=""/>
              <a:defRPr/>
            </a:pPr>
            <a:r>
              <a:rPr lang="en-US" sz="1600" dirty="0" smtClean="0"/>
              <a:t>What factors will allow for this?</a:t>
            </a:r>
          </a:p>
          <a:p>
            <a:pPr marL="731520" lvl="1" indent="-274320">
              <a:buFont typeface="Wingdings 2"/>
              <a:buChar char=""/>
              <a:defRPr/>
            </a:pPr>
            <a:r>
              <a:rPr lang="en-US" sz="1600" dirty="0" smtClean="0"/>
              <a:t>What can be done to a system to maximize yields?</a:t>
            </a:r>
          </a:p>
          <a:p>
            <a:pPr marL="731520" lvl="1" indent="-274320">
              <a:buFont typeface="Wingdings 2"/>
              <a:buChar char=""/>
              <a:defRPr/>
            </a:pPr>
            <a:r>
              <a:rPr lang="en-US" sz="1600" dirty="0" smtClean="0"/>
              <a:t>A means of reducing wastes, cutting down on costs</a:t>
            </a:r>
          </a:p>
        </p:txBody>
      </p:sp>
    </p:spTree>
    <p:extLst>
      <p:ext uri="{BB962C8B-B14F-4D97-AF65-F5344CB8AC3E}">
        <p14:creationId xmlns:p14="http://schemas.microsoft.com/office/powerpoint/2010/main" val="199951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Atom</a:t>
            </a:r>
            <a:r>
              <a:rPr lang="fi-FI" dirty="0" smtClean="0"/>
              <a:t> </a:t>
            </a:r>
            <a:r>
              <a:rPr lang="fi-FI" dirty="0" err="1" smtClean="0"/>
              <a:t>Economy</a:t>
            </a:r>
            <a:endParaRPr lang="fi-FI" dirty="0"/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way to test efficiency of reactions and industrial processes:</a:t>
            </a:r>
          </a:p>
          <a:p>
            <a:endParaRPr lang="en-US" dirty="0" smtClean="0"/>
          </a:p>
          <a:p>
            <a:r>
              <a:rPr lang="en-US" dirty="0" smtClean="0"/>
              <a:t>% atom economy= (molecular mass of atoms of desired products / molecular mass of atoms in reactants) x </a:t>
            </a:r>
            <a:r>
              <a:rPr lang="en-US" dirty="0" smtClean="0">
                <a:solidFill>
                  <a:srgbClr val="FF0000"/>
                </a:solidFill>
              </a:rPr>
              <a:t>100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100 %  = no waste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4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Atom</a:t>
            </a:r>
            <a:r>
              <a:rPr lang="fi-FI" dirty="0" smtClean="0"/>
              <a:t> </a:t>
            </a:r>
            <a:r>
              <a:rPr lang="fi-FI" dirty="0" err="1" smtClean="0"/>
              <a:t>Economy</a:t>
            </a:r>
            <a:r>
              <a:rPr lang="fi-FI" dirty="0" smtClean="0"/>
              <a:t>: How to </a:t>
            </a:r>
            <a:r>
              <a:rPr lang="fi-FI" dirty="0" err="1" smtClean="0"/>
              <a:t>Calculate</a:t>
            </a:r>
            <a:endParaRPr lang="fi-FI" dirty="0"/>
          </a:p>
        </p:txBody>
      </p:sp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Balance the equation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Calculate relative molecular masses of products and total mass of products (equal to that of reactants)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Consider the same for desired products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/>
              <a:t>% atom economy= (molecular mass of atoms of desired products / molecular mass of </a:t>
            </a:r>
            <a:r>
              <a:rPr lang="en-US" dirty="0" smtClean="0"/>
              <a:t>total products) </a:t>
            </a:r>
            <a:r>
              <a:rPr lang="en-US" dirty="0"/>
              <a:t>x </a:t>
            </a:r>
            <a:r>
              <a:rPr lang="en-US" dirty="0">
                <a:solidFill>
                  <a:srgbClr val="FF0000"/>
                </a:solidFill>
              </a:rPr>
              <a:t>100</a:t>
            </a:r>
          </a:p>
          <a:p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2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416</Words>
  <Application>Microsoft Office PowerPoint</Application>
  <PresentationFormat>Laajakuva</PresentationFormat>
  <Paragraphs>58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Wingdings 2</vt:lpstr>
      <vt:lpstr>Office-teema</vt:lpstr>
      <vt:lpstr>Chemical Reactions</vt:lpstr>
      <vt:lpstr>Chemical Reactions</vt:lpstr>
      <vt:lpstr>Chemical Reactions: Ionic equations</vt:lpstr>
      <vt:lpstr>Chemical Reactions: Half equations </vt:lpstr>
      <vt:lpstr>Chemical Reactions</vt:lpstr>
      <vt:lpstr>Atom Economy</vt:lpstr>
      <vt:lpstr>Atom Economy: How to Calculate</vt:lpstr>
    </vt:vector>
  </TitlesOfParts>
  <Company>PKMKV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Reactions</dc:title>
  <dc:creator>Lerch Adam</dc:creator>
  <cp:lastModifiedBy>Lerch Adam</cp:lastModifiedBy>
  <cp:revision>3</cp:revision>
  <dcterms:created xsi:type="dcterms:W3CDTF">2023-09-12T07:47:17Z</dcterms:created>
  <dcterms:modified xsi:type="dcterms:W3CDTF">2023-09-12T09:06:01Z</dcterms:modified>
</cp:coreProperties>
</file>