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81" r:id="rId7"/>
    <p:sldId id="282" r:id="rId8"/>
    <p:sldId id="285" r:id="rId9"/>
    <p:sldId id="286" r:id="rId10"/>
    <p:sldId id="284" r:id="rId11"/>
    <p:sldId id="287" r:id="rId12"/>
    <p:sldId id="28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14.6.2023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1111241F-90F8-154B-6A81-6D4677E1A9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41" r="-1" b="19602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tx1"/>
                </a:solidFill>
                <a:cs typeface="Calibri Light"/>
              </a:rPr>
              <a:t>10. mielenterveys voi järkkyä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Mielenterveys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156" y="2215460"/>
            <a:ext cx="6066818" cy="4315968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Mielenterveys: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hyvinvoinnin tila, jossa ihminen tunnistaa omat kykynsä ja mahdollisuutensa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tila, jossa kykenee selviytymään arkipäiväisestä stressistä ja työskentelemään sekä ottamaan osaa yhteisön toimintaan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Mielenterveys koostuu </a:t>
            </a:r>
            <a:r>
              <a:rPr lang="fi-FI" sz="2400" b="1" dirty="0">
                <a:ea typeface="+mn-lt"/>
                <a:cs typeface="+mn-lt"/>
              </a:rPr>
              <a:t>kyvyistä</a:t>
            </a:r>
            <a:r>
              <a:rPr lang="fi-FI" sz="2400" dirty="0">
                <a:ea typeface="+mn-lt"/>
                <a:cs typeface="+mn-lt"/>
              </a:rPr>
              <a:t> ja </a:t>
            </a:r>
            <a:r>
              <a:rPr lang="fi-FI" sz="2400" b="1" dirty="0">
                <a:ea typeface="+mn-lt"/>
                <a:cs typeface="+mn-lt"/>
              </a:rPr>
              <a:t>voimavaroista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Mielenterveys on eri asia kuin mielenterveyshäiriöt</a:t>
            </a:r>
            <a:endParaRPr lang="fi-FI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89919" y="156989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Mielenterveyshäiriöt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Mielenterveyshäiriö: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psykiatrinen häiriö, joka aiheuttaa ihmiselle haittaa, kärsimystä tai toimintakyvyn laskua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Mielenterveyshäiriöt ovat nuoruudessa yleisempiä kuin muulloin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7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357" y="429060"/>
            <a:ext cx="7861489" cy="1499616"/>
          </a:xfrm>
        </p:spPr>
        <p:txBody>
          <a:bodyPr>
            <a:normAutofit/>
          </a:bodyPr>
          <a:lstStyle/>
          <a:p>
            <a:r>
              <a:rPr lang="fi-FI" dirty="0"/>
              <a:t>Haavoittuvuus-stressi-malli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788" y="2065959"/>
            <a:ext cx="5969272" cy="3568670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Haavoittuvuus-stressi-malli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ihmisellä voi olla </a:t>
            </a:r>
            <a:r>
              <a:rPr lang="fi-FI" sz="2000" b="1" dirty="0">
                <a:ea typeface="+mn-lt"/>
                <a:cs typeface="+mn-lt"/>
              </a:rPr>
              <a:t>alttius</a:t>
            </a:r>
            <a:r>
              <a:rPr lang="fi-FI" sz="2000" dirty="0">
                <a:ea typeface="+mn-lt"/>
                <a:cs typeface="+mn-lt"/>
              </a:rPr>
              <a:t> sairastua mielenterveyshäiriöön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sairastuminen edellyttää </a:t>
            </a:r>
            <a:r>
              <a:rPr lang="fi-FI" sz="2000" b="1" dirty="0">
                <a:ea typeface="+mn-lt"/>
                <a:cs typeface="+mn-lt"/>
              </a:rPr>
              <a:t>ulkoista kuormitusta tai stressiä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mielenterveyshäiriö kehittyy, jos altistavien tekijöiden ja stressitekijöiden </a:t>
            </a:r>
            <a:r>
              <a:rPr lang="fi-FI" sz="2000" b="1" dirty="0">
                <a:ea typeface="+mn-lt"/>
                <a:cs typeface="+mn-lt"/>
              </a:rPr>
              <a:t>yhteisvaikutus</a:t>
            </a:r>
            <a:r>
              <a:rPr lang="fi-FI" sz="2000" dirty="0">
                <a:ea typeface="+mn-lt"/>
                <a:cs typeface="+mn-lt"/>
              </a:rPr>
              <a:t> on tarpeeksi suuri</a:t>
            </a:r>
          </a:p>
          <a:p>
            <a:pPr marL="127635" lvl="1" indent="0">
              <a:buNone/>
            </a:pPr>
            <a:endParaRPr lang="fi-FI" sz="2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Suojaavat tekijät</a:t>
            </a:r>
            <a:r>
              <a:rPr lang="fi-FI" sz="2400" dirty="0">
                <a:ea typeface="+mn-lt"/>
                <a:cs typeface="+mn-lt"/>
              </a:rPr>
              <a:t> voivat vähentää riskiä sairastua mielenterveyshäiriöön</a:t>
            </a:r>
          </a:p>
          <a:p>
            <a:pPr marL="0" indent="0">
              <a:buNone/>
            </a:pPr>
            <a:endParaRPr lang="fi-FI" sz="2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Puskurihypoteesi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suojaava taustatekijä</a:t>
            </a:r>
            <a:r>
              <a:rPr lang="fi-FI" sz="2000" dirty="0">
                <a:ea typeface="+mn-lt"/>
                <a:cs typeface="+mn-lt"/>
              </a:rPr>
              <a:t> puskuroi tai suojelee ihmistä stressiä aiheuttavien tapahtumien haitallisilta seurauksilta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32117" y="6496843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30411" y="2088894"/>
            <a:ext cx="1271847" cy="741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Alttius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0412" y="3497116"/>
            <a:ext cx="1271847" cy="8348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Ulkoinen kuormitus tai stressi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66964" y="2825132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+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52199" y="4999787"/>
            <a:ext cx="1271847" cy="741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Suojaavat tekijät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35893" y="4329178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-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8647648" y="2392139"/>
            <a:ext cx="860891" cy="3177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Rounded Rectangle 13"/>
          <p:cNvSpPr/>
          <p:nvPr/>
        </p:nvSpPr>
        <p:spPr>
          <a:xfrm>
            <a:off x="9720861" y="3246446"/>
            <a:ext cx="2185113" cy="1336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Jos yhteisvaikutus on tarpeeksi suuri, mielenterveyshäiriö kehittyy</a:t>
            </a:r>
          </a:p>
        </p:txBody>
      </p:sp>
    </p:spTree>
    <p:extLst>
      <p:ext uri="{BB962C8B-B14F-4D97-AF65-F5344CB8AC3E}">
        <p14:creationId xmlns:p14="http://schemas.microsoft.com/office/powerpoint/2010/main" val="20575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Mielenterveyden Biologiset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 </a:t>
            </a:r>
            <a:r>
              <a:rPr lang="fi-FI" sz="2400" b="1" dirty="0">
                <a:ea typeface="+mn-lt"/>
                <a:cs typeface="+mn-lt"/>
              </a:rPr>
              <a:t>Geeneihin liittyvät taustatekijät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osa </a:t>
            </a:r>
            <a:r>
              <a:rPr lang="fi-FI" sz="2000" b="1" dirty="0"/>
              <a:t>geenivarianteista</a:t>
            </a:r>
            <a:r>
              <a:rPr lang="fi-FI" sz="2000" dirty="0"/>
              <a:t> voi kasvattaa riskiä sairastua </a:t>
            </a:r>
            <a:r>
              <a:rPr lang="fi-FI" sz="2000" dirty="0" err="1"/>
              <a:t>mielenterveyshäiröön</a:t>
            </a:r>
            <a:endParaRPr lang="fi-FI" sz="20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geeneihin liittyvät taustatekijät voivat olla myös </a:t>
            </a:r>
            <a:r>
              <a:rPr lang="fi-FI" sz="2000" b="1" dirty="0"/>
              <a:t>suojaavia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keskeistä </a:t>
            </a:r>
            <a:r>
              <a:rPr lang="fi-FI" sz="2000" b="1" dirty="0"/>
              <a:t>perimän ja ympäristön vuorovaikutus</a:t>
            </a:r>
            <a:r>
              <a:rPr lang="fi-FI" sz="2000" dirty="0"/>
              <a:t>, ei perimä</a:t>
            </a:r>
            <a:endParaRPr lang="fi-FI" sz="2000" b="1" dirty="0"/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b="1" dirty="0" err="1">
                <a:ea typeface="+mn-lt"/>
                <a:cs typeface="+mn-lt"/>
              </a:rPr>
              <a:t>Synnynnäiset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taustatekijät</a:t>
            </a:r>
            <a:endParaRPr lang="en-US" sz="2400" b="1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sz="2000" dirty="0" err="1"/>
              <a:t>esim</a:t>
            </a:r>
            <a:r>
              <a:rPr lang="en-US" sz="2000" dirty="0"/>
              <a:t>. </a:t>
            </a:r>
            <a:r>
              <a:rPr lang="en-US" sz="2000" b="1" dirty="0" err="1"/>
              <a:t>raskauden</a:t>
            </a:r>
            <a:r>
              <a:rPr lang="en-US" sz="2000" b="1" dirty="0"/>
              <a:t> </a:t>
            </a:r>
            <a:r>
              <a:rPr lang="en-US" sz="2000" b="1" dirty="0" err="1"/>
              <a:t>aikaiset</a:t>
            </a:r>
            <a:r>
              <a:rPr lang="en-US" sz="2000" b="1" dirty="0"/>
              <a:t> </a:t>
            </a:r>
            <a:r>
              <a:rPr lang="en-US" sz="2000" b="1" dirty="0" err="1"/>
              <a:t>tekijät</a:t>
            </a:r>
            <a:r>
              <a:rPr lang="en-US" sz="2000" dirty="0"/>
              <a:t>, </a:t>
            </a:r>
            <a:r>
              <a:rPr lang="en-US" sz="2000" dirty="0" err="1"/>
              <a:t>kuten</a:t>
            </a:r>
            <a:r>
              <a:rPr lang="en-US" sz="2000" dirty="0"/>
              <a:t> </a:t>
            </a:r>
            <a:r>
              <a:rPr lang="en-US" sz="2000" dirty="0" err="1"/>
              <a:t>äidin</a:t>
            </a:r>
            <a:r>
              <a:rPr lang="en-US" sz="2000" dirty="0"/>
              <a:t> </a:t>
            </a:r>
            <a:r>
              <a:rPr lang="en-US" sz="2000" dirty="0" err="1"/>
              <a:t>mielenterveysoireet</a:t>
            </a:r>
            <a:endParaRPr lang="en-US" sz="20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sz="2000" dirty="0" err="1"/>
              <a:t>muut</a:t>
            </a:r>
            <a:r>
              <a:rPr lang="en-US" sz="2000" dirty="0"/>
              <a:t> </a:t>
            </a:r>
            <a:r>
              <a:rPr lang="en-US" sz="2000" dirty="0" err="1"/>
              <a:t>synnynnäiset</a:t>
            </a:r>
            <a:r>
              <a:rPr lang="en-US" sz="2000" dirty="0"/>
              <a:t> </a:t>
            </a:r>
            <a:r>
              <a:rPr lang="en-US" sz="2000" dirty="0" err="1"/>
              <a:t>tekijät</a:t>
            </a:r>
            <a:r>
              <a:rPr lang="en-US" sz="2000" dirty="0"/>
              <a:t>, </a:t>
            </a:r>
            <a:r>
              <a:rPr lang="en-US" sz="2000" dirty="0" err="1"/>
              <a:t>kuten</a:t>
            </a:r>
            <a:r>
              <a:rPr lang="en-US" sz="2000" dirty="0"/>
              <a:t> </a:t>
            </a:r>
            <a:r>
              <a:rPr lang="en-US" sz="2000" dirty="0" err="1"/>
              <a:t>syntyminen</a:t>
            </a:r>
            <a:r>
              <a:rPr lang="en-US" sz="2000" dirty="0"/>
              <a:t> </a:t>
            </a:r>
            <a:r>
              <a:rPr lang="en-US" sz="2000" dirty="0" err="1"/>
              <a:t>ennenaikaisesti</a:t>
            </a:r>
            <a:r>
              <a:rPr lang="en-US" sz="2000" dirty="0"/>
              <a:t> (</a:t>
            </a:r>
            <a:r>
              <a:rPr lang="en-US" sz="2000" dirty="0" err="1"/>
              <a:t>keskonen</a:t>
            </a:r>
            <a:r>
              <a:rPr lang="en-US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8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Mielenterveyden Psyykkiset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124241"/>
            <a:ext cx="10045819" cy="4329799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Psyykkiset taustatekijät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ihmisen sisäiset taustatekijät, esim. kyky käsitellä tunteita tai hyvät tiedonkäsittelykyvyt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keskeisimmät psyykkiset taustatekijät: optimismi, hyvä itsetunto, minäpystyvyys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>
                <a:ea typeface="+mn-lt"/>
                <a:cs typeface="+mn-lt"/>
              </a:rPr>
              <a:t>Optimismi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myönteiset odotukset tulevaisuudesta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vastakohta </a:t>
            </a:r>
            <a:r>
              <a:rPr lang="fi-FI" sz="2000" b="1" dirty="0"/>
              <a:t>pessimismi:</a:t>
            </a:r>
            <a:r>
              <a:rPr lang="fi-FI" sz="2000" dirty="0"/>
              <a:t> usko, että tulevaisuudessa on enemmän kielteisiä kuin myönteisiä asioita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Hyvä itsetunto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käsitys omasta arvosta ja merkityksestä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Minäpystyvyys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luottamus siihen, että selviää haastavista tilanteista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19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sz="4800" dirty="0" err="1"/>
              <a:t>SosiAaliset</a:t>
            </a:r>
            <a:r>
              <a:rPr lang="fi-FI" sz="4800" dirty="0"/>
              <a:t> taustatekijät: Vuorovaikutussuhteet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32738"/>
            <a:ext cx="6758690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Vuorovaikutussuhteet</a:t>
            </a:r>
            <a:r>
              <a:rPr lang="fi-FI" sz="2400" dirty="0"/>
              <a:t> eräs tärkeimmistä sosiaalisista taustatekijöistä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b="1" dirty="0"/>
              <a:t>yksinäisyys</a:t>
            </a:r>
            <a:r>
              <a:rPr lang="fi-FI" dirty="0"/>
              <a:t> haavoittava tekijä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Sosiaalinen kontrolli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ryhmän jäsenet auttavat toisiaan omaksumaan hyvinvointia tukevia tapoja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Sosiaalinen tuki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henkilö saa tukea läheisiltään ja hänestä välitetään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Käyttäytymisen vertailu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henkilö voi verrata omaa käytöstään muihin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muut voivat tunnistaa ihmisen haitallisia tapoja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729" y="585230"/>
            <a:ext cx="3804152" cy="570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26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474060" cy="1499616"/>
          </a:xfrm>
        </p:spPr>
        <p:txBody>
          <a:bodyPr>
            <a:normAutofit/>
          </a:bodyPr>
          <a:lstStyle/>
          <a:p>
            <a:r>
              <a:rPr lang="fi-FI" sz="4400" dirty="0"/>
              <a:t>Sosiaaliset taustatekijät: sosioekonominen asema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302" y="2299259"/>
            <a:ext cx="6789792" cy="439414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Sosioekonominen asema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henkilön </a:t>
            </a:r>
            <a:r>
              <a:rPr lang="fi-FI" sz="2000" b="1" dirty="0"/>
              <a:t>koulutus</a:t>
            </a:r>
            <a:r>
              <a:rPr lang="fi-FI" sz="2000" dirty="0"/>
              <a:t>, </a:t>
            </a:r>
            <a:r>
              <a:rPr lang="fi-FI" sz="2000" b="1" dirty="0"/>
              <a:t>työ</a:t>
            </a:r>
            <a:r>
              <a:rPr lang="fi-FI" sz="2000" dirty="0"/>
              <a:t>, tai </a:t>
            </a:r>
            <a:r>
              <a:rPr lang="fi-FI" sz="2000" b="1" dirty="0"/>
              <a:t>taloudellinen tilanne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korkeampi </a:t>
            </a:r>
            <a:r>
              <a:rPr lang="fi-FI" sz="2000" dirty="0" err="1"/>
              <a:t>sosiekonominen</a:t>
            </a:r>
            <a:r>
              <a:rPr lang="fi-FI" sz="2000" dirty="0"/>
              <a:t> asema </a:t>
            </a:r>
            <a:r>
              <a:rPr lang="fi-FI" sz="2000" b="1" dirty="0"/>
              <a:t>suojaava tekijä</a:t>
            </a:r>
            <a:endParaRPr lang="fi-FI" sz="2000" dirty="0"/>
          </a:p>
          <a:p>
            <a:pPr marL="447675" lvl="2">
              <a:buFont typeface="Arial" panose="020B0604020202020204" pitchFamily="34" charset="0"/>
              <a:buChar char="•"/>
            </a:pPr>
            <a:r>
              <a:rPr lang="fi-FI" sz="1600" dirty="0"/>
              <a:t>jos taloudellinen tilanne on heikko, ei välttämättä ole varaa esim. mielenterveyshäiriön hoitoon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Esimerkkejä muista sosiaalisista taustatekijöistä: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lapsuuden kaltoinkohtelu (haavoittava tekijä)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epäjohdonmukainen vanhemmuus (haavoittava tekijä)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sensitiiviset ja rakastavat vanhemmat (suojaava tekijät)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79805" y="2185913"/>
            <a:ext cx="3676076" cy="367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2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10305482" cy="1499616"/>
          </a:xfrm>
        </p:spPr>
        <p:txBody>
          <a:bodyPr/>
          <a:lstStyle/>
          <a:p>
            <a:r>
              <a:rPr lang="fi-FI" dirty="0"/>
              <a:t>Mielenterveyden Kulttuuriset taustatekijät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378" y="2177143"/>
            <a:ext cx="10299666" cy="4276897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Mielenterveyshäiriöiden kulttuurisidonnaisuus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kaikissa </a:t>
            </a:r>
            <a:r>
              <a:rPr lang="fi-FI" b="1" dirty="0">
                <a:ea typeface="+mn-lt"/>
                <a:cs typeface="+mn-lt"/>
              </a:rPr>
              <a:t>kulttuureissa</a:t>
            </a:r>
            <a:r>
              <a:rPr lang="fi-FI" dirty="0">
                <a:ea typeface="+mn-lt"/>
                <a:cs typeface="+mn-lt"/>
              </a:rPr>
              <a:t> tai yhteisöissä ei ole suotavaa tai hyväksyttävää tuoda esiin mielenterveysoireita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masennuksen ja ahdistuksen sijaan saatetaan kertoa vatsakivusta, väsymyksestä tai päänsärystä</a:t>
            </a:r>
            <a:endParaRPr lang="fi-FI" dirty="0">
              <a:latin typeface="Tw Cen MT"/>
              <a:ea typeface="+mn-lt"/>
              <a:cs typeface="+mn-lt"/>
            </a:endParaRPr>
          </a:p>
          <a:p>
            <a:pPr marL="127635" lvl="1" indent="0">
              <a:buNone/>
            </a:pPr>
            <a:r>
              <a:rPr lang="fi-FI" dirty="0">
                <a:latin typeface="TW Cen MT"/>
                <a:ea typeface="+mn-lt"/>
                <a:cs typeface="+mn-lt"/>
              </a:rPr>
              <a:t> →</a:t>
            </a:r>
            <a:r>
              <a:rPr lang="fi-FI" dirty="0">
                <a:ea typeface="+mn-lt"/>
                <a:cs typeface="+mn-lt"/>
              </a:rPr>
              <a:t> mielenterveyshäiriön </a:t>
            </a:r>
            <a:r>
              <a:rPr lang="fi-FI" b="1" dirty="0">
                <a:ea typeface="+mn-lt"/>
                <a:cs typeface="+mn-lt"/>
              </a:rPr>
              <a:t>keholliset oireet</a:t>
            </a:r>
          </a:p>
          <a:p>
            <a:pPr marL="127635" lvl="1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Mielenterveyshäiriöllä stigma (häpeäleima)</a:t>
            </a:r>
            <a:endParaRPr lang="fi-FI" sz="24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monissa kulttuureissa tai yhteisöissä mielenterveyshäiriöön sairastuvia </a:t>
            </a:r>
            <a:r>
              <a:rPr lang="fi-FI" sz="2000" b="1" dirty="0"/>
              <a:t>syrjitään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ihminen saattaa </a:t>
            </a:r>
            <a:r>
              <a:rPr lang="fi-FI" sz="2000" b="1" dirty="0"/>
              <a:t>vähätellä oireitaan </a:t>
            </a:r>
            <a:r>
              <a:rPr lang="fi-FI" sz="2000" dirty="0"/>
              <a:t>välttääkseen diagnoosia</a:t>
            </a:r>
          </a:p>
          <a:p>
            <a:pPr marL="264795" lvl="1">
              <a:buFont typeface="Arial" panose="020B0604020202020204" pitchFamily="34" charset="0"/>
              <a:buChar char="•"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Vähemmistöstressi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vähemmistöön kuuluminen usein </a:t>
            </a:r>
            <a:r>
              <a:rPr lang="fi-FI" sz="2000" b="1" dirty="0"/>
              <a:t>haavoittava tekijä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syynä yhteiskunnan syrjivät asenteet vähemmistöjä kohtaan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585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1AACAE-6EB8-45E6-9D80-77184C5DED6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807aa635-cdf8-4f87-acc5-eeaafee58acb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2116817-7e29-4aa7-b7a6-c483eebecbb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AB0C989-3671-4848-AEEA-B131295DB4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13503</TotalTime>
  <Words>540</Words>
  <Application>Microsoft Office PowerPoint</Application>
  <PresentationFormat>Laajakuva</PresentationFormat>
  <Paragraphs>91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Arial</vt:lpstr>
      <vt:lpstr>Calibri</vt:lpstr>
      <vt:lpstr>TW Cen MT</vt:lpstr>
      <vt:lpstr>TW Cen MT</vt:lpstr>
      <vt:lpstr>Tw Cen MT Condensed</vt:lpstr>
      <vt:lpstr>Wingdings 3</vt:lpstr>
      <vt:lpstr>Integraali</vt:lpstr>
      <vt:lpstr>10. mielenterveys voi järkkyä</vt:lpstr>
      <vt:lpstr>Mielenterveys</vt:lpstr>
      <vt:lpstr>Mielenterveyshäiriöt</vt:lpstr>
      <vt:lpstr>Haavoittuvuus-stressi-malli</vt:lpstr>
      <vt:lpstr>Mielenterveyden Biologiset taustatekijät</vt:lpstr>
      <vt:lpstr>Mielenterveyden Psyykkiset taustatekijät</vt:lpstr>
      <vt:lpstr>SosiAaliset taustatekijät: Vuorovaikutussuhteet</vt:lpstr>
      <vt:lpstr>Sosiaaliset taustatekijät: sosioekonominen asema</vt:lpstr>
      <vt:lpstr>Mielenterveyden Kulttuuriset taustatekijät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Oinasmaa Noora</cp:lastModifiedBy>
  <cp:revision>747</cp:revision>
  <dcterms:created xsi:type="dcterms:W3CDTF">2021-05-18T05:21:46Z</dcterms:created>
  <dcterms:modified xsi:type="dcterms:W3CDTF">2023-06-14T08:11:38Z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