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uora yhdysviiva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Otsikko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25" name="Alaotsikko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  <p:sp>
        <p:nvSpPr>
          <p:cNvPr id="31" name="Päivämäärän paikkamerkki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18" name="Alatunnisteen paikkamerkki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29" name="Dian numeron paikkamerkki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AEAA71-ACBE-4167-B005-76DA656E51DE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060A14-E244-4C27-A1D0-142B8FA0129A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FD544AB-E2E5-4127-8A30-E21ECA19DF9E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33EBE8-A2D1-43EB-8488-EE9A87791D51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E10FC3A0-E4F1-4381-AA67-5442E6223A6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DE5FB0-C957-411C-B596-D70B1673488E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C00BAA-7F7E-4751-8FCB-49C570DED393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F7F78D-A5D3-45CE-A716-58100B6C8F03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1D61DB-902A-49D6-BA2C-C8C05F9CB059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0E1718-1DEC-4CEF-AB90-EF71E632DBD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uorakulmio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435EF7-99E0-4737-B02A-E09A97629931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0" name="Kuvan paikkamerkki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i-FI" smtClean="0"/>
              <a:t>Lisää kuva napsauttamalla kuvaketta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orakulmio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Otsikon paikkamerkki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1" name="Tekstin paikkamerkki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27" name="Päivämäärän paikkamerkki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16" name="Dian numeron paikkamerkki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3CBB8AD9-D86B-46FF-92F5-93A9820A04C2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1" grpId="0" build="p"/>
    </p:bldLst>
  </p:timing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fi-FI" sz="4000">
                <a:solidFill>
                  <a:srgbClr val="800080"/>
                </a:solidFill>
                <a:latin typeface="Tahoma" pitchFamily="34" charset="0"/>
              </a:rPr>
              <a:t>VERBIN PERUSMUOTO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sz="3200" i="1">
                <a:latin typeface="Tahoma" pitchFamily="34" charset="0"/>
              </a:rPr>
              <a:t>EI TO – TUNNUSMERKKIÄ </a:t>
            </a:r>
            <a:br>
              <a:rPr lang="fi-FI" sz="3200" i="1">
                <a:latin typeface="Tahoma" pitchFamily="34" charset="0"/>
              </a:rPr>
            </a:br>
            <a:r>
              <a:rPr lang="fi-FI" sz="3200" i="1">
                <a:latin typeface="Tahoma" pitchFamily="34" charset="0"/>
              </a:rPr>
              <a:t>eli pelkkä perusmuoto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323528" y="1484784"/>
            <a:ext cx="8064896" cy="5373216"/>
          </a:xfrm>
        </p:spPr>
        <p:txBody>
          <a:bodyPr/>
          <a:lstStyle/>
          <a:p>
            <a:pPr marL="609600" indent="-609600">
              <a:buFontTx/>
              <a:buNone/>
            </a:pPr>
            <a:r>
              <a:rPr lang="fi-FI" sz="2000" b="1" dirty="0">
                <a:latin typeface="Tahoma" pitchFamily="34" charset="0"/>
              </a:rPr>
              <a:t>1) apuverbit</a:t>
            </a:r>
          </a:p>
          <a:p>
            <a:pPr marL="609600" indent="-609600">
              <a:buFontTx/>
              <a:buNone/>
            </a:pPr>
            <a:r>
              <a:rPr lang="fi-FI" sz="2000" dirty="0">
                <a:latin typeface="Tahoma" pitchFamily="34" charset="0"/>
              </a:rPr>
              <a:t>	</a:t>
            </a:r>
            <a:r>
              <a:rPr lang="fi-FI" sz="2000" i="1" dirty="0" err="1">
                <a:latin typeface="Tahoma" pitchFamily="34" charset="0"/>
              </a:rPr>
              <a:t>can</a:t>
            </a:r>
            <a:r>
              <a:rPr lang="fi-FI" sz="2000" i="1" dirty="0">
                <a:latin typeface="Tahoma" pitchFamily="34" charset="0"/>
              </a:rPr>
              <a:t>, </a:t>
            </a:r>
            <a:r>
              <a:rPr lang="fi-FI" sz="2000" i="1" dirty="0" err="1">
                <a:latin typeface="Tahoma" pitchFamily="34" charset="0"/>
              </a:rPr>
              <a:t>could</a:t>
            </a:r>
            <a:r>
              <a:rPr lang="fi-FI" sz="2000" i="1" dirty="0">
                <a:latin typeface="Tahoma" pitchFamily="34" charset="0"/>
              </a:rPr>
              <a:t>, </a:t>
            </a:r>
            <a:r>
              <a:rPr lang="fi-FI" sz="2000" i="1" dirty="0" err="1">
                <a:latin typeface="Tahoma" pitchFamily="34" charset="0"/>
              </a:rPr>
              <a:t>may</a:t>
            </a:r>
            <a:r>
              <a:rPr lang="fi-FI" sz="2000" i="1" dirty="0">
                <a:latin typeface="Tahoma" pitchFamily="34" charset="0"/>
              </a:rPr>
              <a:t>, </a:t>
            </a:r>
            <a:r>
              <a:rPr lang="fi-FI" sz="2000" i="1" dirty="0" err="1">
                <a:latin typeface="Tahoma" pitchFamily="34" charset="0"/>
              </a:rPr>
              <a:t>might</a:t>
            </a:r>
            <a:r>
              <a:rPr lang="fi-FI" sz="2000" i="1" dirty="0">
                <a:latin typeface="Tahoma" pitchFamily="34" charset="0"/>
              </a:rPr>
              <a:t>, </a:t>
            </a:r>
            <a:r>
              <a:rPr lang="fi-FI" sz="2000" i="1" dirty="0" err="1">
                <a:latin typeface="Tahoma" pitchFamily="34" charset="0"/>
              </a:rPr>
              <a:t>must</a:t>
            </a:r>
            <a:r>
              <a:rPr lang="fi-FI" sz="2000" i="1" dirty="0">
                <a:latin typeface="Tahoma" pitchFamily="34" charset="0"/>
              </a:rPr>
              <a:t>, </a:t>
            </a:r>
            <a:r>
              <a:rPr lang="fi-FI" sz="2000" i="1" dirty="0" err="1">
                <a:latin typeface="Tahoma" pitchFamily="34" charset="0"/>
              </a:rPr>
              <a:t>should</a:t>
            </a:r>
            <a:r>
              <a:rPr lang="fi-FI" sz="2000" i="1" dirty="0">
                <a:latin typeface="Tahoma" pitchFamily="34" charset="0"/>
              </a:rPr>
              <a:t>, </a:t>
            </a:r>
            <a:r>
              <a:rPr lang="fi-FI" sz="2000" i="1" dirty="0" err="1">
                <a:latin typeface="Tahoma" pitchFamily="34" charset="0"/>
              </a:rPr>
              <a:t>will</a:t>
            </a:r>
            <a:r>
              <a:rPr lang="fi-FI" sz="2000" i="1" dirty="0">
                <a:latin typeface="Tahoma" pitchFamily="34" charset="0"/>
              </a:rPr>
              <a:t>, </a:t>
            </a:r>
            <a:r>
              <a:rPr lang="fi-FI" sz="2000" i="1" dirty="0" err="1" smtClean="0">
                <a:latin typeface="Tahoma" pitchFamily="34" charset="0"/>
              </a:rPr>
              <a:t>would</a:t>
            </a:r>
            <a:r>
              <a:rPr lang="fi-FI" sz="2000" i="1" dirty="0" smtClean="0">
                <a:latin typeface="Tahoma" pitchFamily="34" charset="0"/>
              </a:rPr>
              <a:t>, </a:t>
            </a:r>
            <a:r>
              <a:rPr lang="fi-FI" sz="2000" i="1" dirty="0" err="1" smtClean="0">
                <a:latin typeface="Tahoma" pitchFamily="34" charset="0"/>
              </a:rPr>
              <a:t>do</a:t>
            </a:r>
            <a:r>
              <a:rPr lang="fi-FI" sz="2000" i="1" dirty="0" smtClean="0">
                <a:latin typeface="Tahoma" pitchFamily="34" charset="0"/>
              </a:rPr>
              <a:t>, </a:t>
            </a:r>
            <a:r>
              <a:rPr lang="fi-FI" sz="2000" i="1" dirty="0" err="1" smtClean="0">
                <a:latin typeface="Tahoma" pitchFamily="34" charset="0"/>
              </a:rPr>
              <a:t>does,did</a:t>
            </a:r>
            <a:endParaRPr lang="fi-FI" sz="2000" i="1" dirty="0">
              <a:latin typeface="Tahoma" pitchFamily="34" charset="0"/>
            </a:endParaRPr>
          </a:p>
          <a:p>
            <a:pPr marL="609600" indent="-609600">
              <a:buFontTx/>
              <a:buNone/>
            </a:pPr>
            <a:r>
              <a:rPr lang="fi-FI" sz="2000" dirty="0">
                <a:solidFill>
                  <a:srgbClr val="800080"/>
                </a:solidFill>
                <a:latin typeface="Tahoma" pitchFamily="34" charset="0"/>
              </a:rPr>
              <a:t>I </a:t>
            </a:r>
            <a:r>
              <a:rPr lang="fi-FI" sz="2000" u="sng" dirty="0" err="1">
                <a:solidFill>
                  <a:srgbClr val="800080"/>
                </a:solidFill>
                <a:latin typeface="Tahoma" pitchFamily="34" charset="0"/>
              </a:rPr>
              <a:t>can</a:t>
            </a:r>
            <a:r>
              <a:rPr lang="fi-FI" sz="20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fi-FI" sz="2000" dirty="0" err="1">
                <a:solidFill>
                  <a:srgbClr val="800080"/>
                </a:solidFill>
                <a:latin typeface="Tahoma" pitchFamily="34" charset="0"/>
              </a:rPr>
              <a:t>swim</a:t>
            </a:r>
            <a:r>
              <a:rPr lang="fi-FI" sz="2000" dirty="0">
                <a:solidFill>
                  <a:srgbClr val="800080"/>
                </a:solidFill>
                <a:latin typeface="Tahoma" pitchFamily="34" charset="0"/>
              </a:rPr>
              <a:t>. </a:t>
            </a:r>
          </a:p>
          <a:p>
            <a:pPr marL="609600" indent="-609600">
              <a:buFontTx/>
              <a:buNone/>
            </a:pPr>
            <a:r>
              <a:rPr lang="fi-FI" sz="2000" u="sng" dirty="0" err="1">
                <a:solidFill>
                  <a:srgbClr val="800080"/>
                </a:solidFill>
                <a:latin typeface="Tahoma" pitchFamily="34" charset="0"/>
              </a:rPr>
              <a:t>May</a:t>
            </a:r>
            <a:r>
              <a:rPr lang="fi-FI" sz="2000" dirty="0">
                <a:solidFill>
                  <a:srgbClr val="800080"/>
                </a:solidFill>
                <a:latin typeface="Tahoma" pitchFamily="34" charset="0"/>
              </a:rPr>
              <a:t> I </a:t>
            </a:r>
            <a:r>
              <a:rPr lang="fi-FI" sz="2000" dirty="0" err="1">
                <a:solidFill>
                  <a:srgbClr val="800080"/>
                </a:solidFill>
                <a:latin typeface="Tahoma" pitchFamily="34" charset="0"/>
              </a:rPr>
              <a:t>go</a:t>
            </a:r>
            <a:r>
              <a:rPr lang="fi-FI" sz="20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fi-FI" sz="2000" dirty="0" err="1">
                <a:solidFill>
                  <a:srgbClr val="800080"/>
                </a:solidFill>
                <a:latin typeface="Tahoma" pitchFamily="34" charset="0"/>
              </a:rPr>
              <a:t>now</a:t>
            </a:r>
            <a:r>
              <a:rPr lang="fi-FI" sz="2000" dirty="0">
                <a:solidFill>
                  <a:srgbClr val="800080"/>
                </a:solidFill>
                <a:latin typeface="Tahoma" pitchFamily="34" charset="0"/>
              </a:rPr>
              <a:t>?</a:t>
            </a:r>
          </a:p>
          <a:p>
            <a:pPr marL="609600" indent="-609600">
              <a:buFontTx/>
              <a:buNone/>
            </a:pPr>
            <a:r>
              <a:rPr lang="fi-FI" sz="2000" dirty="0">
                <a:solidFill>
                  <a:srgbClr val="800080"/>
                </a:solidFill>
                <a:latin typeface="Tahoma" pitchFamily="34" charset="0"/>
              </a:rPr>
              <a:t>I </a:t>
            </a:r>
            <a:r>
              <a:rPr lang="fi-FI" sz="2000" u="sng" dirty="0" err="1">
                <a:solidFill>
                  <a:srgbClr val="800080"/>
                </a:solidFill>
                <a:latin typeface="Tahoma" pitchFamily="34" charset="0"/>
              </a:rPr>
              <a:t>would</a:t>
            </a:r>
            <a:r>
              <a:rPr lang="fi-FI" sz="20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fi-FI" sz="2000" dirty="0" err="1">
                <a:solidFill>
                  <a:srgbClr val="800080"/>
                </a:solidFill>
                <a:latin typeface="Tahoma" pitchFamily="34" charset="0"/>
              </a:rPr>
              <a:t>like</a:t>
            </a:r>
            <a:r>
              <a:rPr lang="fi-FI" sz="2000" dirty="0">
                <a:solidFill>
                  <a:srgbClr val="800080"/>
                </a:solidFill>
                <a:latin typeface="Tahoma" pitchFamily="34" charset="0"/>
              </a:rPr>
              <a:t> to </a:t>
            </a:r>
            <a:r>
              <a:rPr lang="fi-FI" sz="2000" dirty="0" err="1">
                <a:solidFill>
                  <a:srgbClr val="800080"/>
                </a:solidFill>
                <a:latin typeface="Tahoma" pitchFamily="34" charset="0"/>
              </a:rPr>
              <a:t>go</a:t>
            </a:r>
            <a:r>
              <a:rPr lang="fi-FI" sz="2000" dirty="0">
                <a:solidFill>
                  <a:srgbClr val="800080"/>
                </a:solidFill>
                <a:latin typeface="Tahoma" pitchFamily="34" charset="0"/>
              </a:rPr>
              <a:t> out </a:t>
            </a:r>
            <a:r>
              <a:rPr lang="fi-FI" sz="2000" dirty="0" err="1">
                <a:solidFill>
                  <a:srgbClr val="800080"/>
                </a:solidFill>
                <a:latin typeface="Tahoma" pitchFamily="34" charset="0"/>
              </a:rPr>
              <a:t>tonight</a:t>
            </a:r>
            <a:r>
              <a:rPr lang="fi-FI" sz="2000" dirty="0">
                <a:solidFill>
                  <a:srgbClr val="800080"/>
                </a:solidFill>
                <a:latin typeface="Tahoma" pitchFamily="34" charset="0"/>
              </a:rPr>
              <a:t>.</a:t>
            </a:r>
          </a:p>
          <a:p>
            <a:pPr marL="609600" indent="-609600">
              <a:buFontTx/>
              <a:buNone/>
            </a:pPr>
            <a:r>
              <a:rPr lang="fi-FI" sz="2000" b="1" dirty="0">
                <a:latin typeface="Tahoma" pitchFamily="34" charset="0"/>
              </a:rPr>
              <a:t>2) tietyt sanonnat</a:t>
            </a:r>
          </a:p>
          <a:p>
            <a:pPr marL="609600" indent="-609600">
              <a:buFontTx/>
              <a:buNone/>
            </a:pPr>
            <a:r>
              <a:rPr lang="fi-FI" sz="2000" dirty="0">
                <a:latin typeface="Tahoma" pitchFamily="34" charset="0"/>
              </a:rPr>
              <a:t>	</a:t>
            </a:r>
            <a:r>
              <a:rPr lang="fi-FI" sz="2000" i="1" dirty="0" err="1">
                <a:latin typeface="Tahoma" pitchFamily="34" charset="0"/>
              </a:rPr>
              <a:t>make</a:t>
            </a:r>
            <a:r>
              <a:rPr lang="fi-FI" sz="2000" i="1" dirty="0">
                <a:latin typeface="Tahoma" pitchFamily="34" charset="0"/>
              </a:rPr>
              <a:t> </a:t>
            </a:r>
            <a:r>
              <a:rPr lang="fi-FI" sz="2000" i="1" dirty="0" err="1">
                <a:latin typeface="Tahoma" pitchFamily="34" charset="0"/>
              </a:rPr>
              <a:t>somebody</a:t>
            </a:r>
            <a:r>
              <a:rPr lang="fi-FI" sz="2000" i="1" dirty="0">
                <a:latin typeface="Tahoma" pitchFamily="34" charset="0"/>
              </a:rPr>
              <a:t> </a:t>
            </a:r>
            <a:r>
              <a:rPr lang="fi-FI" sz="2000" i="1" dirty="0" err="1">
                <a:latin typeface="Tahoma" pitchFamily="34" charset="0"/>
              </a:rPr>
              <a:t>do</a:t>
            </a:r>
            <a:r>
              <a:rPr lang="fi-FI" sz="2000" i="1" dirty="0">
                <a:latin typeface="Tahoma" pitchFamily="34" charset="0"/>
              </a:rPr>
              <a:t> </a:t>
            </a:r>
            <a:r>
              <a:rPr lang="fi-FI" sz="2000" i="1" dirty="0" err="1" smtClean="0">
                <a:latin typeface="Tahoma" pitchFamily="34" charset="0"/>
              </a:rPr>
              <a:t>something</a:t>
            </a:r>
            <a:r>
              <a:rPr lang="fi-FI" sz="2000" i="1" dirty="0" smtClean="0">
                <a:latin typeface="Tahoma" pitchFamily="34" charset="0"/>
              </a:rPr>
              <a:t>       - </a:t>
            </a:r>
            <a:r>
              <a:rPr lang="fi-FI" sz="2000" i="1" dirty="0">
                <a:latin typeface="Tahoma" pitchFamily="34" charset="0"/>
              </a:rPr>
              <a:t>saada joku tekemään jotain</a:t>
            </a:r>
          </a:p>
          <a:p>
            <a:pPr marL="609600" indent="-609600">
              <a:buFontTx/>
              <a:buNone/>
            </a:pPr>
            <a:r>
              <a:rPr lang="fi-FI" sz="2000" i="1" dirty="0">
                <a:latin typeface="Tahoma" pitchFamily="34" charset="0"/>
              </a:rPr>
              <a:t>	</a:t>
            </a:r>
            <a:r>
              <a:rPr lang="fi-FI" sz="2000" i="1" dirty="0" err="1">
                <a:latin typeface="Tahoma" pitchFamily="34" charset="0"/>
              </a:rPr>
              <a:t>let</a:t>
            </a:r>
            <a:r>
              <a:rPr lang="fi-FI" sz="2000" i="1" dirty="0">
                <a:latin typeface="Tahoma" pitchFamily="34" charset="0"/>
              </a:rPr>
              <a:t> </a:t>
            </a:r>
            <a:r>
              <a:rPr lang="fi-FI" sz="2000" i="1" dirty="0" err="1">
                <a:latin typeface="Tahoma" pitchFamily="34" charset="0"/>
              </a:rPr>
              <a:t>somebody</a:t>
            </a:r>
            <a:r>
              <a:rPr lang="fi-FI" sz="2000" i="1" dirty="0">
                <a:latin typeface="Tahoma" pitchFamily="34" charset="0"/>
              </a:rPr>
              <a:t> </a:t>
            </a:r>
            <a:r>
              <a:rPr lang="fi-FI" sz="2000" i="1" dirty="0" err="1">
                <a:latin typeface="Tahoma" pitchFamily="34" charset="0"/>
              </a:rPr>
              <a:t>do</a:t>
            </a:r>
            <a:r>
              <a:rPr lang="fi-FI" sz="2000" i="1" dirty="0">
                <a:latin typeface="Tahoma" pitchFamily="34" charset="0"/>
              </a:rPr>
              <a:t> </a:t>
            </a:r>
            <a:r>
              <a:rPr lang="fi-FI" sz="2000" i="1" dirty="0" err="1">
                <a:latin typeface="Tahoma" pitchFamily="34" charset="0"/>
              </a:rPr>
              <a:t>something</a:t>
            </a:r>
            <a:r>
              <a:rPr lang="fi-FI" sz="2000" i="1" dirty="0">
                <a:latin typeface="Tahoma" pitchFamily="34" charset="0"/>
              </a:rPr>
              <a:t>	- antaa jonkun tehdä jotain</a:t>
            </a:r>
          </a:p>
          <a:p>
            <a:pPr marL="609600" indent="-609600">
              <a:buFontTx/>
              <a:buNone/>
            </a:pPr>
            <a:r>
              <a:rPr lang="fi-FI" sz="2000" i="1" dirty="0">
                <a:latin typeface="Tahoma" pitchFamily="34" charset="0"/>
              </a:rPr>
              <a:t>	</a:t>
            </a:r>
            <a:r>
              <a:rPr lang="fi-FI" sz="2000" i="1" dirty="0" err="1">
                <a:latin typeface="Tahoma" pitchFamily="34" charset="0"/>
              </a:rPr>
              <a:t>had</a:t>
            </a:r>
            <a:r>
              <a:rPr lang="fi-FI" sz="2000" i="1" dirty="0">
                <a:latin typeface="Tahoma" pitchFamily="34" charset="0"/>
              </a:rPr>
              <a:t> </a:t>
            </a:r>
            <a:r>
              <a:rPr lang="fi-FI" sz="2000" i="1" dirty="0" err="1">
                <a:latin typeface="Tahoma" pitchFamily="34" charset="0"/>
              </a:rPr>
              <a:t>better</a:t>
            </a:r>
            <a:r>
              <a:rPr lang="fi-FI" sz="2000" i="1" dirty="0">
                <a:latin typeface="Tahoma" pitchFamily="34" charset="0"/>
              </a:rPr>
              <a:t> </a:t>
            </a:r>
            <a:r>
              <a:rPr lang="fi-FI" sz="2000" i="1" dirty="0" err="1">
                <a:latin typeface="Tahoma" pitchFamily="34" charset="0"/>
              </a:rPr>
              <a:t>do</a:t>
            </a:r>
            <a:r>
              <a:rPr lang="fi-FI" sz="2000" i="1" dirty="0">
                <a:latin typeface="Tahoma" pitchFamily="34" charset="0"/>
              </a:rPr>
              <a:t> </a:t>
            </a:r>
            <a:r>
              <a:rPr lang="fi-FI" sz="2000" i="1" dirty="0" err="1">
                <a:latin typeface="Tahoma" pitchFamily="34" charset="0"/>
              </a:rPr>
              <a:t>something</a:t>
            </a:r>
            <a:r>
              <a:rPr lang="fi-FI" sz="2000" i="1" dirty="0">
                <a:latin typeface="Tahoma" pitchFamily="34" charset="0"/>
              </a:rPr>
              <a:t>		- olisi parasta tehdä jotain</a:t>
            </a:r>
          </a:p>
          <a:p>
            <a:pPr marL="609600" indent="-609600">
              <a:buFontTx/>
              <a:buNone/>
            </a:pPr>
            <a:r>
              <a:rPr lang="fi-FI" sz="2000" dirty="0" smtClean="0">
                <a:solidFill>
                  <a:srgbClr val="800080"/>
                </a:solidFill>
                <a:latin typeface="Tahoma" pitchFamily="34" charset="0"/>
              </a:rPr>
              <a:t>He </a:t>
            </a:r>
            <a:r>
              <a:rPr lang="fi-FI" sz="2000" dirty="0" err="1">
                <a:solidFill>
                  <a:srgbClr val="800080"/>
                </a:solidFill>
                <a:latin typeface="Tahoma" pitchFamily="34" charset="0"/>
              </a:rPr>
              <a:t>often</a:t>
            </a:r>
            <a:r>
              <a:rPr lang="fi-FI" sz="20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fi-FI" sz="2000" u="sng" dirty="0" err="1">
                <a:solidFill>
                  <a:srgbClr val="800080"/>
                </a:solidFill>
                <a:latin typeface="Tahoma" pitchFamily="34" charset="0"/>
              </a:rPr>
              <a:t>makes</a:t>
            </a:r>
            <a:r>
              <a:rPr lang="fi-FI" sz="2000" dirty="0">
                <a:solidFill>
                  <a:srgbClr val="800080"/>
                </a:solidFill>
                <a:latin typeface="Tahoma" pitchFamily="34" charset="0"/>
              </a:rPr>
              <a:t> me </a:t>
            </a:r>
            <a:r>
              <a:rPr lang="fi-FI" sz="2000" dirty="0" err="1">
                <a:solidFill>
                  <a:srgbClr val="800080"/>
                </a:solidFill>
                <a:latin typeface="Tahoma" pitchFamily="34" charset="0"/>
              </a:rPr>
              <a:t>laugh</a:t>
            </a:r>
            <a:r>
              <a:rPr lang="fi-FI" sz="2000" dirty="0">
                <a:solidFill>
                  <a:srgbClr val="800080"/>
                </a:solidFill>
                <a:latin typeface="Tahoma" pitchFamily="34" charset="0"/>
              </a:rPr>
              <a:t>.</a:t>
            </a:r>
          </a:p>
          <a:p>
            <a:pPr marL="609600" indent="-609600">
              <a:buFontTx/>
              <a:buNone/>
            </a:pPr>
            <a:r>
              <a:rPr lang="fi-FI" sz="2000" u="sng" dirty="0" err="1">
                <a:solidFill>
                  <a:srgbClr val="800080"/>
                </a:solidFill>
                <a:latin typeface="Tahoma" pitchFamily="34" charset="0"/>
              </a:rPr>
              <a:t>Let</a:t>
            </a:r>
            <a:r>
              <a:rPr lang="fi-FI" sz="2000" dirty="0">
                <a:solidFill>
                  <a:srgbClr val="800080"/>
                </a:solidFill>
                <a:latin typeface="Tahoma" pitchFamily="34" charset="0"/>
              </a:rPr>
              <a:t> me </a:t>
            </a:r>
            <a:r>
              <a:rPr lang="fi-FI" sz="2000" dirty="0" err="1">
                <a:solidFill>
                  <a:srgbClr val="800080"/>
                </a:solidFill>
                <a:latin typeface="Tahoma" pitchFamily="34" charset="0"/>
              </a:rPr>
              <a:t>do</a:t>
            </a:r>
            <a:r>
              <a:rPr lang="fi-FI" sz="20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fi-FI" sz="2000" dirty="0" err="1">
                <a:solidFill>
                  <a:srgbClr val="800080"/>
                </a:solidFill>
                <a:latin typeface="Tahoma" pitchFamily="34" charset="0"/>
              </a:rPr>
              <a:t>that</a:t>
            </a:r>
            <a:r>
              <a:rPr lang="fi-FI" sz="2000" dirty="0">
                <a:solidFill>
                  <a:srgbClr val="800080"/>
                </a:solidFill>
                <a:latin typeface="Tahoma" pitchFamily="34" charset="0"/>
              </a:rPr>
              <a:t>, </a:t>
            </a:r>
            <a:r>
              <a:rPr lang="fi-FI" sz="2000" dirty="0" err="1">
                <a:solidFill>
                  <a:srgbClr val="800080"/>
                </a:solidFill>
                <a:latin typeface="Tahoma" pitchFamily="34" charset="0"/>
              </a:rPr>
              <a:t>please</a:t>
            </a:r>
            <a:r>
              <a:rPr lang="fi-FI" sz="2000" dirty="0" smtClean="0">
                <a:solidFill>
                  <a:srgbClr val="800080"/>
                </a:solidFill>
                <a:latin typeface="Tahoma" pitchFamily="34" charset="0"/>
              </a:rPr>
              <a:t>. / </a:t>
            </a:r>
            <a:r>
              <a:rPr lang="fi-FI" sz="2000" dirty="0" err="1" smtClean="0">
                <a:solidFill>
                  <a:srgbClr val="800080"/>
                </a:solidFill>
                <a:latin typeface="Tahoma" pitchFamily="34" charset="0"/>
              </a:rPr>
              <a:t>You</a:t>
            </a:r>
            <a:r>
              <a:rPr lang="fi-FI" sz="2000" dirty="0" smtClean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fi-FI" sz="2000" u="sng" dirty="0" err="1">
                <a:solidFill>
                  <a:srgbClr val="800080"/>
                </a:solidFill>
                <a:latin typeface="Tahoma" pitchFamily="34" charset="0"/>
              </a:rPr>
              <a:t>had</a:t>
            </a:r>
            <a:r>
              <a:rPr lang="fi-FI" sz="2000" u="sng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fi-FI" sz="2000" u="sng" dirty="0" err="1">
                <a:solidFill>
                  <a:srgbClr val="800080"/>
                </a:solidFill>
                <a:latin typeface="Tahoma" pitchFamily="34" charset="0"/>
              </a:rPr>
              <a:t>better</a:t>
            </a:r>
            <a:r>
              <a:rPr lang="fi-FI" sz="20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fi-FI" sz="2000" dirty="0" err="1">
                <a:solidFill>
                  <a:srgbClr val="800080"/>
                </a:solidFill>
                <a:latin typeface="Tahoma" pitchFamily="34" charset="0"/>
              </a:rPr>
              <a:t>go</a:t>
            </a:r>
            <a:r>
              <a:rPr lang="fi-FI" sz="2000" dirty="0">
                <a:solidFill>
                  <a:srgbClr val="800080"/>
                </a:solidFill>
                <a:latin typeface="Tahoma" pitchFamily="34" charset="0"/>
              </a:rPr>
              <a:t> home </a:t>
            </a:r>
            <a:r>
              <a:rPr lang="fi-FI" sz="2000" dirty="0" err="1">
                <a:solidFill>
                  <a:srgbClr val="800080"/>
                </a:solidFill>
                <a:latin typeface="Tahoma" pitchFamily="34" charset="0"/>
              </a:rPr>
              <a:t>now</a:t>
            </a:r>
            <a:r>
              <a:rPr lang="fi-FI" sz="2000" dirty="0">
                <a:solidFill>
                  <a:srgbClr val="800080"/>
                </a:solidFill>
                <a:latin typeface="Tahoma" pitchFamily="34" charset="0"/>
              </a:rPr>
              <a:t>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sz="3200" i="1">
                <a:latin typeface="Tahoma" pitchFamily="34" charset="0"/>
              </a:rPr>
              <a:t>TO-TUNNUSMERKKI eli to+perusmuoto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>
              <a:buFontTx/>
              <a:buNone/>
            </a:pPr>
            <a:r>
              <a:rPr lang="fi-FI" sz="2000" b="1">
                <a:latin typeface="Tahoma" pitchFamily="34" charset="0"/>
              </a:rPr>
              <a:t>1) toisen verbin jäljessä</a:t>
            </a:r>
            <a:r>
              <a:rPr lang="fi-FI" sz="2000">
                <a:latin typeface="Tahoma" pitchFamily="34" charset="0"/>
              </a:rPr>
              <a:t> – verbi + to + perusmuoto</a:t>
            </a:r>
          </a:p>
          <a:p>
            <a:pPr marL="609600" indent="-609600">
              <a:buFontTx/>
              <a:buNone/>
            </a:pPr>
            <a:r>
              <a:rPr lang="fi-FI" sz="2000">
                <a:solidFill>
                  <a:srgbClr val="800080"/>
                </a:solidFill>
                <a:latin typeface="Tahoma" pitchFamily="34" charset="0"/>
              </a:rPr>
              <a:t>	My parents </a:t>
            </a:r>
            <a:r>
              <a:rPr lang="fi-FI" sz="2000" u="sng">
                <a:solidFill>
                  <a:srgbClr val="800080"/>
                </a:solidFill>
                <a:latin typeface="Tahoma" pitchFamily="34" charset="0"/>
              </a:rPr>
              <a:t>want</a:t>
            </a:r>
            <a:r>
              <a:rPr lang="fi-FI" sz="200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fi-FI" sz="2000" b="1">
                <a:solidFill>
                  <a:srgbClr val="800080"/>
                </a:solidFill>
                <a:latin typeface="Tahoma" pitchFamily="34" charset="0"/>
              </a:rPr>
              <a:t>to</a:t>
            </a:r>
            <a:r>
              <a:rPr lang="fi-FI" sz="2000">
                <a:solidFill>
                  <a:srgbClr val="800080"/>
                </a:solidFill>
                <a:latin typeface="Tahoma" pitchFamily="34" charset="0"/>
              </a:rPr>
              <a:t> buy a new car.</a:t>
            </a:r>
          </a:p>
          <a:p>
            <a:pPr marL="609600" indent="-609600">
              <a:buFontTx/>
              <a:buNone/>
            </a:pPr>
            <a:r>
              <a:rPr lang="fi-FI" sz="2000">
                <a:solidFill>
                  <a:srgbClr val="800080"/>
                </a:solidFill>
                <a:latin typeface="Tahoma" pitchFamily="34" charset="0"/>
              </a:rPr>
              <a:t>	He </a:t>
            </a:r>
            <a:r>
              <a:rPr lang="fi-FI" sz="2000" u="sng">
                <a:solidFill>
                  <a:srgbClr val="800080"/>
                </a:solidFill>
                <a:latin typeface="Tahoma" pitchFamily="34" charset="0"/>
              </a:rPr>
              <a:t>decided</a:t>
            </a:r>
            <a:r>
              <a:rPr lang="fi-FI" sz="200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fi-FI" sz="2000" b="1">
                <a:solidFill>
                  <a:srgbClr val="800080"/>
                </a:solidFill>
                <a:latin typeface="Tahoma" pitchFamily="34" charset="0"/>
              </a:rPr>
              <a:t>to</a:t>
            </a:r>
            <a:r>
              <a:rPr lang="fi-FI" sz="2000">
                <a:solidFill>
                  <a:srgbClr val="800080"/>
                </a:solidFill>
                <a:latin typeface="Tahoma" pitchFamily="34" charset="0"/>
              </a:rPr>
              <a:t> move abroad. </a:t>
            </a:r>
          </a:p>
          <a:p>
            <a:pPr marL="609600" indent="-609600">
              <a:buFontTx/>
              <a:buNone/>
            </a:pPr>
            <a:r>
              <a:rPr lang="fi-FI" sz="2000" b="1">
                <a:latin typeface="Tahoma" pitchFamily="34" charset="0"/>
              </a:rPr>
              <a:t>2) adjektiivin jäljessä</a:t>
            </a:r>
            <a:r>
              <a:rPr lang="fi-FI" sz="2000">
                <a:latin typeface="Tahoma" pitchFamily="34" charset="0"/>
              </a:rPr>
              <a:t> – adj. + to + perusmuoto</a:t>
            </a:r>
          </a:p>
          <a:p>
            <a:pPr marL="609600" indent="-609600">
              <a:buFontTx/>
              <a:buNone/>
            </a:pPr>
            <a:r>
              <a:rPr lang="fi-FI" sz="2000">
                <a:latin typeface="Tahoma" pitchFamily="34" charset="0"/>
              </a:rPr>
              <a:t>	</a:t>
            </a:r>
            <a:r>
              <a:rPr lang="fi-FI" sz="2000">
                <a:solidFill>
                  <a:srgbClr val="800080"/>
                </a:solidFill>
                <a:latin typeface="Tahoma" pitchFamily="34" charset="0"/>
              </a:rPr>
              <a:t>It’s </a:t>
            </a:r>
            <a:r>
              <a:rPr lang="fi-FI" sz="2000" u="sng">
                <a:solidFill>
                  <a:srgbClr val="800080"/>
                </a:solidFill>
                <a:latin typeface="Tahoma" pitchFamily="34" charset="0"/>
              </a:rPr>
              <a:t>easy</a:t>
            </a:r>
            <a:r>
              <a:rPr lang="fi-FI" sz="200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fi-FI" sz="2000" b="1">
                <a:solidFill>
                  <a:srgbClr val="800080"/>
                </a:solidFill>
                <a:latin typeface="Tahoma" pitchFamily="34" charset="0"/>
              </a:rPr>
              <a:t>to</a:t>
            </a:r>
            <a:r>
              <a:rPr lang="fi-FI" sz="2000">
                <a:solidFill>
                  <a:srgbClr val="800080"/>
                </a:solidFill>
                <a:latin typeface="Tahoma" pitchFamily="34" charset="0"/>
              </a:rPr>
              <a:t> speak English.</a:t>
            </a:r>
          </a:p>
          <a:p>
            <a:pPr marL="609600" indent="-609600">
              <a:buFontTx/>
              <a:buNone/>
            </a:pPr>
            <a:r>
              <a:rPr lang="fi-FI" sz="2000">
                <a:solidFill>
                  <a:srgbClr val="800080"/>
                </a:solidFill>
                <a:latin typeface="Tahoma" pitchFamily="34" charset="0"/>
              </a:rPr>
              <a:t>	It’s </a:t>
            </a:r>
            <a:r>
              <a:rPr lang="fi-FI" sz="2000" u="sng">
                <a:solidFill>
                  <a:srgbClr val="800080"/>
                </a:solidFill>
                <a:latin typeface="Tahoma" pitchFamily="34" charset="0"/>
              </a:rPr>
              <a:t>difficult</a:t>
            </a:r>
            <a:r>
              <a:rPr lang="fi-FI" sz="2000">
                <a:solidFill>
                  <a:srgbClr val="800080"/>
                </a:solidFill>
                <a:latin typeface="Tahoma" pitchFamily="34" charset="0"/>
              </a:rPr>
              <a:t> for me </a:t>
            </a:r>
            <a:r>
              <a:rPr lang="fi-FI" sz="2000" b="1">
                <a:solidFill>
                  <a:srgbClr val="800080"/>
                </a:solidFill>
                <a:latin typeface="Tahoma" pitchFamily="34" charset="0"/>
              </a:rPr>
              <a:t>to</a:t>
            </a:r>
            <a:r>
              <a:rPr lang="fi-FI" sz="2000">
                <a:solidFill>
                  <a:srgbClr val="800080"/>
                </a:solidFill>
                <a:latin typeface="Tahoma" pitchFamily="34" charset="0"/>
              </a:rPr>
              <a:t> come there.</a:t>
            </a:r>
            <a:r>
              <a:rPr lang="fi-FI" sz="2000">
                <a:latin typeface="Tahoma" pitchFamily="34" charset="0"/>
              </a:rPr>
              <a:t> (</a:t>
            </a:r>
            <a:r>
              <a:rPr lang="fi-FI" sz="1600">
                <a:latin typeface="Tahoma" pitchFamily="34" charset="0"/>
              </a:rPr>
              <a:t>= Minun on vaikea tulla sinne.)</a:t>
            </a:r>
          </a:p>
          <a:p>
            <a:pPr marL="609600" indent="-609600">
              <a:buFontTx/>
              <a:buNone/>
            </a:pPr>
            <a:r>
              <a:rPr lang="fi-FI" sz="2000" b="1">
                <a:latin typeface="Tahoma" pitchFamily="34" charset="0"/>
              </a:rPr>
              <a:t>3) substantiivin jäljessä</a:t>
            </a:r>
            <a:r>
              <a:rPr lang="fi-FI" sz="2000">
                <a:latin typeface="Tahoma" pitchFamily="34" charset="0"/>
              </a:rPr>
              <a:t> – subst. + to + perusmuoto</a:t>
            </a:r>
          </a:p>
          <a:p>
            <a:pPr marL="609600" indent="-609600">
              <a:buFontTx/>
              <a:buNone/>
            </a:pPr>
            <a:r>
              <a:rPr lang="fi-FI" sz="2000">
                <a:latin typeface="Tahoma" pitchFamily="34" charset="0"/>
              </a:rPr>
              <a:t>	</a:t>
            </a:r>
            <a:r>
              <a:rPr lang="fi-FI" sz="2000">
                <a:solidFill>
                  <a:srgbClr val="800080"/>
                </a:solidFill>
                <a:latin typeface="Tahoma" pitchFamily="34" charset="0"/>
              </a:rPr>
              <a:t>It’s </a:t>
            </a:r>
            <a:r>
              <a:rPr lang="fi-FI" sz="2000" u="sng">
                <a:solidFill>
                  <a:srgbClr val="800080"/>
                </a:solidFill>
                <a:latin typeface="Tahoma" pitchFamily="34" charset="0"/>
              </a:rPr>
              <a:t>time</a:t>
            </a:r>
            <a:r>
              <a:rPr lang="fi-FI" sz="200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fi-FI" sz="2000" b="1">
                <a:solidFill>
                  <a:srgbClr val="800080"/>
                </a:solidFill>
                <a:latin typeface="Tahoma" pitchFamily="34" charset="0"/>
              </a:rPr>
              <a:t>to</a:t>
            </a:r>
            <a:r>
              <a:rPr lang="fi-FI" sz="2000">
                <a:solidFill>
                  <a:srgbClr val="800080"/>
                </a:solidFill>
                <a:latin typeface="Tahoma" pitchFamily="34" charset="0"/>
              </a:rPr>
              <a:t> study hard. </a:t>
            </a:r>
          </a:p>
          <a:p>
            <a:pPr marL="609600" indent="-609600">
              <a:buFontTx/>
              <a:buNone/>
            </a:pPr>
            <a:r>
              <a:rPr lang="fi-FI" sz="2000" b="1">
                <a:latin typeface="Tahoma" pitchFamily="34" charset="0"/>
              </a:rPr>
              <a:t>4)</a:t>
            </a:r>
            <a:r>
              <a:rPr lang="fi-FI" sz="2000" b="1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fi-FI" sz="2000" b="1">
                <a:latin typeface="Tahoma" pitchFamily="34" charset="0"/>
              </a:rPr>
              <a:t>kielteinen infinitiivi</a:t>
            </a:r>
            <a:r>
              <a:rPr lang="fi-FI" sz="2000">
                <a:latin typeface="Tahoma" pitchFamily="34" charset="0"/>
              </a:rPr>
              <a:t> – not + to + perusmuoto</a:t>
            </a:r>
          </a:p>
          <a:p>
            <a:pPr marL="609600" indent="-609600">
              <a:buFontTx/>
              <a:buNone/>
            </a:pPr>
            <a:r>
              <a:rPr lang="fi-FI" sz="2000">
                <a:latin typeface="Tahoma" pitchFamily="34" charset="0"/>
              </a:rPr>
              <a:t>	</a:t>
            </a:r>
            <a:r>
              <a:rPr lang="fi-FI" sz="2000">
                <a:solidFill>
                  <a:srgbClr val="800080"/>
                </a:solidFill>
                <a:latin typeface="Tahoma" pitchFamily="34" charset="0"/>
              </a:rPr>
              <a:t>He promised </a:t>
            </a:r>
            <a:r>
              <a:rPr lang="fi-FI" sz="2000" u="sng">
                <a:solidFill>
                  <a:srgbClr val="800080"/>
                </a:solidFill>
                <a:latin typeface="Tahoma" pitchFamily="34" charset="0"/>
              </a:rPr>
              <a:t>not to leave</a:t>
            </a:r>
            <a:r>
              <a:rPr lang="fi-FI" sz="2000">
                <a:solidFill>
                  <a:srgbClr val="800080"/>
                </a:solidFill>
                <a:latin typeface="Tahoma" pitchFamily="34" charset="0"/>
              </a:rPr>
              <a:t>.</a:t>
            </a:r>
            <a:r>
              <a:rPr lang="fi-FI" sz="2000">
                <a:latin typeface="Tahoma" pitchFamily="34" charset="0"/>
              </a:rPr>
              <a:t> </a:t>
            </a:r>
            <a:r>
              <a:rPr lang="fi-FI" sz="1600">
                <a:latin typeface="Tahoma" pitchFamily="34" charset="0"/>
              </a:rPr>
              <a:t>(= Hän lupasi olla lähtemättä.)</a:t>
            </a:r>
            <a:endParaRPr lang="fi-FI" sz="2000">
              <a:latin typeface="Tahoma" pitchFamily="34" charset="0"/>
            </a:endParaRPr>
          </a:p>
          <a:p>
            <a:pPr marL="609600" indent="-609600">
              <a:buFontTx/>
              <a:buNone/>
            </a:pPr>
            <a:r>
              <a:rPr lang="fi-FI" sz="2000">
                <a:latin typeface="Tahoma" pitchFamily="34" charset="0"/>
              </a:rPr>
              <a:t>	</a:t>
            </a:r>
            <a:r>
              <a:rPr lang="fi-FI" sz="2000">
                <a:solidFill>
                  <a:srgbClr val="800080"/>
                </a:solidFill>
                <a:latin typeface="Tahoma" pitchFamily="34" charset="0"/>
              </a:rPr>
              <a:t>Mum told me </a:t>
            </a:r>
            <a:r>
              <a:rPr lang="fi-FI" sz="2000" u="sng">
                <a:solidFill>
                  <a:srgbClr val="800080"/>
                </a:solidFill>
                <a:latin typeface="Tahoma" pitchFamily="34" charset="0"/>
              </a:rPr>
              <a:t>not to cry</a:t>
            </a:r>
            <a:r>
              <a:rPr lang="fi-FI" sz="2000">
                <a:solidFill>
                  <a:srgbClr val="800080"/>
                </a:solidFill>
                <a:latin typeface="Tahoma" pitchFamily="34" charset="0"/>
              </a:rPr>
              <a:t>.</a:t>
            </a:r>
            <a:r>
              <a:rPr lang="fi-FI" sz="2000">
                <a:latin typeface="Tahoma" pitchFamily="34" charset="0"/>
              </a:rPr>
              <a:t> </a:t>
            </a:r>
            <a:r>
              <a:rPr lang="fi-FI" sz="1600">
                <a:latin typeface="Tahoma" pitchFamily="34" charset="0"/>
              </a:rPr>
              <a:t>(= Äiti käske minun olla itkemättä.)</a:t>
            </a:r>
            <a:endParaRPr lang="fi-FI" sz="2000">
              <a:latin typeface="Tahoma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>
              <a:buFontTx/>
              <a:buNone/>
            </a:pPr>
            <a:r>
              <a:rPr lang="fi-FI" sz="2000" b="1">
                <a:latin typeface="Tahoma" pitchFamily="34" charset="0"/>
              </a:rPr>
              <a:t>5) tarkoituksen ilmaisu</a:t>
            </a:r>
          </a:p>
          <a:p>
            <a:pPr marL="609600" indent="-609600">
              <a:buFontTx/>
              <a:buNone/>
            </a:pPr>
            <a:r>
              <a:rPr lang="fi-FI" sz="2000">
                <a:latin typeface="Tahoma" pitchFamily="34" charset="0"/>
              </a:rPr>
              <a:t>	</a:t>
            </a:r>
            <a:r>
              <a:rPr lang="fi-FI" sz="2000">
                <a:solidFill>
                  <a:srgbClr val="800080"/>
                </a:solidFill>
                <a:latin typeface="Tahoma" pitchFamily="34" charset="0"/>
              </a:rPr>
              <a:t>We study hard </a:t>
            </a:r>
            <a:r>
              <a:rPr lang="fi-FI" sz="2000" u="sng">
                <a:solidFill>
                  <a:srgbClr val="800080"/>
                </a:solidFill>
                <a:latin typeface="Tahoma" pitchFamily="34" charset="0"/>
              </a:rPr>
              <a:t>to get</a:t>
            </a:r>
            <a:r>
              <a:rPr lang="fi-FI" sz="2000">
                <a:solidFill>
                  <a:srgbClr val="800080"/>
                </a:solidFill>
                <a:latin typeface="Tahoma" pitchFamily="34" charset="0"/>
              </a:rPr>
              <a:t> a better job.</a:t>
            </a:r>
            <a:r>
              <a:rPr lang="fi-FI" sz="2000">
                <a:latin typeface="Tahoma" pitchFamily="34" charset="0"/>
              </a:rPr>
              <a:t> </a:t>
            </a:r>
            <a:r>
              <a:rPr lang="fi-FI" sz="1600">
                <a:latin typeface="Tahoma" pitchFamily="34" charset="0"/>
              </a:rPr>
              <a:t>(= Opiskelemme kovasti  </a:t>
            </a:r>
            <a:r>
              <a:rPr lang="fi-FI" sz="1600" u="sng">
                <a:latin typeface="Tahoma" pitchFamily="34" charset="0"/>
              </a:rPr>
              <a:t>saadaksemme </a:t>
            </a:r>
            <a:r>
              <a:rPr lang="fi-FI" sz="1600">
                <a:latin typeface="Tahoma" pitchFamily="34" charset="0"/>
              </a:rPr>
              <a:t>paremman työn.)</a:t>
            </a:r>
          </a:p>
          <a:p>
            <a:pPr marL="609600" indent="-609600">
              <a:buFontTx/>
              <a:buNone/>
            </a:pPr>
            <a:r>
              <a:rPr lang="fi-FI" sz="2000" b="1">
                <a:latin typeface="Tahoma" pitchFamily="34" charset="0"/>
              </a:rPr>
              <a:t>6) pronominin jäljessä</a:t>
            </a:r>
            <a:r>
              <a:rPr lang="fi-FI" sz="2000">
                <a:latin typeface="Tahoma" pitchFamily="34" charset="0"/>
              </a:rPr>
              <a:t> – pronomini + to + perusmuoto</a:t>
            </a:r>
          </a:p>
          <a:p>
            <a:pPr marL="609600" indent="-609600">
              <a:buFontTx/>
              <a:buNone/>
            </a:pPr>
            <a:r>
              <a:rPr lang="fi-FI" sz="2000">
                <a:latin typeface="Tahoma" pitchFamily="34" charset="0"/>
              </a:rPr>
              <a:t>	</a:t>
            </a:r>
            <a:r>
              <a:rPr lang="fi-FI" sz="2000">
                <a:solidFill>
                  <a:srgbClr val="800080"/>
                </a:solidFill>
                <a:latin typeface="Tahoma" pitchFamily="34" charset="0"/>
              </a:rPr>
              <a:t>There is </a:t>
            </a:r>
            <a:r>
              <a:rPr lang="fi-FI" sz="2000" u="sng">
                <a:solidFill>
                  <a:srgbClr val="800080"/>
                </a:solidFill>
                <a:latin typeface="Tahoma" pitchFamily="34" charset="0"/>
              </a:rPr>
              <a:t>nothing</a:t>
            </a:r>
            <a:r>
              <a:rPr lang="fi-FI" sz="200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fi-FI" sz="2000" b="1">
                <a:solidFill>
                  <a:srgbClr val="800080"/>
                </a:solidFill>
                <a:latin typeface="Tahoma" pitchFamily="34" charset="0"/>
              </a:rPr>
              <a:t>to</a:t>
            </a:r>
            <a:r>
              <a:rPr lang="fi-FI" sz="2000">
                <a:solidFill>
                  <a:srgbClr val="800080"/>
                </a:solidFill>
                <a:latin typeface="Tahoma" pitchFamily="34" charset="0"/>
              </a:rPr>
              <a:t> do here.</a:t>
            </a:r>
            <a:r>
              <a:rPr lang="fi-FI" sz="2000">
                <a:latin typeface="Tahoma" pitchFamily="34" charset="0"/>
              </a:rPr>
              <a:t> </a:t>
            </a:r>
            <a:r>
              <a:rPr lang="fi-FI" sz="1600">
                <a:latin typeface="Tahoma" pitchFamily="34" charset="0"/>
              </a:rPr>
              <a:t>(= Täällä ei ole mitään tekemistä.)</a:t>
            </a:r>
            <a:endParaRPr lang="fi-FI" sz="2000">
              <a:latin typeface="Tahoma" pitchFamily="34" charset="0"/>
            </a:endParaRPr>
          </a:p>
          <a:p>
            <a:pPr marL="609600" indent="-609600">
              <a:buFontTx/>
              <a:buNone/>
            </a:pPr>
            <a:r>
              <a:rPr lang="fi-FI" sz="2000">
                <a:latin typeface="Tahoma" pitchFamily="34" charset="0"/>
              </a:rPr>
              <a:t>	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oristeellinen">
  <a:themeElements>
    <a:clrScheme name="Koristeellinen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Koristeellinen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risteellinen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118</TotalTime>
  <Words>27</Words>
  <Application>Microsoft Office PowerPoint</Application>
  <PresentationFormat>Näytössä katseltava diaesitys (4:3)</PresentationFormat>
  <Paragraphs>30</Paragraphs>
  <Slides>4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5" baseType="lpstr">
      <vt:lpstr>Koristeellinen</vt:lpstr>
      <vt:lpstr>VERBIN PERUSMUOTO</vt:lpstr>
      <vt:lpstr>EI TO – TUNNUSMERKKIÄ  eli pelkkä perusmuoto</vt:lpstr>
      <vt:lpstr>TO-TUNNUSMERKKI eli to+perusmuoto</vt:lpstr>
      <vt:lpstr>PowerPoint-esitys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VERBIN PERUSMUOTO</dc:title>
  <dc:creator>Sinikka Lyyra</dc:creator>
  <cp:lastModifiedBy>Your User Name</cp:lastModifiedBy>
  <cp:revision>8</cp:revision>
  <dcterms:created xsi:type="dcterms:W3CDTF">2009-01-25T17:05:02Z</dcterms:created>
  <dcterms:modified xsi:type="dcterms:W3CDTF">2013-02-06T09:28:11Z</dcterms:modified>
</cp:coreProperties>
</file>