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16"/>
  </p:notesMasterIdLst>
  <p:sldIdLst>
    <p:sldId id="275" r:id="rId3"/>
    <p:sldId id="257" r:id="rId4"/>
    <p:sldId id="258" r:id="rId5"/>
    <p:sldId id="261" r:id="rId6"/>
    <p:sldId id="259" r:id="rId7"/>
    <p:sldId id="264" r:id="rId8"/>
    <p:sldId id="272" r:id="rId9"/>
    <p:sldId id="273" r:id="rId10"/>
    <p:sldId id="271" r:id="rId11"/>
    <p:sldId id="260" r:id="rId12"/>
    <p:sldId id="274" r:id="rId13"/>
    <p:sldId id="262" r:id="rId14"/>
    <p:sldId id="263" r:id="rId15"/>
  </p:sldIdLst>
  <p:sldSz cx="9144000" cy="6858000" type="screen4x3"/>
  <p:notesSz cx="6858000" cy="9144000"/>
  <p:defaultTextStyle>
    <a:defPPr>
      <a:defRPr lang="fi-FI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69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2182E8-7C57-4C48-AFE8-ADDF7BD76759}" type="datetimeFigureOut">
              <a:rPr lang="fi-FI" smtClean="0"/>
              <a:t>7.10.2025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BB785B-EE14-4A09-9831-886BCACD471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175277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Varatut tilat PS, TS, VS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BB785B-EE14-4A09-9831-886BCACD4713}" type="slidenum">
              <a:rPr lang="fi-FI" smtClean="0"/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820511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Mitä nämä sanat teistä tarkoittavat? Mitä sisältävät?</a:t>
            </a:r>
          </a:p>
          <a:p>
            <a:endParaRPr lang="fi-FI" dirty="0"/>
          </a:p>
          <a:p>
            <a:r>
              <a:rPr lang="fi-FI" dirty="0"/>
              <a:t>http://www.monilukutaito.com/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BB785B-EE14-4A09-9831-886BCACD4713}" type="slidenum">
              <a:rPr lang="fi-FI" smtClean="0"/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904069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i-FI" dirty="0"/>
          </a:p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BB785B-EE14-4A09-9831-886BCACD4713}" type="slidenum">
              <a:rPr lang="fi-FI" smtClean="0"/>
              <a:t>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908825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Opiskelijat</a:t>
            </a:r>
            <a:r>
              <a:rPr lang="fi-FI" baseline="0" dirty="0"/>
              <a:t> 18kpl</a:t>
            </a:r>
            <a:endParaRPr lang="fi-FI" dirty="0"/>
          </a:p>
          <a:p>
            <a:r>
              <a:rPr lang="fi-FI" dirty="0">
                <a:effectLst/>
              </a:rPr>
              <a:t>Kettunen Riina</a:t>
            </a:r>
          </a:p>
          <a:p>
            <a:r>
              <a:rPr lang="fi-FI" dirty="0">
                <a:effectLst/>
              </a:rPr>
              <a:t>Kiviharju Viivi</a:t>
            </a:r>
          </a:p>
          <a:p>
            <a:r>
              <a:rPr lang="fi-FI" dirty="0">
                <a:effectLst/>
              </a:rPr>
              <a:t>Koponen Anne</a:t>
            </a:r>
          </a:p>
          <a:p>
            <a:r>
              <a:rPr lang="fi-FI" dirty="0">
                <a:effectLst/>
              </a:rPr>
              <a:t>Korhonen Laura</a:t>
            </a:r>
          </a:p>
          <a:p>
            <a:r>
              <a:rPr lang="fi-FI" dirty="0">
                <a:effectLst/>
              </a:rPr>
              <a:t>Kuismin </a:t>
            </a:r>
            <a:r>
              <a:rPr lang="fi-FI" dirty="0" err="1">
                <a:effectLst/>
              </a:rPr>
              <a:t>Meiju</a:t>
            </a:r>
            <a:endParaRPr lang="fi-FI" dirty="0">
              <a:effectLst/>
            </a:endParaRPr>
          </a:p>
          <a:p>
            <a:r>
              <a:rPr lang="fi-FI" dirty="0">
                <a:effectLst/>
              </a:rPr>
              <a:t>Kuusisto Susanna</a:t>
            </a:r>
          </a:p>
          <a:p>
            <a:r>
              <a:rPr lang="fi-FI" dirty="0">
                <a:effectLst/>
              </a:rPr>
              <a:t>Lehto Antti</a:t>
            </a:r>
          </a:p>
          <a:p>
            <a:r>
              <a:rPr lang="fi-FI" dirty="0">
                <a:effectLst/>
              </a:rPr>
              <a:t>Lepistö Aslak</a:t>
            </a:r>
          </a:p>
          <a:p>
            <a:r>
              <a:rPr lang="fi-FI" dirty="0">
                <a:effectLst/>
              </a:rPr>
              <a:t>Leppälä Enni</a:t>
            </a:r>
          </a:p>
          <a:p>
            <a:r>
              <a:rPr lang="fi-FI" dirty="0">
                <a:effectLst/>
              </a:rPr>
              <a:t>Martikainen Elias</a:t>
            </a:r>
          </a:p>
          <a:p>
            <a:r>
              <a:rPr lang="fi-FI" dirty="0">
                <a:effectLst/>
              </a:rPr>
              <a:t>Marttinen Eerik</a:t>
            </a:r>
          </a:p>
          <a:p>
            <a:r>
              <a:rPr lang="fi-FI" dirty="0" err="1">
                <a:effectLst/>
              </a:rPr>
              <a:t>Mäenalanen</a:t>
            </a:r>
            <a:r>
              <a:rPr lang="fi-FI" dirty="0">
                <a:effectLst/>
              </a:rPr>
              <a:t> Hans</a:t>
            </a:r>
          </a:p>
          <a:p>
            <a:r>
              <a:rPr lang="fi-FI" dirty="0">
                <a:effectLst/>
              </a:rPr>
              <a:t>Mäkitalo Matti</a:t>
            </a:r>
          </a:p>
          <a:p>
            <a:r>
              <a:rPr lang="fi-FI" dirty="0">
                <a:effectLst/>
              </a:rPr>
              <a:t>Mäntylä Sara</a:t>
            </a:r>
          </a:p>
          <a:p>
            <a:r>
              <a:rPr lang="fi-FI" dirty="0">
                <a:effectLst/>
              </a:rPr>
              <a:t>Ohtonen Jukka</a:t>
            </a:r>
          </a:p>
          <a:p>
            <a:r>
              <a:rPr lang="fi-FI" dirty="0" err="1">
                <a:effectLst/>
              </a:rPr>
              <a:t>Prusti</a:t>
            </a:r>
            <a:r>
              <a:rPr lang="fi-FI" dirty="0">
                <a:effectLst/>
              </a:rPr>
              <a:t> Tuomas</a:t>
            </a:r>
          </a:p>
          <a:p>
            <a:r>
              <a:rPr lang="fi-FI" dirty="0" err="1">
                <a:effectLst/>
              </a:rPr>
              <a:t>Purma</a:t>
            </a:r>
            <a:r>
              <a:rPr lang="fi-FI" dirty="0">
                <a:effectLst/>
              </a:rPr>
              <a:t> Kasper</a:t>
            </a:r>
          </a:p>
          <a:p>
            <a:r>
              <a:rPr lang="fi-FI" dirty="0">
                <a:effectLst/>
              </a:rPr>
              <a:t>Päreluoto Teemu</a:t>
            </a:r>
            <a:br>
              <a:rPr lang="fi-FI" dirty="0"/>
            </a:b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BB785B-EE14-4A09-9831-886BCACD4713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96396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orakulmio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ora yhdysviiva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tsikko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fi-FI"/>
              <a:t>Muokkaa perustyyl. napsautt.</a:t>
            </a:r>
            <a:endParaRPr kumimoji="0" lang="en-US"/>
          </a:p>
        </p:txBody>
      </p:sp>
      <p:sp>
        <p:nvSpPr>
          <p:cNvPr id="25" name="Alaotsikko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fi-FI"/>
              <a:t>Muokkaa alaotsikon perustyyliä napsautt.</a:t>
            </a:r>
            <a:endParaRPr kumimoji="0" lang="en-US"/>
          </a:p>
        </p:txBody>
      </p:sp>
      <p:sp>
        <p:nvSpPr>
          <p:cNvPr id="31" name="Päivämäärän paikkamerkki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endParaRPr lang="fi-FI"/>
          </a:p>
        </p:txBody>
      </p:sp>
      <p:sp>
        <p:nvSpPr>
          <p:cNvPr id="18" name="Alatunnisteen paikkamerkki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fi-FI"/>
          </a:p>
        </p:txBody>
      </p:sp>
      <p:sp>
        <p:nvSpPr>
          <p:cNvPr id="29" name="Dian numeron paikkamerkki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2FCE9931-9258-406C-BF96-633F4D2C5567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i-FI"/>
              <a:t>Muokkaa perustyyl. napsautt.</a:t>
            </a:r>
            <a:endParaRPr kumimoji="0" lang="en-US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i-FI"/>
              <a:t>Muokkaa tekstin perustyylejä napsauttamalla</a:t>
            </a:r>
          </a:p>
          <a:p>
            <a:pPr lvl="1" eaLnBrk="1" latinLnBrk="0" hangingPunct="1"/>
            <a:r>
              <a:rPr lang="fi-FI"/>
              <a:t>toinen taso</a:t>
            </a:r>
          </a:p>
          <a:p>
            <a:pPr lvl="2" eaLnBrk="1" latinLnBrk="0" hangingPunct="1"/>
            <a:r>
              <a:rPr lang="fi-FI"/>
              <a:t>kolmas taso</a:t>
            </a:r>
          </a:p>
          <a:p>
            <a:pPr lvl="3" eaLnBrk="1" latinLnBrk="0" hangingPunct="1"/>
            <a:r>
              <a:rPr lang="fi-FI"/>
              <a:t>neljäs taso</a:t>
            </a:r>
          </a:p>
          <a:p>
            <a:pPr lvl="4" eaLnBrk="1" latinLnBrk="0" hangingPunct="1"/>
            <a:r>
              <a:rPr lang="fi-FI"/>
              <a:t>viides taso</a:t>
            </a:r>
            <a:endParaRPr kumimoji="0" lang="en-US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E5883-46A1-4912-9A77-B87C28F292E9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/>
          <a:p>
            <a:r>
              <a:rPr kumimoji="0" lang="fi-FI"/>
              <a:t>Muokkaa perustyyl. napsautt.</a:t>
            </a:r>
            <a:endParaRPr kumimoji="0" lang="en-US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fi-FI"/>
              <a:t>Muokkaa tekstin perustyylejä napsauttamalla</a:t>
            </a:r>
          </a:p>
          <a:p>
            <a:pPr lvl="1" eaLnBrk="1" latinLnBrk="0" hangingPunct="1"/>
            <a:r>
              <a:rPr lang="fi-FI"/>
              <a:t>toinen taso</a:t>
            </a:r>
          </a:p>
          <a:p>
            <a:pPr lvl="2" eaLnBrk="1" latinLnBrk="0" hangingPunct="1"/>
            <a:r>
              <a:rPr lang="fi-FI"/>
              <a:t>kolmas taso</a:t>
            </a:r>
          </a:p>
          <a:p>
            <a:pPr lvl="3" eaLnBrk="1" latinLnBrk="0" hangingPunct="1"/>
            <a:r>
              <a:rPr lang="fi-FI"/>
              <a:t>neljäs taso</a:t>
            </a:r>
          </a:p>
          <a:p>
            <a:pPr lvl="4" eaLnBrk="1" latinLnBrk="0" hangingPunct="1"/>
            <a:r>
              <a:rPr lang="fi-FI"/>
              <a:t>viides taso</a:t>
            </a:r>
            <a:endParaRPr kumimoji="0" lang="en-US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/>
          <a:p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41FB754D-0A46-4130-A674-D446D69C6517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5132" y="2059012"/>
            <a:ext cx="9146751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19" y="2166365"/>
            <a:ext cx="8603674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970315"/>
            <a:ext cx="6858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22190-C71F-46DA-8D8D-887A8760A4AE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697168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22190-C71F-46DA-8D8D-887A8760A4AE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644022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5132" y="2059012"/>
            <a:ext cx="9146751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893" y="2208879"/>
            <a:ext cx="78867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4893" y="3984400"/>
            <a:ext cx="78867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EB22190-C71F-46DA-8D8D-887A8760A4AE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825014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797" y="2011680"/>
            <a:ext cx="365760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2011680"/>
            <a:ext cx="365760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22190-C71F-46DA-8D8D-887A8760A4AE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536438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913470"/>
            <a:ext cx="365760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656566"/>
            <a:ext cx="365760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428" y="1913470"/>
            <a:ext cx="365760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00428" y="2656564"/>
            <a:ext cx="365760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22190-C71F-46DA-8D8D-887A8760A4AE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108528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22190-C71F-46DA-8D8D-887A8760A4AE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477638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22190-C71F-46DA-8D8D-887A8760A4AE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365115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148840"/>
            <a:ext cx="4572000" cy="38404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92568" y="2147487"/>
            <a:ext cx="256032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22190-C71F-46DA-8D8D-887A8760A4AE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507957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i-FI"/>
              <a:t>Muokkaa perustyyl. napsautt.</a:t>
            </a:r>
            <a:endParaRPr kumimoji="0" lang="en-US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i-FI"/>
              <a:t>Muokkaa tekstin perustyylejä napsauttamalla</a:t>
            </a:r>
          </a:p>
          <a:p>
            <a:pPr lvl="1" eaLnBrk="1" latinLnBrk="0" hangingPunct="1"/>
            <a:r>
              <a:rPr lang="fi-FI"/>
              <a:t>toinen taso</a:t>
            </a:r>
          </a:p>
          <a:p>
            <a:pPr lvl="2" eaLnBrk="1" latinLnBrk="0" hangingPunct="1"/>
            <a:r>
              <a:rPr lang="fi-FI"/>
              <a:t>kolmas taso</a:t>
            </a:r>
          </a:p>
          <a:p>
            <a:pPr lvl="3" eaLnBrk="1" latinLnBrk="0" hangingPunct="1"/>
            <a:r>
              <a:rPr lang="fi-FI"/>
              <a:t>neljäs taso</a:t>
            </a:r>
          </a:p>
          <a:p>
            <a:pPr lvl="4" eaLnBrk="1" latinLnBrk="0" hangingPunct="1"/>
            <a:r>
              <a:rPr lang="fi-FI"/>
              <a:t>viides taso</a:t>
            </a:r>
            <a:endParaRPr kumimoji="0" lang="en-US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2B08-8023-420C-B918-5D21E5B72B33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0" y="2211494"/>
            <a:ext cx="4754880" cy="384048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85351" y="2150621"/>
            <a:ext cx="256032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22190-C71F-46DA-8D8D-887A8760A4AE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790361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22190-C71F-46DA-8D8D-887A8760A4AE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562781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764484" y="0"/>
            <a:ext cx="20574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0468" y="609600"/>
            <a:ext cx="1801785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609600"/>
            <a:ext cx="5979968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422855"/>
            <a:ext cx="2057397" cy="365125"/>
          </a:xfrm>
        </p:spPr>
        <p:txBody>
          <a:bodyPr/>
          <a:lstStyle/>
          <a:p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32102" y="6422855"/>
            <a:ext cx="3209752" cy="365125"/>
          </a:xfrm>
        </p:spPr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54787" y="6422855"/>
            <a:ext cx="659819" cy="365125"/>
          </a:xfrm>
        </p:spPr>
        <p:txBody>
          <a:bodyPr/>
          <a:lstStyle/>
          <a:p>
            <a:fld id="{BEB22190-C71F-46DA-8D8D-887A8760A4AE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448437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22190-C71F-46DA-8D8D-887A8760A4AE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73693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fi-FI"/>
              <a:t>Muokkaa perustyyl. napsautt.</a:t>
            </a:r>
            <a:endParaRPr kumimoji="0" lang="en-US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fi-FI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/>
          <a:p>
            <a:fld id="{326B97CF-8041-4E07-AA58-1C2C94DB80C3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/>
          <a:p>
            <a:r>
              <a:rPr kumimoji="0" lang="fi-FI"/>
              <a:t>Muokkaa perustyyl. napsautt.</a:t>
            </a:r>
            <a:endParaRPr kumimoji="0" lang="en-US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i-FI"/>
              <a:t>Muokkaa tekstin perustyylejä napsauttamalla</a:t>
            </a:r>
          </a:p>
          <a:p>
            <a:pPr lvl="1" eaLnBrk="1" latinLnBrk="0" hangingPunct="1"/>
            <a:r>
              <a:rPr lang="fi-FI"/>
              <a:t>toinen taso</a:t>
            </a:r>
          </a:p>
          <a:p>
            <a:pPr lvl="2" eaLnBrk="1" latinLnBrk="0" hangingPunct="1"/>
            <a:r>
              <a:rPr lang="fi-FI"/>
              <a:t>kolmas taso</a:t>
            </a:r>
          </a:p>
          <a:p>
            <a:pPr lvl="3" eaLnBrk="1" latinLnBrk="0" hangingPunct="1"/>
            <a:r>
              <a:rPr lang="fi-FI"/>
              <a:t>neljäs taso</a:t>
            </a:r>
          </a:p>
          <a:p>
            <a:pPr lvl="4" eaLnBrk="1" latinLnBrk="0" hangingPunct="1"/>
            <a:r>
              <a:rPr lang="fi-FI"/>
              <a:t>viides taso</a:t>
            </a:r>
            <a:endParaRPr kumimoji="0" lang="en-US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i-FI"/>
              <a:t>Muokkaa tekstin perustyylejä napsauttamalla</a:t>
            </a:r>
          </a:p>
          <a:p>
            <a:pPr lvl="1" eaLnBrk="1" latinLnBrk="0" hangingPunct="1"/>
            <a:r>
              <a:rPr lang="fi-FI"/>
              <a:t>toinen taso</a:t>
            </a:r>
          </a:p>
          <a:p>
            <a:pPr lvl="2" eaLnBrk="1" latinLnBrk="0" hangingPunct="1"/>
            <a:r>
              <a:rPr lang="fi-FI"/>
              <a:t>kolmas taso</a:t>
            </a:r>
          </a:p>
          <a:p>
            <a:pPr lvl="3" eaLnBrk="1" latinLnBrk="0" hangingPunct="1"/>
            <a:r>
              <a:rPr lang="fi-FI"/>
              <a:t>neljäs taso</a:t>
            </a:r>
          </a:p>
          <a:p>
            <a:pPr lvl="4" eaLnBrk="1" latinLnBrk="0" hangingPunct="1"/>
            <a:r>
              <a:rPr lang="fi-FI"/>
              <a:t>viides taso</a:t>
            </a:r>
            <a:endParaRPr kumimoji="0" lang="en-US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8ECE7-2A0A-4D04-B71B-1E806E1F5DC8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fi-FI"/>
              <a:t>Muokkaa perustyyl. napsautt.</a:t>
            </a:r>
            <a:endParaRPr kumimoji="0" lang="en-US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i-FI"/>
              <a:t>Muokkaa tekstin perustyylejä napsauttamalla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i-FI"/>
              <a:t>Muokkaa tekstin perustyylejä napsauttamalla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fi-FI"/>
              <a:t>Muokkaa tekstin perustyylejä napsauttamalla</a:t>
            </a:r>
          </a:p>
          <a:p>
            <a:pPr lvl="1" eaLnBrk="1" latinLnBrk="0" hangingPunct="1"/>
            <a:r>
              <a:rPr lang="fi-FI"/>
              <a:t>toinen taso</a:t>
            </a:r>
          </a:p>
          <a:p>
            <a:pPr lvl="2" eaLnBrk="1" latinLnBrk="0" hangingPunct="1"/>
            <a:r>
              <a:rPr lang="fi-FI"/>
              <a:t>kolmas taso</a:t>
            </a:r>
          </a:p>
          <a:p>
            <a:pPr lvl="3" eaLnBrk="1" latinLnBrk="0" hangingPunct="1"/>
            <a:r>
              <a:rPr lang="fi-FI"/>
              <a:t>neljäs taso</a:t>
            </a:r>
          </a:p>
          <a:p>
            <a:pPr lvl="4" eaLnBrk="1" latinLnBrk="0" hangingPunct="1"/>
            <a:r>
              <a:rPr lang="fi-FI"/>
              <a:t>viides taso</a:t>
            </a:r>
            <a:endParaRPr kumimoji="0" lang="en-US"/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fi-FI"/>
              <a:t>Muokkaa tekstin perustyylejä napsauttamalla</a:t>
            </a:r>
          </a:p>
          <a:p>
            <a:pPr lvl="1" eaLnBrk="1" latinLnBrk="0" hangingPunct="1"/>
            <a:r>
              <a:rPr lang="fi-FI"/>
              <a:t>toinen taso</a:t>
            </a:r>
          </a:p>
          <a:p>
            <a:pPr lvl="2" eaLnBrk="1" latinLnBrk="0" hangingPunct="1"/>
            <a:r>
              <a:rPr lang="fi-FI"/>
              <a:t>kolmas taso</a:t>
            </a:r>
          </a:p>
          <a:p>
            <a:pPr lvl="3" eaLnBrk="1" latinLnBrk="0" hangingPunct="1"/>
            <a:r>
              <a:rPr lang="fi-FI"/>
              <a:t>neljäs taso</a:t>
            </a:r>
          </a:p>
          <a:p>
            <a:pPr lvl="4" eaLnBrk="1" latinLnBrk="0" hangingPunct="1"/>
            <a:r>
              <a:rPr lang="fi-FI"/>
              <a:t>viides taso</a:t>
            </a:r>
            <a:endParaRPr kumimoji="0" lang="en-US"/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844C6-9597-43C7-8734-50DE51E30175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/>
          <a:p>
            <a:r>
              <a:rPr kumimoji="0" lang="fi-FI"/>
              <a:t>Muokkaa perustyyl. napsautt.</a:t>
            </a:r>
            <a:endParaRPr kumimoji="0" lang="en-US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E49E5-C433-42F6-B1D3-64C4C31E52B2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C8B29-7B6B-4561-96CE-80BA19099A13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fi-FI"/>
              <a:t>Muokkaa perustyyl. napsautt.</a:t>
            </a:r>
            <a:endParaRPr kumimoji="0" lang="en-US"/>
          </a:p>
        </p:txBody>
      </p:sp>
      <p:sp>
        <p:nvSpPr>
          <p:cNvPr id="3" name="Tekstin paikkamerkki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fi-FI"/>
              <a:t>Muokkaa tekstin perustyylejä napsauttamalla</a:t>
            </a:r>
          </a:p>
          <a:p>
            <a:pPr lvl="1" eaLnBrk="1" latinLnBrk="0" hangingPunct="1"/>
            <a:r>
              <a:rPr lang="fi-FI"/>
              <a:t>toinen taso</a:t>
            </a:r>
          </a:p>
          <a:p>
            <a:pPr lvl="2" eaLnBrk="1" latinLnBrk="0" hangingPunct="1"/>
            <a:r>
              <a:rPr lang="fi-FI"/>
              <a:t>kolmas taso</a:t>
            </a:r>
          </a:p>
          <a:p>
            <a:pPr lvl="3" eaLnBrk="1" latinLnBrk="0" hangingPunct="1"/>
            <a:r>
              <a:rPr lang="fi-FI"/>
              <a:t>neljäs taso</a:t>
            </a:r>
          </a:p>
          <a:p>
            <a:pPr lvl="4" eaLnBrk="1" latinLnBrk="0" hangingPunct="1"/>
            <a:r>
              <a:rPr lang="fi-FI"/>
              <a:t>viides taso</a:t>
            </a:r>
            <a:endParaRPr kumimoji="0" lang="en-US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D1B9B-6DCE-4147-A525-A342C43BB8EC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tsikollinen kuva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orakulmio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orakulmio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fi-FI"/>
              <a:t>Muokkaa perustyyl. napsautt.</a:t>
            </a:r>
            <a:endParaRPr kumimoji="0" lang="en-US" dirty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EEC0D-67F1-4D63-9639-D783DFA7F957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0" name="Kuvan paikkamerkki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fi-FI"/>
              <a:t>Lisää kuva napsauttamalla kuvaketta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orakulmio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Otsikon paikkamerkki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r>
              <a:rPr kumimoji="0" lang="fi-FI"/>
              <a:t>Muokkaa perustyyl. napsautt.</a:t>
            </a:r>
            <a:endParaRPr kumimoji="0" lang="en-US"/>
          </a:p>
        </p:txBody>
      </p:sp>
      <p:sp>
        <p:nvSpPr>
          <p:cNvPr id="31" name="Tekstin paikkamerkki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i-FI"/>
              <a:t>Muokkaa tekstin perustyylejä napsauttamalla</a:t>
            </a:r>
          </a:p>
          <a:p>
            <a:pPr lvl="1" eaLnBrk="1" latinLnBrk="0" hangingPunct="1"/>
            <a:r>
              <a:rPr kumimoji="0" lang="fi-FI"/>
              <a:t>toinen taso</a:t>
            </a:r>
          </a:p>
          <a:p>
            <a:pPr lvl="2" eaLnBrk="1" latinLnBrk="0" hangingPunct="1"/>
            <a:r>
              <a:rPr kumimoji="0" lang="fi-FI"/>
              <a:t>kolmas taso</a:t>
            </a:r>
          </a:p>
          <a:p>
            <a:pPr lvl="3" eaLnBrk="1" latinLnBrk="0" hangingPunct="1"/>
            <a:r>
              <a:rPr kumimoji="0" lang="fi-FI"/>
              <a:t>neljäs taso</a:t>
            </a:r>
          </a:p>
          <a:p>
            <a:pPr lvl="4" eaLnBrk="1" latinLnBrk="0" hangingPunct="1"/>
            <a:r>
              <a:rPr kumimoji="0" lang="fi-FI"/>
              <a:t>viides taso</a:t>
            </a:r>
            <a:endParaRPr kumimoji="0" lang="en-US"/>
          </a:p>
        </p:txBody>
      </p:sp>
      <p:sp>
        <p:nvSpPr>
          <p:cNvPr id="27" name="Päivämäärän paikkamerkki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fi-FI"/>
          </a:p>
        </p:txBody>
      </p:sp>
      <p:sp>
        <p:nvSpPr>
          <p:cNvPr id="16" name="Dian numeron paikkamerkki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BEB22190-C71F-46DA-8D8D-887A8760A4AE}" type="slidenum">
              <a:rPr lang="fi-FI" smtClean="0"/>
              <a:pPr/>
              <a:t>‹#›</a:t>
            </a:fld>
            <a:endParaRPr lang="fi-F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62" y="176109"/>
            <a:ext cx="9141714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019" y="284176"/>
            <a:ext cx="777240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019" y="2011680"/>
            <a:ext cx="777240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557" y="6422855"/>
            <a:ext cx="2595043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91000" y="6422855"/>
            <a:ext cx="40606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65139" y="6422855"/>
            <a:ext cx="709698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BEB22190-C71F-46DA-8D8D-887A8760A4AE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3386520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B35073-5A29-F59B-FFB4-A1F266A60B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31840" y="533400"/>
            <a:ext cx="5340428" cy="2868168"/>
          </a:xfrm>
        </p:spPr>
        <p:txBody>
          <a:bodyPr/>
          <a:lstStyle/>
          <a:p>
            <a:r>
              <a:rPr lang="fi-FI" dirty="0"/>
              <a:t>Liikuntatapahtuma 18.11.</a:t>
            </a:r>
            <a:br>
              <a:rPr lang="fi-FI" dirty="0"/>
            </a:br>
            <a:endParaRPr lang="fi-F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13E31B-33B5-D8A0-DE8F-670BD4C828E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 dirty="0"/>
              <a:t>´1. suunnitteluseminaari</a:t>
            </a:r>
          </a:p>
        </p:txBody>
      </p:sp>
    </p:spTree>
    <p:extLst>
      <p:ext uri="{BB962C8B-B14F-4D97-AF65-F5344CB8AC3E}">
        <p14:creationId xmlns:p14="http://schemas.microsoft.com/office/powerpoint/2010/main" val="25120933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i-FI" sz="4000" dirty="0"/>
              <a:t>ENSIMMÄINEN SUUNNITTELUSEMINAARI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idx="1"/>
          </p:nvPr>
        </p:nvSpPr>
        <p:spPr>
          <a:xfrm>
            <a:off x="179512" y="1667816"/>
            <a:ext cx="8003232" cy="4846320"/>
          </a:xfrm>
        </p:spPr>
        <p:txBody>
          <a:bodyPr/>
          <a:lstStyle/>
          <a:p>
            <a:r>
              <a:rPr lang="fi-FI" dirty="0"/>
              <a:t>Laaditaan raamit ja runko tapahtumalle!</a:t>
            </a:r>
          </a:p>
          <a:p>
            <a:endParaRPr lang="fi-FI" dirty="0"/>
          </a:p>
          <a:p>
            <a:pPr>
              <a:buNone/>
            </a:pPr>
            <a:r>
              <a:rPr lang="fi-FI" dirty="0"/>
              <a:t>	- Mitä järjestetään (teema, tavoitteet ja sisällöt)?</a:t>
            </a:r>
          </a:p>
          <a:p>
            <a:pPr>
              <a:buNone/>
            </a:pPr>
            <a:r>
              <a:rPr lang="fi-FI" dirty="0"/>
              <a:t>	- Kenelle (osallistujajoukon määrittäminen)?</a:t>
            </a:r>
          </a:p>
          <a:p>
            <a:pPr>
              <a:buNone/>
            </a:pPr>
            <a:r>
              <a:rPr lang="fi-FI" dirty="0"/>
              <a:t>	- Missä (eri ympäristöjen/tilojen mahdollisuudet)?</a:t>
            </a:r>
          </a:p>
          <a:p>
            <a:pPr>
              <a:buNone/>
            </a:pPr>
            <a:r>
              <a:rPr lang="fi-FI" dirty="0"/>
              <a:t> 	- Työnjako? Vastuuhenkilöt?</a:t>
            </a:r>
          </a:p>
          <a:p>
            <a:pPr>
              <a:buNone/>
            </a:pPr>
            <a:r>
              <a:rPr lang="fi-FI" dirty="0"/>
              <a:t>	- Tapahtuman alustava aikataulu?</a:t>
            </a:r>
          </a:p>
          <a:p>
            <a:pPr>
              <a:buNone/>
            </a:pPr>
            <a:r>
              <a:rPr lang="fi-FI" dirty="0"/>
              <a:t>	- Tiedotus ja yhteistyö koulun kanssa hyvä aloittaa heti(mm. tapahtuman mainokset)</a:t>
            </a:r>
          </a:p>
          <a:p>
            <a:endParaRPr lang="fi-FI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7" y="620689"/>
            <a:ext cx="8063132" cy="792088"/>
          </a:xfrm>
        </p:spPr>
        <p:txBody>
          <a:bodyPr>
            <a:normAutofit/>
          </a:bodyPr>
          <a:lstStyle/>
          <a:p>
            <a:pPr algn="l"/>
            <a:r>
              <a:rPr lang="fi-FI" sz="3200"/>
              <a:t>työnjako: yleiset järjestelytehtävät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7" y="1856607"/>
            <a:ext cx="8496944" cy="4793182"/>
          </a:xfrm>
          <a:solidFill>
            <a:schemeClr val="accent1">
              <a:lumMod val="60000"/>
              <a:lumOff val="4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fi-FI" sz="2000" b="1" dirty="0">
                <a:solidFill>
                  <a:srgbClr val="0070C0"/>
                </a:solidFill>
                <a:latin typeface="Arial"/>
                <a:cs typeface="Arial"/>
              </a:rPr>
              <a:t>Tapahtumavastaavat </a:t>
            </a:r>
            <a:r>
              <a:rPr lang="fi-FI" sz="2000" b="1" cap="none" dirty="0">
                <a:solidFill>
                  <a:srgbClr val="0070C0"/>
                </a:solidFill>
                <a:latin typeface="Arial"/>
                <a:cs typeface="Arial"/>
              </a:rPr>
              <a:t>(</a:t>
            </a:r>
            <a:r>
              <a:rPr lang="fi-FI" sz="2000" b="1" dirty="0">
                <a:solidFill>
                  <a:srgbClr val="0070C0"/>
                </a:solidFill>
                <a:latin typeface="Arial"/>
                <a:cs typeface="Arial"/>
              </a:rPr>
              <a:t>2-3</a:t>
            </a:r>
            <a:r>
              <a:rPr lang="fi-FI" sz="2000" b="1" cap="none" dirty="0">
                <a:solidFill>
                  <a:srgbClr val="0070C0"/>
                </a:solidFill>
                <a:latin typeface="Arial"/>
                <a:cs typeface="Arial"/>
              </a:rPr>
              <a:t>): </a:t>
            </a:r>
            <a:r>
              <a:rPr lang="fi-FI" sz="2000" cap="none" dirty="0">
                <a:solidFill>
                  <a:srgbClr val="0070C0"/>
                </a:solidFill>
                <a:latin typeface="Arial"/>
                <a:cs typeface="Arial"/>
              </a:rPr>
              <a:t>toimivat yhteyshenkilönä Eliakselle, Antille ja kouluille ja saavat suvereenisti </a:t>
            </a:r>
            <a:r>
              <a:rPr lang="fi-FI" sz="2000" cap="none" dirty="0" err="1">
                <a:solidFill>
                  <a:srgbClr val="0070C0"/>
                </a:solidFill>
                <a:latin typeface="Arial"/>
                <a:cs typeface="Arial"/>
              </a:rPr>
              <a:t>nakittaa</a:t>
            </a:r>
            <a:r>
              <a:rPr lang="fi-FI" sz="2000" cap="none" dirty="0">
                <a:solidFill>
                  <a:srgbClr val="0070C0"/>
                </a:solidFill>
                <a:latin typeface="Arial"/>
                <a:cs typeface="Arial"/>
              </a:rPr>
              <a:t> ryhmäläisiä tarvittaviin hommiin &gt;&gt; Kokonaisuus hallussa: tietävät, kuka vastaa mistäkin ja mikä homma on vielä hoitamatta, huolehtivat tiedottamisesta, opastuksesta, turvallisuudesta, ensiavusta, aikataulusta ym.)</a:t>
            </a:r>
          </a:p>
          <a:p>
            <a:pPr marL="0" indent="0">
              <a:buNone/>
            </a:pPr>
            <a:r>
              <a:rPr lang="fi-FI" sz="2000" b="1" cap="none" dirty="0">
                <a:solidFill>
                  <a:srgbClr val="0070C0"/>
                </a:solidFill>
                <a:latin typeface="Arial"/>
                <a:cs typeface="Arial"/>
              </a:rPr>
              <a:t>Tiedotus- ja palautetiimi (5-6 hlöä</a:t>
            </a:r>
            <a:r>
              <a:rPr lang="fi-FI" sz="2000" b="1" dirty="0">
                <a:solidFill>
                  <a:srgbClr val="0070C0"/>
                </a:solidFill>
                <a:latin typeface="Arial"/>
                <a:cs typeface="Arial"/>
              </a:rPr>
              <a:t>):</a:t>
            </a:r>
            <a:r>
              <a:rPr lang="fi-FI" sz="2000" b="1" cap="none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lang="fi-FI" sz="2000" cap="none" dirty="0">
                <a:solidFill>
                  <a:srgbClr val="0070C0"/>
                </a:solidFill>
                <a:latin typeface="Arial"/>
                <a:cs typeface="Arial"/>
              </a:rPr>
              <a:t>mm. oppilaiden koteihin tiedote tapahtumasta, kirjallisen palautteen kerääminen tapahtuman jälkeen ja palautteesta raportoiminen kummikoulun loppuseminaarissa</a:t>
            </a:r>
          </a:p>
          <a:p>
            <a:pPr marL="0" indent="0">
              <a:buNone/>
            </a:pPr>
            <a:r>
              <a:rPr lang="fi-FI" sz="2000" b="1" cap="none" dirty="0">
                <a:solidFill>
                  <a:srgbClr val="0070C0"/>
                </a:solidFill>
                <a:latin typeface="Arial"/>
                <a:cs typeface="Arial"/>
              </a:rPr>
              <a:t>Järjestelytiimi (4-5 hlö:</a:t>
            </a:r>
            <a:r>
              <a:rPr lang="fi-FI" sz="2000" b="1" dirty="0">
                <a:solidFill>
                  <a:srgbClr val="0070C0"/>
                </a:solidFill>
                <a:latin typeface="Arial"/>
                <a:cs typeface="Arial"/>
              </a:rPr>
              <a:t>):</a:t>
            </a:r>
            <a:r>
              <a:rPr lang="fi-FI" sz="2000" b="1" cap="none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lang="fi-FI" sz="2000" cap="none" dirty="0">
                <a:solidFill>
                  <a:srgbClr val="0070C0"/>
                </a:solidFill>
                <a:latin typeface="Arial"/>
                <a:cs typeface="Arial"/>
              </a:rPr>
              <a:t>mm. oppilaiden vastaanotto liikunnalle, ohjaus pukuhuoneisiin, pukuh</a:t>
            </a:r>
            <a:r>
              <a:rPr lang="fi-FI" sz="2000" dirty="0">
                <a:solidFill>
                  <a:srgbClr val="0070C0"/>
                </a:solidFill>
                <a:latin typeface="Arial"/>
                <a:cs typeface="Arial"/>
              </a:rPr>
              <a:t>uoneiden </a:t>
            </a:r>
            <a:r>
              <a:rPr lang="fi-FI" sz="2000" cap="none" dirty="0">
                <a:solidFill>
                  <a:srgbClr val="0070C0"/>
                </a:solidFill>
                <a:latin typeface="Arial"/>
                <a:cs typeface="Arial"/>
              </a:rPr>
              <a:t>lukitus / tavaransäilytys, oppilaiden ryhmäjaot, päivän kulun ohjeistus, ruokailu</a:t>
            </a:r>
          </a:p>
          <a:p>
            <a:pPr marL="0" indent="0">
              <a:buNone/>
            </a:pPr>
            <a:r>
              <a:rPr lang="fi-FI" sz="2000" b="1" cap="none" dirty="0">
                <a:solidFill>
                  <a:srgbClr val="0070C0"/>
                </a:solidFill>
                <a:latin typeface="Arial"/>
                <a:cs typeface="Arial"/>
              </a:rPr>
              <a:t>Turvallisuus- ja ensiaputiimi (4 hlö</a:t>
            </a:r>
            <a:r>
              <a:rPr lang="fi-FI" sz="2000" b="1" dirty="0">
                <a:solidFill>
                  <a:srgbClr val="0070C0"/>
                </a:solidFill>
                <a:latin typeface="Arial"/>
                <a:cs typeface="Arial"/>
              </a:rPr>
              <a:t>)</a:t>
            </a:r>
            <a:r>
              <a:rPr lang="fi-FI" sz="2000" b="1" cap="none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lang="fi-FI" sz="2000" cap="none" dirty="0">
                <a:solidFill>
                  <a:srgbClr val="0070C0"/>
                </a:solidFill>
                <a:latin typeface="Arial"/>
                <a:cs typeface="Arial"/>
              </a:rPr>
              <a:t>mm. ensiapu / turvallisuussuunnitelma </a:t>
            </a:r>
            <a:r>
              <a:rPr lang="fi-FI" sz="2000" cap="none" dirty="0" err="1">
                <a:solidFill>
                  <a:srgbClr val="0070C0"/>
                </a:solidFill>
                <a:latin typeface="Arial"/>
                <a:cs typeface="Arial"/>
              </a:rPr>
              <a:t>yms</a:t>
            </a:r>
            <a:r>
              <a:rPr lang="fi-FI" sz="2000" cap="none" dirty="0">
                <a:solidFill>
                  <a:srgbClr val="0070C0"/>
                </a:solidFill>
                <a:latin typeface="Arial"/>
                <a:cs typeface="Arial"/>
              </a:rPr>
              <a:t> organisoitavat asiat</a:t>
            </a:r>
          </a:p>
        </p:txBody>
      </p:sp>
    </p:spTree>
    <p:extLst>
      <p:ext uri="{BB962C8B-B14F-4D97-AF65-F5344CB8AC3E}">
        <p14:creationId xmlns:p14="http://schemas.microsoft.com/office/powerpoint/2010/main" val="4538437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fi-FI" dirty="0"/>
              <a:t>LIIKUNTATAPAHTUMA: SUUNNITTELUSEMINAARI 2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fi-FI" sz="2000" dirty="0"/>
              <a:t>Eri vastuualueiden ja sisältöjen (toimintapisteiden) läpi käynti ja hiominen yhdessä</a:t>
            </a:r>
          </a:p>
          <a:p>
            <a:pPr>
              <a:lnSpc>
                <a:spcPct val="90000"/>
              </a:lnSpc>
            </a:pPr>
            <a:r>
              <a:rPr lang="fi-FI" sz="2000" dirty="0"/>
              <a:t>Tarkoituksena saattaa kaikki ”kartalle” siitä, mitä on suunniteltu ja tulee tapahtumaan</a:t>
            </a:r>
          </a:p>
          <a:p>
            <a:pPr>
              <a:lnSpc>
                <a:spcPct val="90000"/>
              </a:lnSpc>
            </a:pPr>
            <a:r>
              <a:rPr lang="fi-FI" sz="2000" dirty="0"/>
              <a:t>Tapahtuma on jo lähes ”valmis” eli suunniteltu tämän seminaarin jälkeen</a:t>
            </a:r>
          </a:p>
          <a:p>
            <a:pPr>
              <a:lnSpc>
                <a:spcPct val="90000"/>
              </a:lnSpc>
            </a:pPr>
            <a:endParaRPr lang="fi-FI" sz="2000" dirty="0"/>
          </a:p>
          <a:p>
            <a:pPr>
              <a:lnSpc>
                <a:spcPct val="90000"/>
              </a:lnSpc>
            </a:pPr>
            <a:endParaRPr lang="fi-FI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CFCB34-E22A-4EE2-A1FE-1D27398A5B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33" r="2" b="12339"/>
          <a:stretch/>
        </p:blipFill>
        <p:spPr>
          <a:xfrm>
            <a:off x="4197898" y="1711840"/>
            <a:ext cx="3520440" cy="39818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020728"/>
          </a:xfrm>
        </p:spPr>
        <p:txBody>
          <a:bodyPr/>
          <a:lstStyle/>
          <a:p>
            <a:r>
              <a:rPr lang="fi-FI" dirty="0"/>
              <a:t>seuraavat asiat KUNTOON: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9416"/>
            <a:ext cx="7427168" cy="4846320"/>
          </a:xfrm>
        </p:spPr>
        <p:txBody>
          <a:bodyPr/>
          <a:lstStyle/>
          <a:p>
            <a:r>
              <a:rPr lang="fi-FI" dirty="0"/>
              <a:t>Turvallisuussuunnitelman läpikäynti kaikkien kanssa</a:t>
            </a:r>
          </a:p>
          <a:p>
            <a:r>
              <a:rPr lang="fi-FI" dirty="0"/>
              <a:t>Aikataulun mahdollinen hiominen, mitä on sovittu koulujen kanssa?</a:t>
            </a:r>
          </a:p>
          <a:p>
            <a:r>
              <a:rPr lang="fi-FI" dirty="0"/>
              <a:t>Tiedotuksen tilanne: koulut, oppilaat, vanhemmat</a:t>
            </a:r>
          </a:p>
          <a:p>
            <a:r>
              <a:rPr lang="fi-FI" dirty="0"/>
              <a:t>Välinevaraukset, milloin ja ketkä?</a:t>
            </a:r>
          </a:p>
          <a:p>
            <a:r>
              <a:rPr lang="fi-FI" dirty="0"/>
              <a:t>Oheisjutut: puvut, muu rekvisiitta, kuvat tms.</a:t>
            </a:r>
          </a:p>
          <a:p>
            <a:r>
              <a:rPr lang="fi-FI" dirty="0"/>
              <a:t>Lasten ja opettajien vastaanotto, pukuhuoneet, ryhmiin jako, siirtymiset pisteestä toiseen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902529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fi-FI"/>
              <a:t>Liikuntatapahtuman järjestäminen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half" idx="1"/>
          </p:nvPr>
        </p:nvSpPr>
        <p:spPr>
          <a:xfrm>
            <a:off x="457200" y="1772816"/>
            <a:ext cx="7571184" cy="1728193"/>
          </a:xfrm>
        </p:spPr>
        <p:txBody>
          <a:bodyPr anchor="t"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fi-FI" sz="2400" dirty="0"/>
              <a:t>Sisältyy Kummikouluharjoitteluun</a:t>
            </a:r>
          </a:p>
          <a:p>
            <a:pPr>
              <a:lnSpc>
                <a:spcPct val="90000"/>
              </a:lnSpc>
            </a:pPr>
            <a:r>
              <a:rPr lang="fi-FI" sz="2400" dirty="0"/>
              <a:t>Suunnitteluseminaarit 2 x 1,5h (7.10 ja 11.11)</a:t>
            </a:r>
          </a:p>
          <a:p>
            <a:pPr>
              <a:lnSpc>
                <a:spcPct val="90000"/>
              </a:lnSpc>
            </a:pPr>
            <a:r>
              <a:rPr lang="fi-FI" sz="2400" dirty="0"/>
              <a:t>Tapahtumapäivä ti 18.11.25 klo 8-12 </a:t>
            </a:r>
            <a:r>
              <a:rPr lang="fi-FI" sz="2400" i="1" dirty="0"/>
              <a:t>(8.30-11) </a:t>
            </a:r>
            <a:r>
              <a:rPr lang="fi-FI" sz="2400" dirty="0"/>
              <a:t>(VS, TS, PS) ja joitakin järjestelyyn liittyviä tehtäviä omalla ajalla</a:t>
            </a:r>
          </a:p>
          <a:p>
            <a:pPr>
              <a:lnSpc>
                <a:spcPct val="90000"/>
              </a:lnSpc>
            </a:pPr>
            <a:endParaRPr lang="fi-FI" sz="2400" dirty="0"/>
          </a:p>
          <a:p>
            <a:pPr marL="0" indent="0">
              <a:lnSpc>
                <a:spcPct val="90000"/>
              </a:lnSpc>
              <a:buNone/>
            </a:pPr>
            <a:endParaRPr lang="fi-FI" sz="2000" dirty="0"/>
          </a:p>
          <a:p>
            <a:pPr>
              <a:lnSpc>
                <a:spcPct val="90000"/>
              </a:lnSpc>
              <a:buNone/>
            </a:pPr>
            <a:endParaRPr lang="fi-FI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3466" y="3501009"/>
            <a:ext cx="4454206" cy="3340656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1700C72-9DFD-4AB4-B570-98771B614774}"/>
              </a:ext>
            </a:extLst>
          </p:cNvPr>
          <p:cNvSpPr txBox="1"/>
          <p:nvPr/>
        </p:nvSpPr>
        <p:spPr>
          <a:xfrm flipH="1">
            <a:off x="457200" y="4941168"/>
            <a:ext cx="4003335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fi-FI" sz="2400" dirty="0"/>
              <a:t>Minkälaisia liikuntatapahtumia tai muita tapahtumia muistat omalta kouluajaltasi?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7242048" cy="914360"/>
          </a:xfrm>
        </p:spPr>
        <p:txBody>
          <a:bodyPr/>
          <a:lstStyle/>
          <a:p>
            <a:r>
              <a:rPr lang="fi-FI" dirty="0"/>
              <a:t>Miksi liikuntatapahtuma?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fi-FI" dirty="0"/>
              <a:t>Mitä tavoitteita liikunta-tapahtumalla voi olla koulussa?</a:t>
            </a:r>
          </a:p>
          <a:p>
            <a:r>
              <a:rPr lang="fi-FI" dirty="0"/>
              <a:t>Miksi kannattaa järjestää (edut) ja miksi ei kannata järjestää (haasteet)?</a:t>
            </a:r>
          </a:p>
        </p:txBody>
      </p:sp>
      <p:pic>
        <p:nvPicPr>
          <p:cNvPr id="4" name="Picture 6" descr="DSCN103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572000" y="1600200"/>
            <a:ext cx="3384376" cy="452397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6A9923A-05F5-413D-935B-501D7AAEA3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9552" y="763190"/>
            <a:ext cx="7128433" cy="5331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2243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i-FI" sz="3200" dirty="0"/>
              <a:t>MITÄ TAPAHTUMAN SUUNNITTELUSSA ON HUOMIOITAVA?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853136"/>
          </a:xfrm>
        </p:spPr>
        <p:txBody>
          <a:bodyPr>
            <a:normAutofit fontScale="92500" lnSpcReduction="20000"/>
          </a:bodyPr>
          <a:lstStyle/>
          <a:p>
            <a:r>
              <a:rPr lang="fi-FI" u="sng" dirty="0"/>
              <a:t>Kenelle:</a:t>
            </a:r>
            <a:r>
              <a:rPr lang="fi-FI" dirty="0"/>
              <a:t> osallistujien ikä ja  määrä</a:t>
            </a:r>
          </a:p>
          <a:p>
            <a:r>
              <a:rPr lang="fi-FI" u="sng" dirty="0"/>
              <a:t>Mitä:</a:t>
            </a:r>
            <a:r>
              <a:rPr lang="fi-FI" dirty="0"/>
              <a:t> tavoitteet ja sisällöt </a:t>
            </a:r>
          </a:p>
          <a:p>
            <a:r>
              <a:rPr lang="fi-FI" u="sng" dirty="0"/>
              <a:t>Milloin ja missä: </a:t>
            </a:r>
            <a:r>
              <a:rPr lang="fi-FI" dirty="0"/>
              <a:t>vuodenaika ja olosuhteet (sisällä vai ulkona)</a:t>
            </a:r>
          </a:p>
          <a:p>
            <a:r>
              <a:rPr lang="fi-FI" u="sng" dirty="0"/>
              <a:t>Kuka järjestää: </a:t>
            </a:r>
            <a:r>
              <a:rPr lang="fi-FI" dirty="0"/>
              <a:t>opettajat / oppilaat / muu taho (yhteistyö)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i-FI" dirty="0"/>
              <a:t>”Kriittisiä pisteitä” tapahtuman järjestämisessä?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5976" y="3573016"/>
            <a:ext cx="3645724" cy="278001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7239000" cy="876712"/>
          </a:xfrm>
        </p:spPr>
        <p:txBody>
          <a:bodyPr>
            <a:normAutofit fontScale="90000"/>
          </a:bodyPr>
          <a:lstStyle/>
          <a:p>
            <a:r>
              <a:rPr lang="en-US" dirty="0"/>
              <a:t>LÄHTÖKOHTIA SUUNNITTELUUN: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1484784"/>
            <a:ext cx="7715200" cy="4846320"/>
          </a:xfrm>
        </p:spPr>
        <p:txBody>
          <a:bodyPr>
            <a:normAutofit/>
          </a:bodyPr>
          <a:lstStyle/>
          <a:p>
            <a:r>
              <a:rPr lang="fi-FI" dirty="0">
                <a:sym typeface="Wingdings" panose="05000000000000000000" pitchFamily="2" charset="2"/>
              </a:rPr>
              <a:t>Mikä on päivän tavoite ja teema?</a:t>
            </a:r>
          </a:p>
          <a:p>
            <a:r>
              <a:rPr lang="fi-FI" dirty="0">
                <a:sym typeface="Wingdings" panose="05000000000000000000" pitchFamily="2" charset="2"/>
              </a:rPr>
              <a:t>Miten oppilaita </a:t>
            </a:r>
            <a:r>
              <a:rPr lang="fi-FI" dirty="0" err="1">
                <a:sym typeface="Wingdings" panose="05000000000000000000" pitchFamily="2" charset="2"/>
              </a:rPr>
              <a:t>osallistetaan</a:t>
            </a:r>
            <a:r>
              <a:rPr lang="fi-FI" dirty="0">
                <a:sym typeface="Wingdings" panose="05000000000000000000" pitchFamily="2" charset="2"/>
              </a:rPr>
              <a:t>? Otetaanko heidät mukaan jo suunnitteluun?</a:t>
            </a:r>
          </a:p>
          <a:p>
            <a:r>
              <a:rPr lang="fi-FI" dirty="0"/>
              <a:t>OPS: Monialaiset oppimis-kokonaisuudet eli Monot, laaja-alainen oppiminen, e</a:t>
            </a:r>
            <a:r>
              <a:rPr lang="fi-FI" dirty="0">
                <a:sym typeface="Wingdings" panose="05000000000000000000" pitchFamily="2" charset="2"/>
              </a:rPr>
              <a:t>ri oppiaineiden integrointi?</a:t>
            </a:r>
          </a:p>
          <a:p>
            <a:r>
              <a:rPr lang="fi-FI" dirty="0">
                <a:sym typeface="Wingdings" panose="05000000000000000000" pitchFamily="2" charset="2"/>
              </a:rPr>
              <a:t>Suunnitellaan tapahtuma ja tehtävät niin, että kaikilla on mahdollisuus osallistua, huomioidaan oppilaiden (erityiset) tarpeet ja mietitään tehtävien soveltaminen jo etukäteen</a:t>
            </a:r>
          </a:p>
        </p:txBody>
      </p:sp>
    </p:spTree>
    <p:extLst>
      <p:ext uri="{BB962C8B-B14F-4D97-AF65-F5344CB8AC3E}">
        <p14:creationId xmlns:p14="http://schemas.microsoft.com/office/powerpoint/2010/main" val="36649157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643192" cy="1143000"/>
          </a:xfrm>
        </p:spPr>
        <p:txBody>
          <a:bodyPr>
            <a:normAutofit fontScale="90000"/>
          </a:bodyPr>
          <a:lstStyle/>
          <a:p>
            <a:r>
              <a:rPr lang="fi-FI" dirty="0"/>
              <a:t>Monialaiset oppimis-kokonaisuudet eli Monot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2816"/>
            <a:ext cx="7239000" cy="4682920"/>
          </a:xfrm>
        </p:spPr>
        <p:txBody>
          <a:bodyPr>
            <a:normAutofit/>
          </a:bodyPr>
          <a:lstStyle/>
          <a:p>
            <a:r>
              <a:rPr lang="fi-FI" dirty="0"/>
              <a:t>Käsittelevät lasten ja nuorten kokemusmaailmaan kuuluvia ja sitä avartavia asioita eri näkökulmista (eri oppiaineet mukana toteuttamassa). </a:t>
            </a:r>
          </a:p>
          <a:p>
            <a:r>
              <a:rPr lang="fi-FI" dirty="0"/>
              <a:t>Tavoitteena on kokea ja oppia toiminnallisesti. </a:t>
            </a:r>
          </a:p>
          <a:p>
            <a:r>
              <a:rPr lang="fi-FI" dirty="0" err="1"/>
              <a:t>MONOissa</a:t>
            </a:r>
            <a:r>
              <a:rPr lang="fi-FI" dirty="0"/>
              <a:t> oppiaineet, eri-ikäiset oppilaat, opettajat, ohjaajat ja koulun muu toiminta limittyvät toisiinsa yhdessä sovitun päämäärän saavuttamiseksi.</a:t>
            </a:r>
          </a:p>
        </p:txBody>
      </p:sp>
    </p:spTree>
    <p:extLst>
      <p:ext uri="{BB962C8B-B14F-4D97-AF65-F5344CB8AC3E}">
        <p14:creationId xmlns:p14="http://schemas.microsoft.com/office/powerpoint/2010/main" val="2135132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9967" y="476672"/>
            <a:ext cx="7239000" cy="1020728"/>
          </a:xfrm>
        </p:spPr>
        <p:txBody>
          <a:bodyPr/>
          <a:lstStyle/>
          <a:p>
            <a:r>
              <a:rPr lang="fi-FI" dirty="0"/>
              <a:t>Laaja-alainen oppiminen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67" y="1916832"/>
            <a:ext cx="7304397" cy="3921199"/>
          </a:xfrm>
        </p:spPr>
      </p:pic>
    </p:spTree>
    <p:extLst>
      <p:ext uri="{BB962C8B-B14F-4D97-AF65-F5344CB8AC3E}">
        <p14:creationId xmlns:p14="http://schemas.microsoft.com/office/powerpoint/2010/main" val="1539102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732696"/>
          </a:xfrm>
        </p:spPr>
        <p:txBody>
          <a:bodyPr>
            <a:normAutofit/>
          </a:bodyPr>
          <a:lstStyle/>
          <a:p>
            <a:r>
              <a:rPr lang="fi-FI" dirty="0"/>
              <a:t>PIENI Järjestelyraha</a:t>
            </a:r>
            <a:endParaRPr lang="fi-FI" dirty="0">
              <a:highlight>
                <a:srgbClr val="FFFF00"/>
              </a:highligh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7571184" cy="5400600"/>
          </a:xfrm>
        </p:spPr>
        <p:txBody>
          <a:bodyPr>
            <a:normAutofit/>
          </a:bodyPr>
          <a:lstStyle/>
          <a:p>
            <a:r>
              <a:rPr lang="fi-FI" dirty="0"/>
              <a:t>Liikuntatapahtuman järjestelyistä koituvien (</a:t>
            </a:r>
            <a:r>
              <a:rPr lang="fi-FI" dirty="0" err="1"/>
              <a:t>max</a:t>
            </a:r>
            <a:r>
              <a:rPr lang="fi-FI" dirty="0"/>
              <a:t>. 100€) kulujen kattaminen</a:t>
            </a:r>
          </a:p>
          <a:p>
            <a:pPr lvl="1"/>
            <a:r>
              <a:rPr lang="fi-FI" dirty="0"/>
              <a:t>Tarkoitettu esimerkiksi kasvomaaleihin tms. yhteiseen rekvisiittaan</a:t>
            </a:r>
          </a:p>
          <a:p>
            <a:r>
              <a:rPr lang="fi-FI" dirty="0"/>
              <a:t>Jonkun maksettava ensin itse ja sitten laskutus tiedekunnalta (ohje </a:t>
            </a:r>
            <a:r>
              <a:rPr lang="fi-FI" dirty="0" err="1"/>
              <a:t>Pedanetissä</a:t>
            </a:r>
            <a:r>
              <a:rPr lang="fi-FI" dirty="0"/>
              <a:t>)</a:t>
            </a:r>
          </a:p>
          <a:p>
            <a:r>
              <a:rPr lang="fi-FI" dirty="0"/>
              <a:t>Ovatko palkinnot tarpeen? Jos ovat, mistä palkitsette, miksi ja miten?</a:t>
            </a:r>
          </a:p>
          <a:p>
            <a:pPr lvl="1"/>
            <a:r>
              <a:rPr lang="fi-FI" dirty="0"/>
              <a:t>Työskentelytaidot? / Aktiivisuus? / Auttaminen? / Ryhmätoiminta? / Muu…?</a:t>
            </a:r>
          </a:p>
        </p:txBody>
      </p:sp>
    </p:spTree>
    <p:extLst>
      <p:ext uri="{BB962C8B-B14F-4D97-AF65-F5344CB8AC3E}">
        <p14:creationId xmlns:p14="http://schemas.microsoft.com/office/powerpoint/2010/main" val="428443667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Koristeellinen">
  <a:themeElements>
    <a:clrScheme name="Koristeellinen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Koristeellinen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oristeellinen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anded">
  <a:themeElements>
    <a:clrScheme name="Banded">
      <a:dk1>
        <a:srgbClr val="2C2C2C"/>
      </a:dk1>
      <a:lt1>
        <a:srgbClr val="FFFFFF"/>
      </a:lt1>
      <a:dk2>
        <a:srgbClr val="099BDD"/>
      </a:dk2>
      <a:lt2>
        <a:srgbClr val="F2F2F2"/>
      </a:lt2>
      <a:accent1>
        <a:srgbClr val="FFC0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Banded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nd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9792607F-9579-4224-82FF-9C88C3E1E53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383</TotalTime>
  <Words>638</Words>
  <Application>Microsoft Office PowerPoint</Application>
  <PresentationFormat>On-screen Show (4:3)</PresentationFormat>
  <Paragraphs>85</Paragraphs>
  <Slides>13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Calibri</vt:lpstr>
      <vt:lpstr>Corbel</vt:lpstr>
      <vt:lpstr>Trebuchet MS</vt:lpstr>
      <vt:lpstr>Wingdings</vt:lpstr>
      <vt:lpstr>Wingdings 2</vt:lpstr>
      <vt:lpstr>Koristeellinen</vt:lpstr>
      <vt:lpstr>Banded</vt:lpstr>
      <vt:lpstr>Liikuntatapahtuma 18.11. </vt:lpstr>
      <vt:lpstr>Liikuntatapahtuman järjestäminen</vt:lpstr>
      <vt:lpstr>Miksi liikuntatapahtuma?</vt:lpstr>
      <vt:lpstr>PowerPoint Presentation</vt:lpstr>
      <vt:lpstr>MITÄ TAPAHTUMAN SUUNNITTELUSSA ON HUOMIOITAVA?</vt:lpstr>
      <vt:lpstr>LÄHTÖKOHTIA SUUNNITTELUUN:</vt:lpstr>
      <vt:lpstr>Monialaiset oppimis-kokonaisuudet eli Monot</vt:lpstr>
      <vt:lpstr>Laaja-alainen oppiminen</vt:lpstr>
      <vt:lpstr>PIENI Järjestelyraha</vt:lpstr>
      <vt:lpstr>ENSIMMÄINEN SUUNNITTELUSEMINAARI</vt:lpstr>
      <vt:lpstr>työnjako: yleiset järjestelytehtävät</vt:lpstr>
      <vt:lpstr>LIIKUNTATAPAHTUMA: SUUNNITTELUSEMINAARI 2</vt:lpstr>
      <vt:lpstr>seuraavat asiat KUNTOON:</vt:lpstr>
    </vt:vector>
  </TitlesOfParts>
  <Company>University of Jyväskylä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Palomäki, Sanna Helena</dc:creator>
  <cp:lastModifiedBy>Martikainen, Elias</cp:lastModifiedBy>
  <cp:revision>34</cp:revision>
  <dcterms:created xsi:type="dcterms:W3CDTF">2007-11-26T11:06:18Z</dcterms:created>
  <dcterms:modified xsi:type="dcterms:W3CDTF">2025-10-07T11:05:42Z</dcterms:modified>
</cp:coreProperties>
</file>