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6" r:id="rId4"/>
    <p:sldId id="257" r:id="rId5"/>
    <p:sldId id="258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K82FO5ojmeBwbo146N29Wg==" hashData="Cd0S12HdzDbN5EDhn/bGvPX7AN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2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79393A-DE40-42ED-BD7A-D92B7D5CA0EA}" type="datetimeFigureOut">
              <a:rPr lang="fi-FI"/>
              <a:pPr>
                <a:defRPr/>
              </a:pPr>
              <a:t>13.8.20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FF959E-623C-4C4A-8247-49AE71AC52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550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  <p:sp>
        <p:nvSpPr>
          <p:cNvPr id="1434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6F37D6-FF26-464B-A349-9EE151DE1AE6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BC00-D92D-4E90-851B-7A49DB778D05}" type="datetimeFigureOut">
              <a:rPr lang="fi-FI"/>
              <a:pPr>
                <a:defRPr/>
              </a:pPr>
              <a:t>13.8.20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8614-897C-477A-996B-62AB4CF665D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E741-1FB6-4E78-B5EC-E16FAED41384}" type="datetimeFigureOut">
              <a:rPr lang="fi-FI"/>
              <a:pPr>
                <a:defRPr/>
              </a:pPr>
              <a:t>13.8.20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BC24B-D3D4-4B40-A7EB-1832A77D5B8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E60C-A049-45B2-9AB5-8F44B958AD64}" type="datetimeFigureOut">
              <a:rPr lang="fi-FI"/>
              <a:pPr>
                <a:defRPr/>
              </a:pPr>
              <a:t>13.8.20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9344-C436-49AC-A142-5E323BDE5F2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9B098-BF5F-47AC-8F06-06755C5748B8}" type="datetimeFigureOut">
              <a:rPr lang="fi-FI"/>
              <a:pPr>
                <a:defRPr/>
              </a:pPr>
              <a:t>13.8.20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381B-EE19-4B4E-A293-5308AECD871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13B00-8784-4F9A-BF18-A397CD19D762}" type="datetimeFigureOut">
              <a:rPr lang="fi-FI"/>
              <a:pPr>
                <a:defRPr/>
              </a:pPr>
              <a:t>13.8.20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39DF-F50C-485E-9D46-C64DD0FB7F4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D597-C74E-499A-ADFD-28FAB21D96C1}" type="datetimeFigureOut">
              <a:rPr lang="fi-FI"/>
              <a:pPr>
                <a:defRPr/>
              </a:pPr>
              <a:t>13.8.20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8F04-C33B-4B27-BE14-1E35BD8B4E1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77DA-6E32-4639-80B8-1755EC7467DE}" type="datetimeFigureOut">
              <a:rPr lang="fi-FI"/>
              <a:pPr>
                <a:defRPr/>
              </a:pPr>
              <a:t>13.8.20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3C64-2910-4733-9863-83A1C349594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BC344-4FDA-4923-AA84-82EE559B7A09}" type="datetimeFigureOut">
              <a:rPr lang="fi-FI"/>
              <a:pPr>
                <a:defRPr/>
              </a:pPr>
              <a:t>13.8.20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971D-47AA-445C-A20A-90F3176972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FB44F-C766-4FE4-B132-5C0DE3C895E1}" type="datetimeFigureOut">
              <a:rPr lang="fi-FI"/>
              <a:pPr>
                <a:defRPr/>
              </a:pPr>
              <a:t>13.8.20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B82E-3011-4C29-BBF3-9A9CA51F1D5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00710-9AC0-414B-B9B6-4CF31F84B654}" type="datetimeFigureOut">
              <a:rPr lang="fi-FI"/>
              <a:pPr>
                <a:defRPr/>
              </a:pPr>
              <a:t>13.8.20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C7F9-03D3-4E79-A62D-FD8841E5D61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E6E9-DFB1-43EE-9173-6640693F3AC8}" type="datetimeFigureOut">
              <a:rPr lang="fi-FI"/>
              <a:pPr>
                <a:defRPr/>
              </a:pPr>
              <a:t>13.8.20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B3FD-194E-497E-A7FA-EEAB743F88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0ABFA-C874-4258-8942-AC664A1F2504}" type="datetimeFigureOut">
              <a:rPr lang="fi-FI"/>
              <a:pPr>
                <a:defRPr/>
              </a:pPr>
              <a:t>13.8.20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EC54A5-4F9C-4883-9C17-7B0D6261FF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tiedostot.otava.fi/aanet/highfive3/" TargetMode="External"/><Relationship Id="rId3" Type="http://schemas.openxmlformats.org/officeDocument/2006/relationships/hyperlink" Target="https://oppimisenpalvelut.otava.fi/wp-content/uploads/2016/06/highfiveoppilaanaanitemp3.zi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2.gstatic.com/images?q=tbn:ANd9GcR_E5Dw2_mh49inX-s0PMR4LidETSb-JZTyxKoPp-1smgsDG1q7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3"/>
            <a:ext cx="170780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Otsikko 1"/>
          <p:cNvSpPr>
            <a:spLocks noGrp="1"/>
          </p:cNvSpPr>
          <p:nvPr>
            <p:ph type="ctrTitle"/>
          </p:nvPr>
        </p:nvSpPr>
        <p:spPr>
          <a:xfrm>
            <a:off x="1619250" y="4292600"/>
            <a:ext cx="6983413" cy="1298575"/>
          </a:xfrm>
        </p:spPr>
        <p:txBody>
          <a:bodyPr/>
          <a:lstStyle/>
          <a:p>
            <a:r>
              <a:rPr lang="fi-FI" dirty="0" smtClean="0">
                <a:solidFill>
                  <a:srgbClr val="0000FF"/>
                </a:solidFill>
              </a:rPr>
              <a:t>3. luokan englanti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843213" y="5373688"/>
            <a:ext cx="4529137" cy="7191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viikkotuntia</a:t>
            </a:r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620688"/>
            <a:ext cx="6948264" cy="3618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in paikkamerkki 2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4040187" cy="639763"/>
          </a:xfrm>
        </p:spPr>
        <p:txBody>
          <a:bodyPr/>
          <a:lstStyle/>
          <a:p>
            <a:r>
              <a:rPr lang="fi-FI" sz="4000" b="0" dirty="0" err="1" smtClean="0">
                <a:solidFill>
                  <a:srgbClr val="0000FF"/>
                </a:solidFill>
              </a:rPr>
              <a:t>High</a:t>
            </a:r>
            <a:r>
              <a:rPr lang="fi-FI" sz="4000" b="0" dirty="0" smtClean="0">
                <a:solidFill>
                  <a:srgbClr val="0000FF"/>
                </a:solidFill>
              </a:rPr>
              <a:t> </a:t>
            </a:r>
            <a:r>
              <a:rPr lang="fi-FI" sz="4000" b="0" dirty="0" err="1" smtClean="0">
                <a:solidFill>
                  <a:srgbClr val="0000FF"/>
                </a:solidFill>
              </a:rPr>
              <a:t>Five</a:t>
            </a:r>
            <a:r>
              <a:rPr lang="fi-FI" sz="4000" b="0" dirty="0" smtClean="0">
                <a:solidFill>
                  <a:srgbClr val="0000FF"/>
                </a:solidFill>
              </a:rPr>
              <a:t> 3</a:t>
            </a:r>
          </a:p>
        </p:txBody>
      </p:sp>
      <p:sp>
        <p:nvSpPr>
          <p:cNvPr id="7171" name="Sisällön paikkamerkki 3"/>
          <p:cNvSpPr>
            <a:spLocks noGrp="1"/>
          </p:cNvSpPr>
          <p:nvPr>
            <p:ph sz="half" idx="2"/>
          </p:nvPr>
        </p:nvSpPr>
        <p:spPr>
          <a:xfrm>
            <a:off x="323850" y="1196975"/>
            <a:ext cx="4824214" cy="5328369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>
                <a:solidFill>
                  <a:srgbClr val="0000FF"/>
                </a:solidFill>
              </a:rPr>
              <a:t>Uuden </a:t>
            </a:r>
            <a:r>
              <a:rPr lang="fi-FI" dirty="0" err="1" smtClean="0">
                <a:solidFill>
                  <a:srgbClr val="0000FF"/>
                </a:solidFill>
              </a:rPr>
              <a:t>OPSin</a:t>
            </a:r>
            <a:r>
              <a:rPr lang="fi-FI" dirty="0" smtClean="0">
                <a:solidFill>
                  <a:srgbClr val="0000FF"/>
                </a:solidFill>
              </a:rPr>
              <a:t> mukainen </a:t>
            </a:r>
            <a:r>
              <a:rPr lang="fi-FI" sz="1200" dirty="0" smtClean="0">
                <a:solidFill>
                  <a:srgbClr val="0000FF"/>
                </a:solidFill>
              </a:rPr>
              <a:t>(kasvu kulttuuriseen moninaisuuteen, vuorovaikutustaidot, tieto- ja viestintäteknologia)</a:t>
            </a:r>
          </a:p>
          <a:p>
            <a:r>
              <a:rPr lang="fi-FI" dirty="0" smtClean="0">
                <a:solidFill>
                  <a:srgbClr val="0000FF"/>
                </a:solidFill>
              </a:rPr>
              <a:t>Britannia ja englantilainen kulttuuri </a:t>
            </a:r>
            <a:r>
              <a:rPr lang="fi-FI" sz="1000" dirty="0" smtClean="0">
                <a:solidFill>
                  <a:srgbClr val="0000FF"/>
                </a:solidFill>
              </a:rPr>
              <a:t>(</a:t>
            </a:r>
            <a:r>
              <a:rPr lang="fi-FI" sz="1200" dirty="0" smtClean="0">
                <a:solidFill>
                  <a:srgbClr val="0000FF"/>
                </a:solidFill>
              </a:rPr>
              <a:t>nimet, tervehdykset, yleisimmät fraasit)</a:t>
            </a:r>
          </a:p>
          <a:p>
            <a:r>
              <a:rPr lang="fi-FI" dirty="0" smtClean="0">
                <a:solidFill>
                  <a:srgbClr val="0000FF"/>
                </a:solidFill>
              </a:rPr>
              <a:t>Monipuoliset perustekstit ja tehtävät</a:t>
            </a:r>
          </a:p>
          <a:p>
            <a:r>
              <a:rPr lang="fi-FI" dirty="0" smtClean="0">
                <a:solidFill>
                  <a:srgbClr val="0000FF"/>
                </a:solidFill>
              </a:rPr>
              <a:t>Luokassa käytettävä materiaali sähköisenä </a:t>
            </a:r>
            <a:r>
              <a:rPr lang="fi-FI" dirty="0" err="1" smtClean="0">
                <a:solidFill>
                  <a:srgbClr val="0000FF"/>
                </a:solidFill>
              </a:rPr>
              <a:t>digiaineistona</a:t>
            </a:r>
            <a:endParaRPr lang="fi-FI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fi-FI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fi-FI" dirty="0" smtClean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endParaRPr lang="fi-FI" dirty="0" smtClean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6274" y="1196752"/>
            <a:ext cx="3501712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High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 err="1" smtClean="0">
                <a:solidFill>
                  <a:srgbClr val="0000FF"/>
                </a:solidFill>
              </a:rPr>
              <a:t>Five</a:t>
            </a:r>
            <a:r>
              <a:rPr lang="fi-FI" dirty="0" smtClean="0">
                <a:solidFill>
                  <a:srgbClr val="0000FF"/>
                </a:solidFill>
              </a:rPr>
              <a:t> 3</a:t>
            </a:r>
            <a:endParaRPr lang="fi-FI" dirty="0">
              <a:solidFill>
                <a:srgbClr val="0000FF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639762"/>
          </a:xfrm>
        </p:spPr>
        <p:txBody>
          <a:bodyPr/>
          <a:lstStyle/>
          <a:p>
            <a:r>
              <a:rPr lang="fi-FI" b="0" dirty="0">
                <a:solidFill>
                  <a:srgbClr val="0000FF"/>
                </a:solidFill>
              </a:rPr>
              <a:t>Ä</a:t>
            </a:r>
            <a:r>
              <a:rPr lang="fi-FI" b="0" dirty="0" smtClean="0">
                <a:solidFill>
                  <a:srgbClr val="0000FF"/>
                </a:solidFill>
              </a:rPr>
              <a:t>änitiedostot</a:t>
            </a:r>
            <a:endParaRPr lang="fi-FI" b="0" dirty="0">
              <a:solidFill>
                <a:srgbClr val="0000F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44" y="2348880"/>
            <a:ext cx="7352556" cy="4023296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>
                <a:solidFill>
                  <a:srgbClr val="0000FF"/>
                </a:solidFill>
              </a:rPr>
              <a:t>Seuraavista linkeistä löydät </a:t>
            </a:r>
            <a:r>
              <a:rPr lang="fi-FI" sz="2000" dirty="0" err="1">
                <a:solidFill>
                  <a:srgbClr val="0000FF"/>
                </a:solidFill>
              </a:rPr>
              <a:t>High</a:t>
            </a:r>
            <a:r>
              <a:rPr lang="fi-FI" sz="2000" dirty="0">
                <a:solidFill>
                  <a:srgbClr val="0000FF"/>
                </a:solidFill>
              </a:rPr>
              <a:t> </a:t>
            </a:r>
            <a:r>
              <a:rPr lang="fi-FI" sz="2000" dirty="0" err="1">
                <a:solidFill>
                  <a:srgbClr val="0000FF"/>
                </a:solidFill>
              </a:rPr>
              <a:t>Five</a:t>
            </a:r>
            <a:r>
              <a:rPr lang="fi-FI" sz="2000" dirty="0">
                <a:solidFill>
                  <a:srgbClr val="0000FF"/>
                </a:solidFill>
              </a:rPr>
              <a:t> 3 -kirjan äänitiedostot, joissa on kappaleiden tekstit, sanastot ja joitakin tehtäviä</a:t>
            </a:r>
            <a:r>
              <a:rPr lang="fi-FI" sz="2000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endParaRPr lang="fi-FI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0000FF"/>
                </a:solidFill>
                <a:hlinkClick r:id="rId2"/>
              </a:rPr>
              <a:t>http://tiedostot.otava.fi/aanet/highfive3</a:t>
            </a:r>
            <a:r>
              <a:rPr lang="fi-FI" sz="2000" dirty="0" smtClean="0">
                <a:solidFill>
                  <a:srgbClr val="0000FF"/>
                </a:solidFill>
                <a:hlinkClick r:id="rId2"/>
              </a:rPr>
              <a:t>/</a:t>
            </a:r>
            <a:endParaRPr lang="fi-FI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fi-FI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i-FI" sz="2000" dirty="0" smtClean="0">
                <a:solidFill>
                  <a:srgbClr val="0000FF"/>
                </a:solidFill>
                <a:hlinkClick r:id="rId3"/>
              </a:rPr>
              <a:t>https</a:t>
            </a:r>
            <a:r>
              <a:rPr lang="fi-FI" sz="2000" dirty="0">
                <a:solidFill>
                  <a:srgbClr val="0000FF"/>
                </a:solidFill>
                <a:hlinkClick r:id="rId3"/>
              </a:rPr>
              <a:t>://oppimisenpalvelut.otava.fi/wp-content/uploads/2016/06/highfiveoppilaanaanitemp3.</a:t>
            </a:r>
            <a:r>
              <a:rPr lang="fi-FI" sz="2000" dirty="0" smtClean="0">
                <a:solidFill>
                  <a:srgbClr val="0000FF"/>
                </a:solidFill>
                <a:hlinkClick r:id="rId3"/>
              </a:rPr>
              <a:t>zip</a:t>
            </a:r>
            <a:endParaRPr lang="fi-FI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fi-FI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i-FI" sz="2000" dirty="0" smtClean="0">
                <a:solidFill>
                  <a:srgbClr val="0000FF"/>
                </a:solidFill>
              </a:rPr>
              <a:t>Ex tarkoittaa tehtävää ja </a:t>
            </a:r>
            <a:r>
              <a:rPr lang="fi-FI" sz="2000" dirty="0" err="1" smtClean="0">
                <a:solidFill>
                  <a:srgbClr val="0000FF"/>
                </a:solidFill>
              </a:rPr>
              <a:t>chapter</a:t>
            </a:r>
            <a:r>
              <a:rPr lang="fi-FI" sz="2000" dirty="0" smtClean="0">
                <a:solidFill>
                  <a:srgbClr val="0000FF"/>
                </a:solidFill>
              </a:rPr>
              <a:t> kappaletta.</a:t>
            </a:r>
          </a:p>
          <a:p>
            <a:pPr marL="0" indent="0">
              <a:buNone/>
            </a:pPr>
            <a:endParaRPr lang="fi-FI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i-FI" sz="2000" dirty="0" smtClean="0">
                <a:solidFill>
                  <a:srgbClr val="0000FF"/>
                </a:solidFill>
              </a:rPr>
              <a:t>Mukavia </a:t>
            </a:r>
            <a:r>
              <a:rPr lang="fi-FI" sz="2000" dirty="0">
                <a:solidFill>
                  <a:srgbClr val="0000FF"/>
                </a:solidFill>
              </a:rPr>
              <a:t>yhteisiä kuuntelu- ja toistohetkiä!</a:t>
            </a:r>
            <a:endParaRPr lang="fi-FI" sz="2000" dirty="0">
              <a:solidFill>
                <a:srgbClr val="0000FF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b="0" dirty="0" smtClean="0">
                <a:solidFill>
                  <a:srgbClr val="0000FF"/>
                </a:solidFill>
              </a:rPr>
              <a:t>     </a:t>
            </a:r>
            <a:endParaRPr lang="fi-FI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7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388" y="1052513"/>
            <a:ext cx="3816350" cy="1368425"/>
          </a:xfrm>
          <a:ln w="15875"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>
                <a:solidFill>
                  <a:srgbClr val="0000FF"/>
                </a:solidFill>
              </a:rPr>
              <a:t>Oppitunnit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sz="2700" dirty="0">
              <a:solidFill>
                <a:schemeClr val="accent2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27984" y="1124745"/>
            <a:ext cx="4392612" cy="47525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rgbClr val="0000FF"/>
                </a:solidFill>
              </a:rPr>
              <a:t>Kannustetaan puhumaan rohkeasti ja </a:t>
            </a:r>
            <a:r>
              <a:rPr lang="fi-FI" dirty="0" smtClean="0">
                <a:solidFill>
                  <a:srgbClr val="FF0000"/>
                </a:solidFill>
              </a:rPr>
              <a:t>keskustelemaan</a:t>
            </a:r>
            <a:r>
              <a:rPr lang="fi-FI" dirty="0" smtClean="0">
                <a:solidFill>
                  <a:srgbClr val="0000FF"/>
                </a:solidFill>
              </a:rPr>
              <a:t> heti alusta lähtien </a:t>
            </a:r>
            <a:r>
              <a:rPr lang="fi-FI" sz="1200" dirty="0" smtClean="0">
                <a:solidFill>
                  <a:srgbClr val="0000FF"/>
                </a:solidFill>
              </a:rPr>
              <a:t>(käytännön fraaseja)</a:t>
            </a:r>
            <a:endParaRPr lang="fi-FI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rgbClr val="FF0000"/>
                </a:solidFill>
              </a:rPr>
              <a:t>Ääntäminen</a:t>
            </a:r>
            <a:r>
              <a:rPr lang="fi-FI" dirty="0" smtClean="0">
                <a:solidFill>
                  <a:srgbClr val="0000FF"/>
                </a:solidFill>
              </a:rPr>
              <a:t>  </a:t>
            </a:r>
            <a:r>
              <a:rPr lang="fi-FI" dirty="0">
                <a:solidFill>
                  <a:srgbClr val="0000FF"/>
                </a:solidFill>
              </a:rPr>
              <a:t>(esimerkiksi suhuäänne, </a:t>
            </a:r>
            <a:r>
              <a:rPr lang="fi-FI" dirty="0" err="1">
                <a:solidFill>
                  <a:srgbClr val="0000FF"/>
                </a:solidFill>
              </a:rPr>
              <a:t>th-</a:t>
            </a:r>
            <a:r>
              <a:rPr lang="fi-FI" dirty="0" err="1" smtClean="0">
                <a:solidFill>
                  <a:srgbClr val="0000FF"/>
                </a:solidFill>
              </a:rPr>
              <a:t>äänne</a:t>
            </a:r>
            <a:r>
              <a:rPr lang="fi-FI" dirty="0" smtClean="0">
                <a:solidFill>
                  <a:srgbClr val="0000FF"/>
                </a:solidFill>
              </a:rPr>
              <a:t>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rgbClr val="0000FF"/>
                </a:solidFill>
              </a:rPr>
              <a:t>Laulut </a:t>
            </a:r>
            <a:r>
              <a:rPr lang="fi-FI" sz="1200" dirty="0" smtClean="0">
                <a:solidFill>
                  <a:srgbClr val="0000FF"/>
                </a:solidFill>
              </a:rPr>
              <a:t>(London Bridge)</a:t>
            </a:r>
            <a:endParaRPr lang="fi-FI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rgbClr val="0000FF"/>
                </a:solidFill>
              </a:rPr>
              <a:t>Pelit </a:t>
            </a:r>
            <a:r>
              <a:rPr lang="fi-FI" sz="1200" dirty="0" smtClean="0">
                <a:solidFill>
                  <a:srgbClr val="0000FF"/>
                </a:solidFill>
              </a:rPr>
              <a:t>(sanakorttipelit, lautapelit)</a:t>
            </a:r>
            <a:endParaRPr lang="fi-FI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rgbClr val="0000FF"/>
                </a:solidFill>
              </a:rPr>
              <a:t>Sanavaraston kartuttamiseen </a:t>
            </a:r>
            <a:r>
              <a:rPr lang="fi-FI" dirty="0" err="1" smtClean="0">
                <a:solidFill>
                  <a:srgbClr val="0000FF"/>
                </a:solidFill>
              </a:rPr>
              <a:t>Kahoot-peli</a:t>
            </a:r>
            <a:endParaRPr lang="fi-FI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i-FI" dirty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dirty="0"/>
          </a:p>
        </p:txBody>
      </p:sp>
      <p:pic>
        <p:nvPicPr>
          <p:cNvPr id="3076" name="Picture 5" descr="http://www.allfamousquotes.net/wp-content/uploads/2011/12/listening_qu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013176"/>
            <a:ext cx="1795587" cy="11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3384376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9632" y="260350"/>
            <a:ext cx="5626943" cy="1008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>
                <a:solidFill>
                  <a:srgbClr val="0000FF"/>
                </a:solidFill>
              </a:rPr>
              <a:t>Kotitehtävät</a:t>
            </a:r>
            <a:br>
              <a:rPr lang="fi-FI" dirty="0" smtClean="0">
                <a:solidFill>
                  <a:srgbClr val="0000FF"/>
                </a:solidFill>
              </a:rPr>
            </a:br>
            <a:endParaRPr lang="fi-FI" sz="2700" dirty="0">
              <a:solidFill>
                <a:srgbClr val="0000F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388" y="1341438"/>
            <a:ext cx="8137525" cy="518318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rgbClr val="FF0000"/>
                </a:solidFill>
              </a:rPr>
              <a:t>Kotitehtävät</a:t>
            </a:r>
            <a:r>
              <a:rPr lang="fi-FI" dirty="0" smtClean="0">
                <a:solidFill>
                  <a:srgbClr val="0000FF"/>
                </a:solidFill>
              </a:rPr>
              <a:t> on merkitty </a:t>
            </a:r>
            <a:r>
              <a:rPr lang="fi-FI" dirty="0" err="1" smtClean="0">
                <a:solidFill>
                  <a:srgbClr val="FF0000"/>
                </a:solidFill>
              </a:rPr>
              <a:t>Wilman</a:t>
            </a:r>
            <a:r>
              <a:rPr lang="fi-FI" dirty="0" smtClean="0">
                <a:solidFill>
                  <a:srgbClr val="FF0000"/>
                </a:solidFill>
              </a:rPr>
              <a:t> tuntipäiväkirjaan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 smtClean="0">
                <a:solidFill>
                  <a:srgbClr val="0000FF"/>
                </a:solidFill>
              </a:rPr>
              <a:t>                  Jos oppilas on pois koulusta tai unohtaa 		     	    kotitehtävän, sen voi tarkistaa </a:t>
            </a:r>
            <a:r>
              <a:rPr lang="fi-FI" dirty="0" err="1" smtClean="0">
                <a:solidFill>
                  <a:srgbClr val="0000FF"/>
                </a:solidFill>
              </a:rPr>
              <a:t>Wilmasta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dirty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rgbClr val="FF0000"/>
                </a:solidFill>
              </a:rPr>
              <a:t>Kirjoitusläksy</a:t>
            </a:r>
            <a:r>
              <a:rPr lang="fi-FI" dirty="0" smtClean="0">
                <a:solidFill>
                  <a:srgbClr val="0000FF"/>
                </a:solidFill>
              </a:rPr>
              <a:t>: oppilas </a:t>
            </a:r>
            <a:r>
              <a:rPr lang="fi-FI" dirty="0">
                <a:solidFill>
                  <a:srgbClr val="0000FF"/>
                </a:solidFill>
              </a:rPr>
              <a:t>kirjoittaa työkirjasta </a:t>
            </a:r>
            <a:r>
              <a:rPr lang="fi-FI" dirty="0" smtClean="0">
                <a:solidFill>
                  <a:srgbClr val="0000FF"/>
                </a:solidFill>
              </a:rPr>
              <a:t>vihkoon kaikki kappaleen sanat ja tärkeimmät lauseet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fi-FI" dirty="0" err="1" smtClean="0">
                <a:solidFill>
                  <a:srgbClr val="0000FF"/>
                </a:solidFill>
              </a:rPr>
              <a:t>-sekä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r>
              <a:rPr lang="fi-FI" dirty="0">
                <a:solidFill>
                  <a:srgbClr val="0000FF"/>
                </a:solidFill>
              </a:rPr>
              <a:t>englanniksi että </a:t>
            </a:r>
            <a:r>
              <a:rPr lang="fi-FI" dirty="0" smtClean="0">
                <a:solidFill>
                  <a:srgbClr val="0000FF"/>
                </a:solidFill>
              </a:rPr>
              <a:t>suomeksi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fi-FI" dirty="0" smtClean="0">
                <a:solidFill>
                  <a:srgbClr val="0000FF"/>
                </a:solidFill>
              </a:rPr>
              <a:t>-englannin </a:t>
            </a:r>
            <a:r>
              <a:rPr lang="fi-FI" dirty="0">
                <a:solidFill>
                  <a:srgbClr val="0000FF"/>
                </a:solidFill>
              </a:rPr>
              <a:t>ja suomen kielen </a:t>
            </a:r>
            <a:r>
              <a:rPr lang="fi-FI" dirty="0" smtClean="0">
                <a:solidFill>
                  <a:srgbClr val="0000FF"/>
                </a:solidFill>
              </a:rPr>
              <a:t>sanaparit vierekkäin: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fi-FI" dirty="0" smtClean="0">
                <a:solidFill>
                  <a:srgbClr val="0000FF"/>
                </a:solidFill>
              </a:rPr>
              <a:t>                    a </a:t>
            </a:r>
            <a:r>
              <a:rPr lang="fi-FI" dirty="0" err="1">
                <a:solidFill>
                  <a:srgbClr val="0000FF"/>
                </a:solidFill>
              </a:rPr>
              <a:t>dog</a:t>
            </a:r>
            <a:r>
              <a:rPr lang="fi-FI" dirty="0">
                <a:solidFill>
                  <a:srgbClr val="0000FF"/>
                </a:solidFill>
              </a:rPr>
              <a:t> – </a:t>
            </a:r>
            <a:r>
              <a:rPr lang="fi-FI" dirty="0" smtClean="0">
                <a:solidFill>
                  <a:srgbClr val="0000FF"/>
                </a:solidFill>
              </a:rPr>
              <a:t>koira</a:t>
            </a:r>
            <a:endParaRPr lang="fi-FI" dirty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err="1" smtClean="0">
                <a:solidFill>
                  <a:srgbClr val="0000FF"/>
                </a:solidFill>
              </a:rPr>
              <a:t>Activities</a:t>
            </a:r>
            <a:r>
              <a:rPr lang="fi-FI" dirty="0" smtClean="0">
                <a:solidFill>
                  <a:srgbClr val="0000FF"/>
                </a:solidFill>
              </a:rPr>
              <a:t> -kirjan </a:t>
            </a:r>
            <a:r>
              <a:rPr lang="fi-FI" dirty="0" smtClean="0">
                <a:solidFill>
                  <a:srgbClr val="FF0000"/>
                </a:solidFill>
              </a:rPr>
              <a:t>muut tehtävät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rgbClr val="FF0000"/>
                </a:solidFill>
              </a:rPr>
              <a:t>Kuuntelu- ja lukuläksy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rgbClr val="FF0000"/>
                </a:solidFill>
              </a:rPr>
              <a:t>Sanakoe</a:t>
            </a:r>
            <a:endParaRPr lang="fi-FI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rgbClr val="0000FF"/>
                </a:solidFill>
              </a:rPr>
              <a:t>On tärkeää, että oppilas tekee kotitehtävät ja harjoittelee englantia myös kotona kuuntelemalla ja lukemalla  sanoja ja kappaleita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429000"/>
            <a:ext cx="2837088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rg_hi" descr="ANd9GcThSWxgS70ETGu2ibQhwQv-aH2NMy6-_qGQ1DSvP5rBEt5_mEN6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2411413" cy="34432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195" name="Otsikko 1"/>
          <p:cNvSpPr>
            <a:spLocks noGrp="1"/>
          </p:cNvSpPr>
          <p:nvPr>
            <p:ph type="title"/>
          </p:nvPr>
        </p:nvSpPr>
        <p:spPr>
          <a:xfrm>
            <a:off x="2627784" y="115888"/>
            <a:ext cx="5482754" cy="1230312"/>
          </a:xfrm>
        </p:spPr>
        <p:txBody>
          <a:bodyPr/>
          <a:lstStyle/>
          <a:p>
            <a:r>
              <a:rPr lang="fi-FI" sz="4000" dirty="0" smtClean="0">
                <a:solidFill>
                  <a:srgbClr val="0000FF"/>
                </a:solidFill>
              </a:rPr>
              <a:t>Sanakoe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95513" y="1341438"/>
            <a:ext cx="6624637" cy="51117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>
                <a:solidFill>
                  <a:srgbClr val="FF0000"/>
                </a:solidFill>
              </a:rPr>
              <a:t>Y</a:t>
            </a:r>
            <a:r>
              <a:rPr lang="fi-FI" dirty="0" smtClean="0">
                <a:solidFill>
                  <a:srgbClr val="FF0000"/>
                </a:solidFill>
              </a:rPr>
              <a:t>hdestä </a:t>
            </a:r>
            <a:r>
              <a:rPr lang="fi-FI" dirty="0">
                <a:solidFill>
                  <a:srgbClr val="FF0000"/>
                </a:solidFill>
              </a:rPr>
              <a:t>kappaleesta </a:t>
            </a:r>
            <a:r>
              <a:rPr lang="fi-FI" dirty="0">
                <a:solidFill>
                  <a:srgbClr val="0000FF"/>
                </a:solidFill>
              </a:rPr>
              <a:t>kerrallaan </a:t>
            </a:r>
            <a:endParaRPr lang="fi-FI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rgbClr val="0000FF"/>
                </a:solidFill>
              </a:rPr>
              <a:t>Hyväksytty sanakoe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i-FI" dirty="0" smtClean="0">
                <a:solidFill>
                  <a:srgbClr val="FF0000"/>
                </a:solidFill>
              </a:rPr>
              <a:t>vähintään </a:t>
            </a:r>
            <a:r>
              <a:rPr lang="fi-FI" dirty="0">
                <a:solidFill>
                  <a:srgbClr val="FF0000"/>
                </a:solidFill>
              </a:rPr>
              <a:t>kuusi sanaa oikein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>
                <a:solidFill>
                  <a:srgbClr val="0000FF"/>
                </a:solidFill>
              </a:rPr>
              <a:t>J</a:t>
            </a:r>
            <a:r>
              <a:rPr lang="fi-FI" dirty="0" smtClean="0">
                <a:solidFill>
                  <a:srgbClr val="0000FF"/>
                </a:solidFill>
              </a:rPr>
              <a:t>os sanakokeesta alle </a:t>
            </a:r>
            <a:r>
              <a:rPr lang="fi-FI" dirty="0">
                <a:solidFill>
                  <a:srgbClr val="0000FF"/>
                </a:solidFill>
              </a:rPr>
              <a:t>6, oppilas uusii </a:t>
            </a:r>
            <a:r>
              <a:rPr lang="fi-FI" dirty="0" smtClean="0">
                <a:solidFill>
                  <a:srgbClr val="0000FF"/>
                </a:solidFill>
              </a:rPr>
              <a:t>sanakokeen </a:t>
            </a:r>
            <a:endParaRPr lang="fi-FI" dirty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rgbClr val="0000FF"/>
                </a:solidFill>
              </a:rPr>
              <a:t>Tarra arvosanasta 8½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>
                <a:solidFill>
                  <a:srgbClr val="0000FF"/>
                </a:solidFill>
              </a:rPr>
              <a:t>S</a:t>
            </a:r>
            <a:r>
              <a:rPr lang="fi-FI" dirty="0" smtClean="0">
                <a:solidFill>
                  <a:srgbClr val="0000FF"/>
                </a:solidFill>
              </a:rPr>
              <a:t>anakokeeseen </a:t>
            </a:r>
            <a:r>
              <a:rPr lang="fi-FI" dirty="0" smtClean="0">
                <a:solidFill>
                  <a:srgbClr val="FF0000"/>
                </a:solidFill>
              </a:rPr>
              <a:t>huoltajan allekirjoitus</a:t>
            </a:r>
            <a:endParaRPr lang="fi-FI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>
                <a:solidFill>
                  <a:srgbClr val="0000FF"/>
                </a:solidFill>
              </a:rPr>
              <a:t>Harjoittelu sanakokeeseen: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i-FI" dirty="0" smtClean="0">
                <a:solidFill>
                  <a:srgbClr val="0000FF"/>
                </a:solidFill>
              </a:rPr>
              <a:t>lue </a:t>
            </a:r>
            <a:r>
              <a:rPr lang="fi-FI" dirty="0">
                <a:solidFill>
                  <a:srgbClr val="0000FF"/>
                </a:solidFill>
              </a:rPr>
              <a:t>sanat ensin englannista </a:t>
            </a:r>
            <a:r>
              <a:rPr lang="fi-FI" dirty="0" smtClean="0">
                <a:solidFill>
                  <a:srgbClr val="0000FF"/>
                </a:solidFill>
              </a:rPr>
              <a:t>suomeksi, sitten </a:t>
            </a:r>
            <a:r>
              <a:rPr lang="fi-FI" dirty="0">
                <a:solidFill>
                  <a:srgbClr val="0000FF"/>
                </a:solidFill>
              </a:rPr>
              <a:t>suomesta englanniksi toistaen monta </a:t>
            </a:r>
            <a:r>
              <a:rPr lang="fi-FI" dirty="0" smtClean="0">
                <a:solidFill>
                  <a:srgbClr val="0000FF"/>
                </a:solidFill>
              </a:rPr>
              <a:t>kertaa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i-FI" dirty="0">
                <a:solidFill>
                  <a:srgbClr val="0000FF"/>
                </a:solidFill>
              </a:rPr>
              <a:t>k</a:t>
            </a:r>
            <a:r>
              <a:rPr lang="fi-FI" dirty="0" smtClean="0">
                <a:solidFill>
                  <a:srgbClr val="0000FF"/>
                </a:solidFill>
              </a:rPr>
              <a:t>irjoita sanoja paperille monta kertaa</a:t>
            </a:r>
            <a:endParaRPr lang="fi-FI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i-FI" dirty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>
          <a:xfrm>
            <a:off x="755576" y="115888"/>
            <a:ext cx="5832549" cy="1009650"/>
          </a:xfrm>
        </p:spPr>
        <p:txBody>
          <a:bodyPr/>
          <a:lstStyle/>
          <a:p>
            <a:r>
              <a:rPr lang="fi-FI" sz="4000" dirty="0" smtClean="0">
                <a:solidFill>
                  <a:srgbClr val="0000FF"/>
                </a:solidFill>
              </a:rPr>
              <a:t>Koe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6805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800" dirty="0" smtClean="0">
                <a:solidFill>
                  <a:srgbClr val="0000FF"/>
                </a:solidFill>
              </a:rPr>
              <a:t>Koe </a:t>
            </a:r>
            <a:r>
              <a:rPr lang="fi-FI" sz="2800" dirty="0" smtClean="0">
                <a:solidFill>
                  <a:srgbClr val="FF0000"/>
                </a:solidFill>
              </a:rPr>
              <a:t>neljän kappaleen </a:t>
            </a:r>
            <a:r>
              <a:rPr lang="fi-FI" sz="2800" dirty="0" smtClean="0">
                <a:solidFill>
                  <a:srgbClr val="0000FF"/>
                </a:solidFill>
              </a:rPr>
              <a:t>jälkeen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800" dirty="0" smtClean="0">
                <a:solidFill>
                  <a:srgbClr val="0000FF"/>
                </a:solidFill>
              </a:rPr>
              <a:t>Neljäs kappale on aina kertauskappale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800" dirty="0">
                <a:solidFill>
                  <a:srgbClr val="0000FF"/>
                </a:solidFill>
              </a:rPr>
              <a:t>E</a:t>
            </a:r>
            <a:r>
              <a:rPr lang="fi-FI" sz="2800" dirty="0" smtClean="0">
                <a:solidFill>
                  <a:srgbClr val="0000FF"/>
                </a:solidFill>
              </a:rPr>
              <a:t>nnen koetta kotiin jaetaan (ja lähetetään </a:t>
            </a:r>
            <a:r>
              <a:rPr lang="fi-FI" sz="2800" dirty="0" err="1" smtClean="0">
                <a:solidFill>
                  <a:srgbClr val="0000FF"/>
                </a:solidFill>
              </a:rPr>
              <a:t>Wilman</a:t>
            </a:r>
            <a:r>
              <a:rPr lang="fi-FI" sz="2800" dirty="0" smtClean="0">
                <a:solidFill>
                  <a:srgbClr val="0000FF"/>
                </a:solidFill>
              </a:rPr>
              <a:t> kautta) </a:t>
            </a:r>
            <a:r>
              <a:rPr lang="fi-FI" sz="2800" dirty="0" smtClean="0">
                <a:solidFill>
                  <a:srgbClr val="FF0000"/>
                </a:solidFill>
              </a:rPr>
              <a:t>koealuemoniste,</a:t>
            </a:r>
            <a:r>
              <a:rPr lang="fi-FI" sz="2800" dirty="0" smtClean="0">
                <a:solidFill>
                  <a:srgbClr val="0000FF"/>
                </a:solidFill>
              </a:rPr>
              <a:t> johon on listattu kokeen keskeiset asiat </a:t>
            </a:r>
            <a:r>
              <a:rPr lang="fi-FI" dirty="0" smtClean="0">
                <a:solidFill>
                  <a:srgbClr val="0000FF"/>
                </a:solidFill>
              </a:rPr>
              <a:t> </a:t>
            </a:r>
            <a:endParaRPr lang="fi-FI" dirty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356100"/>
            <a:ext cx="2349500" cy="2501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kstin paikkamerkki 2"/>
          <p:cNvSpPr>
            <a:spLocks noGrp="1"/>
          </p:cNvSpPr>
          <p:nvPr>
            <p:ph type="body" idx="1"/>
          </p:nvPr>
        </p:nvSpPr>
        <p:spPr>
          <a:xfrm>
            <a:off x="395288" y="692150"/>
            <a:ext cx="4040187" cy="639763"/>
          </a:xfrm>
        </p:spPr>
        <p:txBody>
          <a:bodyPr/>
          <a:lstStyle/>
          <a:p>
            <a:r>
              <a:rPr lang="fi-FI" sz="4000" b="0" dirty="0" smtClean="0">
                <a:solidFill>
                  <a:srgbClr val="0000FF"/>
                </a:solidFill>
              </a:rPr>
              <a:t>Arviointi</a:t>
            </a:r>
          </a:p>
        </p:txBody>
      </p:sp>
      <p:sp>
        <p:nvSpPr>
          <p:cNvPr id="10243" name="Sisällön paikkamerkki 3"/>
          <p:cNvSpPr>
            <a:spLocks noGrp="1"/>
          </p:cNvSpPr>
          <p:nvPr>
            <p:ph sz="half" idx="2"/>
          </p:nvPr>
        </p:nvSpPr>
        <p:spPr>
          <a:xfrm>
            <a:off x="395288" y="1557338"/>
            <a:ext cx="4040187" cy="39512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i-FI" dirty="0" smtClean="0">
                <a:solidFill>
                  <a:srgbClr val="0000FF"/>
                </a:solidFill>
              </a:rPr>
              <a:t>-aktiivinen</a:t>
            </a:r>
            <a:r>
              <a:rPr lang="fi-FI" dirty="0">
                <a:solidFill>
                  <a:srgbClr val="0000FF"/>
                </a:solidFill>
              </a:rPr>
              <a:t> </a:t>
            </a:r>
            <a:r>
              <a:rPr lang="fi-FI" dirty="0" smtClean="0">
                <a:solidFill>
                  <a:srgbClr val="0000FF"/>
                </a:solidFill>
              </a:rPr>
              <a:t>tuntityöskentely </a:t>
            </a:r>
          </a:p>
          <a:p>
            <a:pPr>
              <a:buNone/>
            </a:pPr>
            <a:r>
              <a:rPr lang="fi-FI" dirty="0">
                <a:solidFill>
                  <a:srgbClr val="0000FF"/>
                </a:solidFill>
              </a:rPr>
              <a:t>-myönteinen opiskeluasenne</a:t>
            </a:r>
          </a:p>
          <a:p>
            <a:pPr>
              <a:buNone/>
            </a:pPr>
            <a:r>
              <a:rPr lang="fi-FI" dirty="0">
                <a:solidFill>
                  <a:srgbClr val="0000FF"/>
                </a:solidFill>
              </a:rPr>
              <a:t>-kotitehtävien tunnollinen suorittaminen</a:t>
            </a:r>
          </a:p>
          <a:p>
            <a:pPr>
              <a:buFont typeface="Arial" charset="0"/>
              <a:buNone/>
            </a:pPr>
            <a:r>
              <a:rPr lang="fi-FI" dirty="0" smtClean="0">
                <a:solidFill>
                  <a:srgbClr val="0000FF"/>
                </a:solidFill>
              </a:rPr>
              <a:t>-kokeet</a:t>
            </a:r>
          </a:p>
          <a:p>
            <a:pPr>
              <a:buFont typeface="Arial" charset="0"/>
              <a:buNone/>
            </a:pPr>
            <a:r>
              <a:rPr lang="fi-FI" dirty="0" smtClean="0">
                <a:solidFill>
                  <a:srgbClr val="0000FF"/>
                </a:solidFill>
              </a:rPr>
              <a:t>-sanakokeet</a:t>
            </a:r>
          </a:p>
          <a:p>
            <a:pPr>
              <a:buFont typeface="Arial" charset="0"/>
              <a:buNone/>
            </a:pPr>
            <a:r>
              <a:rPr lang="fi-FI" dirty="0" smtClean="0">
                <a:solidFill>
                  <a:srgbClr val="0000FF"/>
                </a:solidFill>
              </a:rPr>
              <a:t>-käyttäytyminen</a:t>
            </a:r>
          </a:p>
          <a:p>
            <a:pPr marL="0" indent="0">
              <a:buNone/>
            </a:pPr>
            <a:r>
              <a:rPr lang="fi-FI" dirty="0">
                <a:solidFill>
                  <a:srgbClr val="0000FF"/>
                </a:solidFill>
              </a:rPr>
              <a:t>-oppilasta kannustetaan </a:t>
            </a:r>
            <a:r>
              <a:rPr lang="fi-FI" dirty="0" err="1">
                <a:solidFill>
                  <a:srgbClr val="0000FF"/>
                </a:solidFill>
              </a:rPr>
              <a:t>itsearviointiin</a:t>
            </a:r>
            <a:endParaRPr lang="fi-FI" dirty="0">
              <a:solidFill>
                <a:srgbClr val="0000FF"/>
              </a:solidFill>
            </a:endParaRPr>
          </a:p>
          <a:p>
            <a:endParaRPr lang="fi-FI" dirty="0" smtClean="0"/>
          </a:p>
        </p:txBody>
      </p:sp>
      <p:pic>
        <p:nvPicPr>
          <p:cNvPr id="10246" name="Picture 1" descr="C:\Users\Anne\Desktop\imagesCADLIN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068960"/>
            <a:ext cx="20161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323528" y="1196752"/>
            <a:ext cx="34381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solidFill>
                  <a:srgbClr val="0000FF"/>
                </a:solidFill>
              </a:rPr>
              <a:t/>
            </a:r>
            <a:br>
              <a:rPr lang="fi-FI" dirty="0" smtClean="0">
                <a:solidFill>
                  <a:srgbClr val="0000FF"/>
                </a:solidFill>
              </a:rPr>
            </a:br>
            <a:r>
              <a:rPr lang="fi-FI" dirty="0" smtClean="0">
                <a:solidFill>
                  <a:srgbClr val="0000FF"/>
                </a:solidFill>
              </a:rPr>
              <a:t>Jos sinulla on kysyttävää, lähetä </a:t>
            </a:r>
            <a:r>
              <a:rPr lang="fi-FI" dirty="0" err="1" smtClean="0">
                <a:solidFill>
                  <a:srgbClr val="0000FF"/>
                </a:solidFill>
              </a:rPr>
              <a:t>Wilma-viesti</a:t>
            </a:r>
            <a:r>
              <a:rPr lang="fi-FI" dirty="0" smtClean="0">
                <a:solidFill>
                  <a:srgbClr val="0000FF"/>
                </a:solidFill>
              </a:rPr>
              <a:t> tai soita </a:t>
            </a:r>
          </a:p>
          <a:p>
            <a:r>
              <a:rPr lang="fi-FI" dirty="0" smtClean="0">
                <a:solidFill>
                  <a:srgbClr val="0000FF"/>
                </a:solidFill>
              </a:rPr>
              <a:t>0447730169</a:t>
            </a:r>
          </a:p>
          <a:p>
            <a:endParaRPr lang="fi-FI" dirty="0">
              <a:solidFill>
                <a:srgbClr val="0000FF"/>
              </a:solidFill>
            </a:endParaRPr>
          </a:p>
          <a:p>
            <a:r>
              <a:rPr lang="fi-FI" dirty="0" smtClean="0">
                <a:solidFill>
                  <a:srgbClr val="0000FF"/>
                </a:solidFill>
              </a:rPr>
              <a:t>Terveisin</a:t>
            </a:r>
          </a:p>
          <a:p>
            <a:r>
              <a:rPr lang="fi-FI" dirty="0" smtClean="0">
                <a:solidFill>
                  <a:srgbClr val="0000FF"/>
                </a:solidFill>
                <a:latin typeface="Bradley Hand ITC" pitchFamily="66" charset="0"/>
                <a:cs typeface="Bradley Hand Bold"/>
              </a:rPr>
              <a:t>Anne</a:t>
            </a:r>
            <a:endParaRPr lang="fi-FI" dirty="0">
              <a:solidFill>
                <a:srgbClr val="0000FF"/>
              </a:solidFill>
              <a:latin typeface="Bradley Hand ITC" pitchFamily="66" charset="0"/>
              <a:cs typeface="Bradley Hand Bold"/>
            </a:endParaRPr>
          </a:p>
          <a:p>
            <a:endParaRPr lang="fi-FI" dirty="0" smtClean="0">
              <a:solidFill>
                <a:srgbClr val="0000FF"/>
              </a:solidFill>
            </a:endParaRPr>
          </a:p>
          <a:p>
            <a:endParaRPr lang="fi-FI" dirty="0" smtClean="0">
              <a:solidFill>
                <a:srgbClr val="0000FF"/>
              </a:solidFill>
            </a:endParaRPr>
          </a:p>
          <a:p>
            <a:endParaRPr lang="fi-FI" dirty="0" smtClean="0">
              <a:solidFill>
                <a:srgbClr val="0000FF"/>
              </a:solidFill>
            </a:endParaRPr>
          </a:p>
          <a:p>
            <a:endParaRPr lang="fi-FI" dirty="0" smtClean="0">
              <a:solidFill>
                <a:srgbClr val="0000FF"/>
              </a:solidFill>
            </a:endParaRPr>
          </a:p>
          <a:p>
            <a:endParaRPr lang="fi-FI" dirty="0">
              <a:solidFill>
                <a:srgbClr val="0000FF"/>
              </a:solidFill>
              <a:latin typeface="Bradley Hand Bold"/>
              <a:cs typeface="Bradley Hand Bold"/>
            </a:endParaRPr>
          </a:p>
          <a:p>
            <a:endParaRPr lang="fi-FI" dirty="0" smtClean="0">
              <a:solidFill>
                <a:srgbClr val="0000FF"/>
              </a:solidFill>
            </a:endParaRPr>
          </a:p>
          <a:p>
            <a:endParaRPr lang="fi-FI" dirty="0">
              <a:solidFill>
                <a:srgbClr val="0000FF"/>
              </a:solidFill>
            </a:endParaRPr>
          </a:p>
          <a:p>
            <a:endParaRPr lang="fi-FI" dirty="0" smtClean="0">
              <a:solidFill>
                <a:srgbClr val="0000FF"/>
              </a:solidFill>
            </a:endParaRPr>
          </a:p>
          <a:p>
            <a:endParaRPr lang="fi-FI" dirty="0">
              <a:solidFill>
                <a:srgbClr val="0000FF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356992"/>
            <a:ext cx="2254672" cy="2254672"/>
          </a:xfrm>
          <a:prstGeom prst="rect">
            <a:avLst/>
          </a:prstGeom>
        </p:spPr>
      </p:pic>
      <p:pic>
        <p:nvPicPr>
          <p:cNvPr id="1026" name="Picture 2" descr="Kuvahaun tulos haulle have a nice da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2095500" cy="169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261</Words>
  <Application>Microsoft Macintosh PowerPoint</Application>
  <PresentationFormat>Näytössä katseltava diaesitys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Office-teema</vt:lpstr>
      <vt:lpstr>3. luokan englanti</vt:lpstr>
      <vt:lpstr>PowerPoint-esitys</vt:lpstr>
      <vt:lpstr> High Five 3</vt:lpstr>
      <vt:lpstr>Oppitunnit </vt:lpstr>
      <vt:lpstr>Kotitehtävät </vt:lpstr>
      <vt:lpstr>Sanakoe</vt:lpstr>
      <vt:lpstr>Koe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luokan englanti</dc:title>
  <dc:creator>Anne</dc:creator>
  <cp:lastModifiedBy>Anne Ali-Raatikainen</cp:lastModifiedBy>
  <cp:revision>57</cp:revision>
  <dcterms:created xsi:type="dcterms:W3CDTF">2012-09-02T16:41:48Z</dcterms:created>
  <dcterms:modified xsi:type="dcterms:W3CDTF">2020-08-13T08:46:04Z</dcterms:modified>
  <cp:contentStatus>Valmis</cp:contentStatus>
</cp:coreProperties>
</file>