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sldIdLst>
    <p:sldId id="256" r:id="rId5"/>
    <p:sldId id="257" r:id="rId6"/>
    <p:sldId id="258" r:id="rId7"/>
    <p:sldId id="259" r:id="rId8"/>
    <p:sldId id="260" r:id="rId9"/>
    <p:sldId id="261" r:id="rId10"/>
    <p:sldId id="262" r:id="rId11"/>
    <p:sldId id="263" r:id="rId12"/>
    <p:sldId id="264" r:id="rId13"/>
    <p:sldId id="265" r:id="rId14"/>
    <p:sldId id="267"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2" d="100"/>
          <a:sy n="92" d="100"/>
        </p:scale>
        <p:origin x="84" y="4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sp>
        <p:nvSpPr>
          <p:cNvPr id="4" name="Date Placeholder 3"/>
          <p:cNvSpPr>
            <a:spLocks noGrp="1"/>
          </p:cNvSpPr>
          <p:nvPr>
            <p:ph type="dt" sz="half" idx="10"/>
          </p:nvPr>
        </p:nvSpPr>
        <p:spPr/>
        <p:txBody>
          <a:bodyPr/>
          <a:lstStyle/>
          <a:p>
            <a:fld id="{7DA99030-880F-40A9-B67F-416A496E0847}" type="datetimeFigureOut">
              <a:rPr lang="en-FI" smtClean="0"/>
              <a:t>22/01/2020</a:t>
            </a:fld>
            <a:endParaRPr lang="en-FI"/>
          </a:p>
        </p:txBody>
      </p:sp>
      <p:sp>
        <p:nvSpPr>
          <p:cNvPr id="5" name="Footer Placeholder 4"/>
          <p:cNvSpPr>
            <a:spLocks noGrp="1"/>
          </p:cNvSpPr>
          <p:nvPr>
            <p:ph type="ftr" sz="quarter" idx="11"/>
          </p:nvPr>
        </p:nvSpPr>
        <p:spPr/>
        <p:txBody>
          <a:bodyPr/>
          <a:lstStyle/>
          <a:p>
            <a:endParaRPr lang="en-FI"/>
          </a:p>
        </p:txBody>
      </p:sp>
      <p:sp>
        <p:nvSpPr>
          <p:cNvPr id="6" name="Slide Number Placeholder 5"/>
          <p:cNvSpPr>
            <a:spLocks noGrp="1"/>
          </p:cNvSpPr>
          <p:nvPr>
            <p:ph type="sldNum" sz="quarter" idx="12"/>
          </p:nvPr>
        </p:nvSpPr>
        <p:spPr/>
        <p:txBody>
          <a:bodyPr/>
          <a:lstStyle/>
          <a:p>
            <a:fld id="{249C27C3-30B7-48B6-AF8F-2434700046B6}" type="slidenum">
              <a:rPr lang="en-FI" smtClean="0"/>
              <a:t>‹#›</a:t>
            </a:fld>
            <a:endParaRPr lang="en-FI"/>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325223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DA99030-880F-40A9-B67F-416A496E0847}" type="datetimeFigureOut">
              <a:rPr lang="en-FI" smtClean="0"/>
              <a:t>22/01/2020</a:t>
            </a:fld>
            <a:endParaRPr lang="en-FI"/>
          </a:p>
        </p:txBody>
      </p:sp>
      <p:sp>
        <p:nvSpPr>
          <p:cNvPr id="5" name="Footer Placeholder 4"/>
          <p:cNvSpPr>
            <a:spLocks noGrp="1"/>
          </p:cNvSpPr>
          <p:nvPr>
            <p:ph type="ftr" sz="quarter" idx="11"/>
          </p:nvPr>
        </p:nvSpPr>
        <p:spPr/>
        <p:txBody>
          <a:bodyPr/>
          <a:lstStyle/>
          <a:p>
            <a:endParaRPr lang="en-FI"/>
          </a:p>
        </p:txBody>
      </p:sp>
      <p:sp>
        <p:nvSpPr>
          <p:cNvPr id="6" name="Slide Number Placeholder 5"/>
          <p:cNvSpPr>
            <a:spLocks noGrp="1"/>
          </p:cNvSpPr>
          <p:nvPr>
            <p:ph type="sldNum" sz="quarter" idx="12"/>
          </p:nvPr>
        </p:nvSpPr>
        <p:spPr/>
        <p:txBody>
          <a:bodyPr/>
          <a:lstStyle/>
          <a:p>
            <a:fld id="{249C27C3-30B7-48B6-AF8F-2434700046B6}" type="slidenum">
              <a:rPr lang="en-FI" smtClean="0"/>
              <a:t>‹#›</a:t>
            </a:fld>
            <a:endParaRPr lang="en-FI"/>
          </a:p>
        </p:txBody>
      </p:sp>
    </p:spTree>
    <p:extLst>
      <p:ext uri="{BB962C8B-B14F-4D97-AF65-F5344CB8AC3E}">
        <p14:creationId xmlns:p14="http://schemas.microsoft.com/office/powerpoint/2010/main" val="37715074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DA99030-880F-40A9-B67F-416A496E0847}" type="datetimeFigureOut">
              <a:rPr lang="en-FI" smtClean="0"/>
              <a:t>22/01/2020</a:t>
            </a:fld>
            <a:endParaRPr lang="en-FI"/>
          </a:p>
        </p:txBody>
      </p:sp>
      <p:sp>
        <p:nvSpPr>
          <p:cNvPr id="5" name="Footer Placeholder 4"/>
          <p:cNvSpPr>
            <a:spLocks noGrp="1"/>
          </p:cNvSpPr>
          <p:nvPr>
            <p:ph type="ftr" sz="quarter" idx="11"/>
          </p:nvPr>
        </p:nvSpPr>
        <p:spPr/>
        <p:txBody>
          <a:bodyPr/>
          <a:lstStyle/>
          <a:p>
            <a:endParaRPr lang="en-FI"/>
          </a:p>
        </p:txBody>
      </p:sp>
      <p:sp>
        <p:nvSpPr>
          <p:cNvPr id="6" name="Slide Number Placeholder 5"/>
          <p:cNvSpPr>
            <a:spLocks noGrp="1"/>
          </p:cNvSpPr>
          <p:nvPr>
            <p:ph type="sldNum" sz="quarter" idx="12"/>
          </p:nvPr>
        </p:nvSpPr>
        <p:spPr/>
        <p:txBody>
          <a:bodyPr/>
          <a:lstStyle/>
          <a:p>
            <a:fld id="{249C27C3-30B7-48B6-AF8F-2434700046B6}" type="slidenum">
              <a:rPr lang="en-FI" smtClean="0"/>
              <a:t>‹#›</a:t>
            </a:fld>
            <a:endParaRPr lang="en-FI"/>
          </a:p>
        </p:txBody>
      </p:sp>
    </p:spTree>
    <p:extLst>
      <p:ext uri="{BB962C8B-B14F-4D97-AF65-F5344CB8AC3E}">
        <p14:creationId xmlns:p14="http://schemas.microsoft.com/office/powerpoint/2010/main" val="37446951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DA99030-880F-40A9-B67F-416A496E0847}" type="datetimeFigureOut">
              <a:rPr lang="en-FI" smtClean="0"/>
              <a:t>22/01/2020</a:t>
            </a:fld>
            <a:endParaRPr lang="en-FI"/>
          </a:p>
        </p:txBody>
      </p:sp>
      <p:sp>
        <p:nvSpPr>
          <p:cNvPr id="5" name="Footer Placeholder 4"/>
          <p:cNvSpPr>
            <a:spLocks noGrp="1"/>
          </p:cNvSpPr>
          <p:nvPr>
            <p:ph type="ftr" sz="quarter" idx="11"/>
          </p:nvPr>
        </p:nvSpPr>
        <p:spPr/>
        <p:txBody>
          <a:bodyPr/>
          <a:lstStyle/>
          <a:p>
            <a:endParaRPr lang="en-FI"/>
          </a:p>
        </p:txBody>
      </p:sp>
      <p:sp>
        <p:nvSpPr>
          <p:cNvPr id="6" name="Slide Number Placeholder 5"/>
          <p:cNvSpPr>
            <a:spLocks noGrp="1"/>
          </p:cNvSpPr>
          <p:nvPr>
            <p:ph type="sldNum" sz="quarter" idx="12"/>
          </p:nvPr>
        </p:nvSpPr>
        <p:spPr/>
        <p:txBody>
          <a:bodyPr/>
          <a:lstStyle/>
          <a:p>
            <a:fld id="{249C27C3-30B7-48B6-AF8F-2434700046B6}" type="slidenum">
              <a:rPr lang="en-FI" smtClean="0"/>
              <a:t>‹#›</a:t>
            </a:fld>
            <a:endParaRPr lang="en-FI"/>
          </a:p>
        </p:txBody>
      </p:sp>
    </p:spTree>
    <p:extLst>
      <p:ext uri="{BB962C8B-B14F-4D97-AF65-F5344CB8AC3E}">
        <p14:creationId xmlns:p14="http://schemas.microsoft.com/office/powerpoint/2010/main" val="23740004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DA99030-880F-40A9-B67F-416A496E0847}" type="datetimeFigureOut">
              <a:rPr lang="en-FI" smtClean="0"/>
              <a:t>22/01/2020</a:t>
            </a:fld>
            <a:endParaRPr lang="en-FI"/>
          </a:p>
        </p:txBody>
      </p:sp>
      <p:sp>
        <p:nvSpPr>
          <p:cNvPr id="5" name="Footer Placeholder 4"/>
          <p:cNvSpPr>
            <a:spLocks noGrp="1"/>
          </p:cNvSpPr>
          <p:nvPr>
            <p:ph type="ftr" sz="quarter" idx="11"/>
          </p:nvPr>
        </p:nvSpPr>
        <p:spPr/>
        <p:txBody>
          <a:bodyPr/>
          <a:lstStyle/>
          <a:p>
            <a:endParaRPr lang="en-FI"/>
          </a:p>
        </p:txBody>
      </p:sp>
      <p:sp>
        <p:nvSpPr>
          <p:cNvPr id="6" name="Slide Number Placeholder 5"/>
          <p:cNvSpPr>
            <a:spLocks noGrp="1"/>
          </p:cNvSpPr>
          <p:nvPr>
            <p:ph type="sldNum" sz="quarter" idx="12"/>
          </p:nvPr>
        </p:nvSpPr>
        <p:spPr/>
        <p:txBody>
          <a:bodyPr/>
          <a:lstStyle/>
          <a:p>
            <a:fld id="{249C27C3-30B7-48B6-AF8F-2434700046B6}" type="slidenum">
              <a:rPr lang="en-FI" smtClean="0"/>
              <a:t>‹#›</a:t>
            </a:fld>
            <a:endParaRPr lang="en-FI"/>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536770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p>
        </p:txBody>
      </p:sp>
      <p:sp>
        <p:nvSpPr>
          <p:cNvPr id="3" name="Content Placeholder 2"/>
          <p:cNvSpPr>
            <a:spLocks noGrp="1"/>
          </p:cNvSpPr>
          <p:nvPr>
            <p:ph sz="half" idx="1"/>
          </p:nvPr>
        </p:nvSpPr>
        <p:spPr>
          <a:xfrm>
            <a:off x="1097278" y="1845734"/>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17920" y="1845735"/>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DA99030-880F-40A9-B67F-416A496E0847}" type="datetimeFigureOut">
              <a:rPr lang="en-FI" smtClean="0"/>
              <a:t>22/01/2020</a:t>
            </a:fld>
            <a:endParaRPr lang="en-FI"/>
          </a:p>
        </p:txBody>
      </p:sp>
      <p:sp>
        <p:nvSpPr>
          <p:cNvPr id="6" name="Footer Placeholder 5"/>
          <p:cNvSpPr>
            <a:spLocks noGrp="1"/>
          </p:cNvSpPr>
          <p:nvPr>
            <p:ph type="ftr" sz="quarter" idx="11"/>
          </p:nvPr>
        </p:nvSpPr>
        <p:spPr/>
        <p:txBody>
          <a:bodyPr/>
          <a:lstStyle/>
          <a:p>
            <a:endParaRPr lang="en-FI"/>
          </a:p>
        </p:txBody>
      </p:sp>
      <p:sp>
        <p:nvSpPr>
          <p:cNvPr id="7" name="Slide Number Placeholder 6"/>
          <p:cNvSpPr>
            <a:spLocks noGrp="1"/>
          </p:cNvSpPr>
          <p:nvPr>
            <p:ph type="sldNum" sz="quarter" idx="12"/>
          </p:nvPr>
        </p:nvSpPr>
        <p:spPr/>
        <p:txBody>
          <a:bodyPr/>
          <a:lstStyle/>
          <a:p>
            <a:fld id="{249C27C3-30B7-48B6-AF8F-2434700046B6}" type="slidenum">
              <a:rPr lang="en-FI" smtClean="0"/>
              <a:t>‹#›</a:t>
            </a:fld>
            <a:endParaRPr lang="en-FI"/>
          </a:p>
        </p:txBody>
      </p:sp>
    </p:spTree>
    <p:extLst>
      <p:ext uri="{BB962C8B-B14F-4D97-AF65-F5344CB8AC3E}">
        <p14:creationId xmlns:p14="http://schemas.microsoft.com/office/powerpoint/2010/main" val="27931952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DA99030-880F-40A9-B67F-416A496E0847}" type="datetimeFigureOut">
              <a:rPr lang="en-FI" smtClean="0"/>
              <a:t>22/01/2020</a:t>
            </a:fld>
            <a:endParaRPr lang="en-FI"/>
          </a:p>
        </p:txBody>
      </p:sp>
      <p:sp>
        <p:nvSpPr>
          <p:cNvPr id="8" name="Footer Placeholder 7"/>
          <p:cNvSpPr>
            <a:spLocks noGrp="1"/>
          </p:cNvSpPr>
          <p:nvPr>
            <p:ph type="ftr" sz="quarter" idx="11"/>
          </p:nvPr>
        </p:nvSpPr>
        <p:spPr/>
        <p:txBody>
          <a:bodyPr/>
          <a:lstStyle/>
          <a:p>
            <a:endParaRPr lang="en-FI"/>
          </a:p>
        </p:txBody>
      </p:sp>
      <p:sp>
        <p:nvSpPr>
          <p:cNvPr id="9" name="Slide Number Placeholder 8"/>
          <p:cNvSpPr>
            <a:spLocks noGrp="1"/>
          </p:cNvSpPr>
          <p:nvPr>
            <p:ph type="sldNum" sz="quarter" idx="12"/>
          </p:nvPr>
        </p:nvSpPr>
        <p:spPr/>
        <p:txBody>
          <a:bodyPr/>
          <a:lstStyle/>
          <a:p>
            <a:fld id="{249C27C3-30B7-48B6-AF8F-2434700046B6}" type="slidenum">
              <a:rPr lang="en-FI" smtClean="0"/>
              <a:t>‹#›</a:t>
            </a:fld>
            <a:endParaRPr lang="en-FI"/>
          </a:p>
        </p:txBody>
      </p:sp>
    </p:spTree>
    <p:extLst>
      <p:ext uri="{BB962C8B-B14F-4D97-AF65-F5344CB8AC3E}">
        <p14:creationId xmlns:p14="http://schemas.microsoft.com/office/powerpoint/2010/main" val="31753559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DA99030-880F-40A9-B67F-416A496E0847}" type="datetimeFigureOut">
              <a:rPr lang="en-FI" smtClean="0"/>
              <a:t>22/01/2020</a:t>
            </a:fld>
            <a:endParaRPr lang="en-FI"/>
          </a:p>
        </p:txBody>
      </p:sp>
      <p:sp>
        <p:nvSpPr>
          <p:cNvPr id="4" name="Footer Placeholder 3"/>
          <p:cNvSpPr>
            <a:spLocks noGrp="1"/>
          </p:cNvSpPr>
          <p:nvPr>
            <p:ph type="ftr" sz="quarter" idx="11"/>
          </p:nvPr>
        </p:nvSpPr>
        <p:spPr/>
        <p:txBody>
          <a:bodyPr/>
          <a:lstStyle/>
          <a:p>
            <a:endParaRPr lang="en-FI"/>
          </a:p>
        </p:txBody>
      </p:sp>
      <p:sp>
        <p:nvSpPr>
          <p:cNvPr id="5" name="Slide Number Placeholder 4"/>
          <p:cNvSpPr>
            <a:spLocks noGrp="1"/>
          </p:cNvSpPr>
          <p:nvPr>
            <p:ph type="sldNum" sz="quarter" idx="12"/>
          </p:nvPr>
        </p:nvSpPr>
        <p:spPr/>
        <p:txBody>
          <a:bodyPr/>
          <a:lstStyle/>
          <a:p>
            <a:fld id="{249C27C3-30B7-48B6-AF8F-2434700046B6}" type="slidenum">
              <a:rPr lang="en-FI" smtClean="0"/>
              <a:t>‹#›</a:t>
            </a:fld>
            <a:endParaRPr lang="en-FI"/>
          </a:p>
        </p:txBody>
      </p:sp>
    </p:spTree>
    <p:extLst>
      <p:ext uri="{BB962C8B-B14F-4D97-AF65-F5344CB8AC3E}">
        <p14:creationId xmlns:p14="http://schemas.microsoft.com/office/powerpoint/2010/main" val="4490974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7DA99030-880F-40A9-B67F-416A496E0847}" type="datetimeFigureOut">
              <a:rPr lang="en-FI" smtClean="0"/>
              <a:t>22/01/2020</a:t>
            </a:fld>
            <a:endParaRPr lang="en-FI"/>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FI"/>
          </a:p>
        </p:txBody>
      </p:sp>
      <p:sp>
        <p:nvSpPr>
          <p:cNvPr id="9" name="Slide Number Placeholder 8"/>
          <p:cNvSpPr>
            <a:spLocks noGrp="1"/>
          </p:cNvSpPr>
          <p:nvPr>
            <p:ph type="sldNum" sz="quarter" idx="12"/>
          </p:nvPr>
        </p:nvSpPr>
        <p:spPr/>
        <p:txBody>
          <a:bodyPr/>
          <a:lstStyle/>
          <a:p>
            <a:fld id="{249C27C3-30B7-48B6-AF8F-2434700046B6}" type="slidenum">
              <a:rPr lang="en-FI" smtClean="0"/>
              <a:t>‹#›</a:t>
            </a:fld>
            <a:endParaRPr lang="en-FI"/>
          </a:p>
        </p:txBody>
      </p:sp>
    </p:spTree>
    <p:extLst>
      <p:ext uri="{BB962C8B-B14F-4D97-AF65-F5344CB8AC3E}">
        <p14:creationId xmlns:p14="http://schemas.microsoft.com/office/powerpoint/2010/main" val="16365285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p>
        </p:txBody>
      </p:sp>
      <p:sp>
        <p:nvSpPr>
          <p:cNvPr id="3" name="Content Placeholder 2"/>
          <p:cNvSpPr>
            <a:spLocks noGrp="1"/>
          </p:cNvSpPr>
          <p:nvPr>
            <p:ph idx="1"/>
          </p:nvPr>
        </p:nvSpPr>
        <p:spPr>
          <a:xfrm>
            <a:off x="4800600" y="731520"/>
            <a:ext cx="6492240" cy="5257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7DA99030-880F-40A9-B67F-416A496E0847}" type="datetimeFigureOut">
              <a:rPr lang="en-FI" smtClean="0"/>
              <a:t>22/01/2020</a:t>
            </a:fld>
            <a:endParaRPr lang="en-FI"/>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FI"/>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249C27C3-30B7-48B6-AF8F-2434700046B6}" type="slidenum">
              <a:rPr lang="en-FI" smtClean="0"/>
              <a:t>‹#›</a:t>
            </a:fld>
            <a:endParaRPr lang="en-FI"/>
          </a:p>
        </p:txBody>
      </p:sp>
    </p:spTree>
    <p:extLst>
      <p:ext uri="{BB962C8B-B14F-4D97-AF65-F5344CB8AC3E}">
        <p14:creationId xmlns:p14="http://schemas.microsoft.com/office/powerpoint/2010/main" val="29959266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n-US"/>
              <a:t>Click to edit Master title style</a:t>
            </a:r>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7DA99030-880F-40A9-B67F-416A496E0847}" type="datetimeFigureOut">
              <a:rPr lang="en-FI" smtClean="0"/>
              <a:t>22/01/2020</a:t>
            </a:fld>
            <a:endParaRPr lang="en-FI"/>
          </a:p>
        </p:txBody>
      </p:sp>
      <p:sp>
        <p:nvSpPr>
          <p:cNvPr id="6" name="Footer Placeholder 5"/>
          <p:cNvSpPr>
            <a:spLocks noGrp="1"/>
          </p:cNvSpPr>
          <p:nvPr>
            <p:ph type="ftr" sz="quarter" idx="11"/>
          </p:nvPr>
        </p:nvSpPr>
        <p:spPr/>
        <p:txBody>
          <a:bodyPr/>
          <a:lstStyle/>
          <a:p>
            <a:endParaRPr lang="en-FI"/>
          </a:p>
        </p:txBody>
      </p:sp>
      <p:sp>
        <p:nvSpPr>
          <p:cNvPr id="7" name="Slide Number Placeholder 6"/>
          <p:cNvSpPr>
            <a:spLocks noGrp="1"/>
          </p:cNvSpPr>
          <p:nvPr>
            <p:ph type="sldNum" sz="quarter" idx="12"/>
          </p:nvPr>
        </p:nvSpPr>
        <p:spPr/>
        <p:txBody>
          <a:bodyPr/>
          <a:lstStyle/>
          <a:p>
            <a:fld id="{249C27C3-30B7-48B6-AF8F-2434700046B6}" type="slidenum">
              <a:rPr lang="en-FI" smtClean="0"/>
              <a:t>‹#›</a:t>
            </a:fld>
            <a:endParaRPr lang="en-FI"/>
          </a:p>
        </p:txBody>
      </p:sp>
    </p:spTree>
    <p:extLst>
      <p:ext uri="{BB962C8B-B14F-4D97-AF65-F5344CB8AC3E}">
        <p14:creationId xmlns:p14="http://schemas.microsoft.com/office/powerpoint/2010/main" val="12833681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7DA99030-880F-40A9-B67F-416A496E0847}" type="datetimeFigureOut">
              <a:rPr lang="en-FI" smtClean="0"/>
              <a:t>22/01/2020</a:t>
            </a:fld>
            <a:endParaRPr lang="en-FI"/>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FI"/>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249C27C3-30B7-48B6-AF8F-2434700046B6}" type="slidenum">
              <a:rPr lang="en-FI" smtClean="0"/>
              <a:t>‹#›</a:t>
            </a:fld>
            <a:endParaRPr lang="en-FI"/>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3291167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www.dropbox.com/"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E86498-043B-479E-ADBF-5578986D5B32}"/>
              </a:ext>
            </a:extLst>
          </p:cNvPr>
          <p:cNvSpPr>
            <a:spLocks noGrp="1"/>
          </p:cNvSpPr>
          <p:nvPr>
            <p:ph type="ctrTitle"/>
          </p:nvPr>
        </p:nvSpPr>
        <p:spPr/>
        <p:txBody>
          <a:bodyPr/>
          <a:lstStyle/>
          <a:p>
            <a:r>
              <a:rPr lang="en-US" dirty="0" err="1"/>
              <a:t>Tietotekniikan</a:t>
            </a:r>
            <a:r>
              <a:rPr lang="en-US" dirty="0"/>
              <a:t> </a:t>
            </a:r>
            <a:r>
              <a:rPr lang="en-US"/>
              <a:t>perusteita</a:t>
            </a:r>
            <a:endParaRPr lang="en-FI" dirty="0"/>
          </a:p>
        </p:txBody>
      </p:sp>
      <p:sp>
        <p:nvSpPr>
          <p:cNvPr id="3" name="Subtitle 2">
            <a:extLst>
              <a:ext uri="{FF2B5EF4-FFF2-40B4-BE49-F238E27FC236}">
                <a16:creationId xmlns:a16="http://schemas.microsoft.com/office/drawing/2014/main" id="{4D66974E-B60D-4310-9FA8-9EEEEE82456B}"/>
              </a:ext>
            </a:extLst>
          </p:cNvPr>
          <p:cNvSpPr>
            <a:spLocks noGrp="1"/>
          </p:cNvSpPr>
          <p:nvPr>
            <p:ph type="subTitle" idx="1"/>
          </p:nvPr>
        </p:nvSpPr>
        <p:spPr/>
        <p:txBody>
          <a:bodyPr/>
          <a:lstStyle/>
          <a:p>
            <a:r>
              <a:rPr lang="en-US" dirty="0" err="1"/>
              <a:t>Toiminta</a:t>
            </a:r>
            <a:r>
              <a:rPr lang="en-US" dirty="0"/>
              <a:t> </a:t>
            </a:r>
            <a:r>
              <a:rPr lang="en-US" dirty="0" err="1"/>
              <a:t>digitaalisessa</a:t>
            </a:r>
            <a:r>
              <a:rPr lang="en-US" dirty="0"/>
              <a:t> </a:t>
            </a:r>
            <a:r>
              <a:rPr lang="en-US" dirty="0" err="1"/>
              <a:t>ympäristössä</a:t>
            </a:r>
            <a:r>
              <a:rPr lang="en-US" dirty="0"/>
              <a:t> –</a:t>
            </a:r>
            <a:r>
              <a:rPr lang="en-US" dirty="0" err="1"/>
              <a:t>kurssin</a:t>
            </a:r>
            <a:r>
              <a:rPr lang="en-US" dirty="0"/>
              <a:t> </a:t>
            </a:r>
            <a:r>
              <a:rPr lang="en-US" dirty="0" err="1"/>
              <a:t>alustus</a:t>
            </a:r>
            <a:r>
              <a:rPr lang="en-US" dirty="0"/>
              <a:t> </a:t>
            </a:r>
            <a:r>
              <a:rPr lang="en-US" dirty="0" err="1"/>
              <a:t>esitys</a:t>
            </a:r>
            <a:endParaRPr lang="en-FI" dirty="0"/>
          </a:p>
        </p:txBody>
      </p:sp>
    </p:spTree>
    <p:extLst>
      <p:ext uri="{BB962C8B-B14F-4D97-AF65-F5344CB8AC3E}">
        <p14:creationId xmlns:p14="http://schemas.microsoft.com/office/powerpoint/2010/main" val="21360507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8E0573-86AA-42C9-8B66-BA9B6946EC31}"/>
              </a:ext>
            </a:extLst>
          </p:cNvPr>
          <p:cNvSpPr>
            <a:spLocks noGrp="1"/>
          </p:cNvSpPr>
          <p:nvPr>
            <p:ph type="title"/>
          </p:nvPr>
        </p:nvSpPr>
        <p:spPr/>
        <p:txBody>
          <a:bodyPr/>
          <a:lstStyle/>
          <a:p>
            <a:r>
              <a:rPr lang="en-US" err="1"/>
              <a:t>Käyttöjärjestelmä</a:t>
            </a:r>
            <a:endParaRPr lang="en-FI"/>
          </a:p>
        </p:txBody>
      </p:sp>
      <p:sp>
        <p:nvSpPr>
          <p:cNvPr id="3" name="Content Placeholder 2">
            <a:extLst>
              <a:ext uri="{FF2B5EF4-FFF2-40B4-BE49-F238E27FC236}">
                <a16:creationId xmlns:a16="http://schemas.microsoft.com/office/drawing/2014/main" id="{FA6C3838-7856-43DB-BB7E-5B7558477017}"/>
              </a:ext>
            </a:extLst>
          </p:cNvPr>
          <p:cNvSpPr>
            <a:spLocks noGrp="1"/>
          </p:cNvSpPr>
          <p:nvPr>
            <p:ph idx="1"/>
          </p:nvPr>
        </p:nvSpPr>
        <p:spPr/>
        <p:txBody>
          <a:bodyPr/>
          <a:lstStyle/>
          <a:p>
            <a:r>
              <a:rPr lang="fi-FI" b="1">
                <a:solidFill>
                  <a:srgbClr val="D57144"/>
                </a:solidFill>
                <a:latin typeface="Verdana" panose="020B0604030504040204" pitchFamily="34" charset="0"/>
              </a:rPr>
              <a:t>Käyttöjärjestelmä</a:t>
            </a:r>
            <a:r>
              <a:rPr lang="fi-FI">
                <a:solidFill>
                  <a:srgbClr val="000000"/>
                </a:solidFill>
                <a:latin typeface="Verdana" panose="020B0604030504040204" pitchFamily="34" charset="0"/>
              </a:rPr>
              <a:t> on ikään kuin "välittäjä" tietokoneen ja käyttäjän välillä. Myös eri ohjelmat tarvitsevat käyttöjärjestelmää "välikädeksi" ohjelman ja tietokoneen välille. Käyttöjärjestelmä siis hallitsee tietokoneen komponenttien toimintaa, eli esimerkiksi prosessoria ja tiedon tallennusta. Maailman yleisin tietokoneiden käyttöjärjestelmä on </a:t>
            </a:r>
            <a:r>
              <a:rPr lang="fi-FI" b="1">
                <a:solidFill>
                  <a:srgbClr val="D57144"/>
                </a:solidFill>
                <a:latin typeface="Verdana" panose="020B0604030504040204" pitchFamily="34" charset="0"/>
              </a:rPr>
              <a:t>Windows</a:t>
            </a:r>
            <a:r>
              <a:rPr lang="fi-FI">
                <a:solidFill>
                  <a:srgbClr val="000000"/>
                </a:solidFill>
                <a:latin typeface="Verdana" panose="020B0604030504040204" pitchFamily="34" charset="0"/>
              </a:rPr>
              <a:t>. Muita suosittuja tietokoneiden käyttöjärjestelmiä ovat </a:t>
            </a:r>
            <a:r>
              <a:rPr lang="fi-FI" b="1">
                <a:solidFill>
                  <a:srgbClr val="D57144"/>
                </a:solidFill>
                <a:latin typeface="Verdana" panose="020B0604030504040204" pitchFamily="34" charset="0"/>
              </a:rPr>
              <a:t>Linux</a:t>
            </a:r>
            <a:r>
              <a:rPr lang="fi-FI">
                <a:solidFill>
                  <a:srgbClr val="000000"/>
                </a:solidFill>
                <a:latin typeface="Verdana" panose="020B0604030504040204" pitchFamily="34" charset="0"/>
              </a:rPr>
              <a:t> ja </a:t>
            </a:r>
            <a:r>
              <a:rPr lang="fi-FI" b="1">
                <a:solidFill>
                  <a:srgbClr val="D57144"/>
                </a:solidFill>
                <a:latin typeface="Verdana" panose="020B0604030504040204" pitchFamily="34" charset="0"/>
              </a:rPr>
              <a:t>Mac OS X</a:t>
            </a:r>
            <a:r>
              <a:rPr lang="fi-FI">
                <a:solidFill>
                  <a:srgbClr val="000000"/>
                </a:solidFill>
                <a:latin typeface="Verdana" panose="020B0604030504040204" pitchFamily="34" charset="0"/>
              </a:rPr>
              <a:t>. Tablet-laitteiden puolella suosituimmat käyttöjärjestelmät ovat puolestaan </a:t>
            </a:r>
            <a:r>
              <a:rPr lang="fi-FI" b="1">
                <a:solidFill>
                  <a:srgbClr val="D57144"/>
                </a:solidFill>
                <a:latin typeface="Verdana" panose="020B0604030504040204" pitchFamily="34" charset="0"/>
              </a:rPr>
              <a:t>Android</a:t>
            </a:r>
            <a:r>
              <a:rPr lang="fi-FI">
                <a:solidFill>
                  <a:srgbClr val="000000"/>
                </a:solidFill>
                <a:latin typeface="Verdana" panose="020B0604030504040204" pitchFamily="34" charset="0"/>
              </a:rPr>
              <a:t> ja </a:t>
            </a:r>
            <a:r>
              <a:rPr lang="fi-FI" b="1">
                <a:solidFill>
                  <a:srgbClr val="D57144"/>
                </a:solidFill>
                <a:latin typeface="Verdana" panose="020B0604030504040204" pitchFamily="34" charset="0"/>
              </a:rPr>
              <a:t>iOS</a:t>
            </a:r>
            <a:r>
              <a:rPr lang="fi-FI">
                <a:solidFill>
                  <a:srgbClr val="000000"/>
                </a:solidFill>
                <a:latin typeface="Verdana" panose="020B0604030504040204" pitchFamily="34" charset="0"/>
              </a:rPr>
              <a:t>. Kaikista käyttöjärjestelmistä on olemassa useita eri versioita. Uusin versio Windowsista (heinäkuussa 2015) on </a:t>
            </a:r>
            <a:r>
              <a:rPr lang="fi-FI" b="1">
                <a:solidFill>
                  <a:srgbClr val="D57144"/>
                </a:solidFill>
                <a:latin typeface="Verdana" panose="020B0604030504040204" pitchFamily="34" charset="0"/>
              </a:rPr>
              <a:t>Windows 10</a:t>
            </a:r>
            <a:r>
              <a:rPr lang="fi-FI">
                <a:solidFill>
                  <a:srgbClr val="000000"/>
                </a:solidFill>
                <a:latin typeface="Verdana" panose="020B0604030504040204" pitchFamily="34" charset="0"/>
              </a:rPr>
              <a:t>.</a:t>
            </a:r>
            <a:endParaRPr lang="en-FI"/>
          </a:p>
        </p:txBody>
      </p:sp>
    </p:spTree>
    <p:extLst>
      <p:ext uri="{BB962C8B-B14F-4D97-AF65-F5344CB8AC3E}">
        <p14:creationId xmlns:p14="http://schemas.microsoft.com/office/powerpoint/2010/main" val="20519497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EDB3F5-09BF-4D36-89D1-FDBDD5FB1CB4}"/>
              </a:ext>
            </a:extLst>
          </p:cNvPr>
          <p:cNvSpPr>
            <a:spLocks noGrp="1"/>
          </p:cNvSpPr>
          <p:nvPr>
            <p:ph type="title"/>
          </p:nvPr>
        </p:nvSpPr>
        <p:spPr/>
        <p:txBody>
          <a:bodyPr/>
          <a:lstStyle/>
          <a:p>
            <a:r>
              <a:rPr lang="en-US" err="1"/>
              <a:t>Tietotekniikan</a:t>
            </a:r>
            <a:r>
              <a:rPr lang="en-US"/>
              <a:t> </a:t>
            </a:r>
            <a:r>
              <a:rPr lang="en-US" err="1"/>
              <a:t>hyödyntäminen</a:t>
            </a:r>
            <a:endParaRPr lang="en-FI"/>
          </a:p>
        </p:txBody>
      </p:sp>
      <p:sp>
        <p:nvSpPr>
          <p:cNvPr id="3" name="Content Placeholder 2">
            <a:extLst>
              <a:ext uri="{FF2B5EF4-FFF2-40B4-BE49-F238E27FC236}">
                <a16:creationId xmlns:a16="http://schemas.microsoft.com/office/drawing/2014/main" id="{F440E427-3CF9-40C1-A67C-0E795BAEC83A}"/>
              </a:ext>
            </a:extLst>
          </p:cNvPr>
          <p:cNvSpPr>
            <a:spLocks noGrp="1"/>
          </p:cNvSpPr>
          <p:nvPr>
            <p:ph idx="1"/>
          </p:nvPr>
        </p:nvSpPr>
        <p:spPr/>
        <p:txBody>
          <a:bodyPr numCol="1"/>
          <a:lstStyle/>
          <a:p>
            <a:r>
              <a:rPr lang="en-US" b="1" err="1"/>
              <a:t>Tietotekniikan</a:t>
            </a:r>
            <a:r>
              <a:rPr lang="en-US" b="1"/>
              <a:t> </a:t>
            </a:r>
            <a:r>
              <a:rPr lang="en-US" b="1" err="1"/>
              <a:t>alue</a:t>
            </a:r>
            <a:r>
              <a:rPr lang="en-US" b="1"/>
              <a:t>		</a:t>
            </a:r>
            <a:r>
              <a:rPr lang="en-US" b="1" err="1"/>
              <a:t>Käyttöalue</a:t>
            </a:r>
            <a:endParaRPr lang="en-US" b="1"/>
          </a:p>
          <a:p>
            <a:r>
              <a:rPr lang="en-US" err="1"/>
              <a:t>Tekstinkäsittely</a:t>
            </a:r>
            <a:r>
              <a:rPr lang="en-US"/>
              <a:t>			</a:t>
            </a:r>
            <a:r>
              <a:rPr lang="en-US" err="1"/>
              <a:t>Kirjeet</a:t>
            </a:r>
            <a:r>
              <a:rPr lang="en-US"/>
              <a:t>, </a:t>
            </a:r>
            <a:r>
              <a:rPr lang="en-US" err="1"/>
              <a:t>raportit</a:t>
            </a:r>
            <a:r>
              <a:rPr lang="en-US"/>
              <a:t>, </a:t>
            </a:r>
            <a:r>
              <a:rPr lang="en-US" err="1"/>
              <a:t>lomakkeet</a:t>
            </a:r>
            <a:endParaRPr lang="en-US"/>
          </a:p>
          <a:p>
            <a:r>
              <a:rPr lang="en-US" err="1"/>
              <a:t>Taulukkolaskenta</a:t>
            </a:r>
            <a:r>
              <a:rPr lang="en-US"/>
              <a:t>		</a:t>
            </a:r>
            <a:r>
              <a:rPr lang="en-US" err="1"/>
              <a:t>Tiedon</a:t>
            </a:r>
            <a:r>
              <a:rPr lang="en-US"/>
              <a:t> </a:t>
            </a:r>
            <a:r>
              <a:rPr lang="en-US" err="1"/>
              <a:t>analysointi</a:t>
            </a:r>
            <a:endParaRPr lang="en-US"/>
          </a:p>
          <a:p>
            <a:r>
              <a:rPr lang="en-US" err="1"/>
              <a:t>Grafiikka</a:t>
            </a:r>
            <a:r>
              <a:rPr lang="en-US"/>
              <a:t>			</a:t>
            </a:r>
            <a:r>
              <a:rPr lang="en-US" err="1"/>
              <a:t>Esitteet</a:t>
            </a:r>
            <a:r>
              <a:rPr lang="en-US"/>
              <a:t>, </a:t>
            </a:r>
            <a:r>
              <a:rPr lang="en-US" err="1"/>
              <a:t>lehdet</a:t>
            </a:r>
            <a:r>
              <a:rPr lang="en-US"/>
              <a:t>, </a:t>
            </a:r>
            <a:r>
              <a:rPr lang="en-US" err="1"/>
              <a:t>mainokset</a:t>
            </a:r>
            <a:endParaRPr lang="en-US"/>
          </a:p>
          <a:p>
            <a:r>
              <a:rPr lang="en-US" err="1"/>
              <a:t>Tietoliikenne</a:t>
            </a:r>
            <a:r>
              <a:rPr lang="en-US"/>
              <a:t> ja </a:t>
            </a:r>
            <a:r>
              <a:rPr lang="en-US" err="1"/>
              <a:t>verkot</a:t>
            </a:r>
            <a:r>
              <a:rPr lang="en-US"/>
              <a:t>		</a:t>
            </a:r>
            <a:r>
              <a:rPr lang="en-US" err="1"/>
              <a:t>Koneiden</a:t>
            </a:r>
            <a:r>
              <a:rPr lang="en-US"/>
              <a:t> </a:t>
            </a:r>
            <a:r>
              <a:rPr lang="en-US" err="1"/>
              <a:t>ylläpito</a:t>
            </a:r>
            <a:r>
              <a:rPr lang="en-US"/>
              <a:t>, </a:t>
            </a:r>
            <a:r>
              <a:rPr lang="en-US" err="1"/>
              <a:t>tiedon</a:t>
            </a:r>
            <a:r>
              <a:rPr lang="en-US"/>
              <a:t> </a:t>
            </a:r>
            <a:r>
              <a:rPr lang="en-US" err="1"/>
              <a:t>välitys</a:t>
            </a:r>
            <a:r>
              <a:rPr lang="en-US"/>
              <a:t> ja </a:t>
            </a:r>
            <a:r>
              <a:rPr lang="en-US" err="1"/>
              <a:t>haku</a:t>
            </a:r>
            <a:endParaRPr lang="en-US"/>
          </a:p>
          <a:p>
            <a:r>
              <a:rPr lang="en-US" err="1"/>
              <a:t>Hallinnolliset</a:t>
            </a:r>
            <a:r>
              <a:rPr lang="en-US"/>
              <a:t> </a:t>
            </a:r>
            <a:r>
              <a:rPr lang="en-US" err="1"/>
              <a:t>järjestelmät</a:t>
            </a:r>
            <a:r>
              <a:rPr lang="en-US"/>
              <a:t>		</a:t>
            </a:r>
            <a:r>
              <a:rPr lang="en-US" err="1"/>
              <a:t>Kirjanpito</a:t>
            </a:r>
            <a:r>
              <a:rPr lang="en-US"/>
              <a:t>, </a:t>
            </a:r>
            <a:r>
              <a:rPr lang="en-US" err="1"/>
              <a:t>palkat</a:t>
            </a:r>
            <a:r>
              <a:rPr lang="en-US"/>
              <a:t>, </a:t>
            </a:r>
            <a:r>
              <a:rPr lang="en-US" err="1"/>
              <a:t>asiakasrekisteri</a:t>
            </a:r>
            <a:endParaRPr lang="en-US"/>
          </a:p>
          <a:p>
            <a:r>
              <a:rPr lang="en-US" err="1"/>
              <a:t>Muut</a:t>
            </a:r>
            <a:r>
              <a:rPr lang="en-US"/>
              <a:t> </a:t>
            </a:r>
            <a:r>
              <a:rPr lang="en-US" err="1"/>
              <a:t>järjestelmät</a:t>
            </a:r>
            <a:r>
              <a:rPr lang="en-US"/>
              <a:t>		</a:t>
            </a:r>
            <a:r>
              <a:rPr lang="en-US" err="1"/>
              <a:t>Esim</a:t>
            </a:r>
            <a:r>
              <a:rPr lang="en-US"/>
              <a:t>. </a:t>
            </a:r>
            <a:r>
              <a:rPr lang="en-US" err="1"/>
              <a:t>virustorjunta</a:t>
            </a:r>
            <a:r>
              <a:rPr lang="en-US"/>
              <a:t>, </a:t>
            </a:r>
            <a:r>
              <a:rPr lang="en-US" err="1"/>
              <a:t>projektinhallinta</a:t>
            </a:r>
            <a:r>
              <a:rPr lang="en-US"/>
              <a:t>, ammattiohjelmat</a:t>
            </a:r>
            <a:endParaRPr lang="en-FI"/>
          </a:p>
        </p:txBody>
      </p:sp>
    </p:spTree>
    <p:extLst>
      <p:ext uri="{BB962C8B-B14F-4D97-AF65-F5344CB8AC3E}">
        <p14:creationId xmlns:p14="http://schemas.microsoft.com/office/powerpoint/2010/main" val="12095064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54EAA0-CC05-4417-8BC7-C1C239A556BA}"/>
              </a:ext>
            </a:extLst>
          </p:cNvPr>
          <p:cNvSpPr>
            <a:spLocks noGrp="1"/>
          </p:cNvSpPr>
          <p:nvPr>
            <p:ph type="title"/>
          </p:nvPr>
        </p:nvSpPr>
        <p:spPr/>
        <p:txBody>
          <a:bodyPr/>
          <a:lstStyle/>
          <a:p>
            <a:r>
              <a:rPr lang="en-US" err="1"/>
              <a:t>Tietotekniikka</a:t>
            </a:r>
            <a:endParaRPr lang="en-FI"/>
          </a:p>
        </p:txBody>
      </p:sp>
      <p:sp>
        <p:nvSpPr>
          <p:cNvPr id="3" name="Content Placeholder 2">
            <a:extLst>
              <a:ext uri="{FF2B5EF4-FFF2-40B4-BE49-F238E27FC236}">
                <a16:creationId xmlns:a16="http://schemas.microsoft.com/office/drawing/2014/main" id="{610186AE-16BA-4A0E-8C92-16B7A176D1F3}"/>
              </a:ext>
            </a:extLst>
          </p:cNvPr>
          <p:cNvSpPr>
            <a:spLocks noGrp="1"/>
          </p:cNvSpPr>
          <p:nvPr>
            <p:ph idx="1"/>
          </p:nvPr>
        </p:nvSpPr>
        <p:spPr/>
        <p:txBody>
          <a:bodyPr/>
          <a:lstStyle/>
          <a:p>
            <a:pPr>
              <a:buFont typeface="Wingdings" panose="05000000000000000000" pitchFamily="2" charset="2"/>
              <a:buChar char="§"/>
            </a:pPr>
            <a:r>
              <a:rPr lang="en-US" err="1"/>
              <a:t>Vanha</a:t>
            </a:r>
            <a:r>
              <a:rPr lang="en-US"/>
              <a:t> </a:t>
            </a:r>
            <a:r>
              <a:rPr lang="en-US" err="1"/>
              <a:t>termi</a:t>
            </a:r>
            <a:r>
              <a:rPr lang="en-US"/>
              <a:t> ATK – </a:t>
            </a:r>
            <a:r>
              <a:rPr lang="en-US" i="1" err="1"/>
              <a:t>automaattinen</a:t>
            </a:r>
            <a:r>
              <a:rPr lang="en-US" i="1"/>
              <a:t> </a:t>
            </a:r>
            <a:r>
              <a:rPr lang="en-US" i="1" err="1"/>
              <a:t>tietojenkäsittely</a:t>
            </a:r>
            <a:endParaRPr lang="en-US" i="1"/>
          </a:p>
          <a:p>
            <a:pPr>
              <a:buFont typeface="Wingdings" panose="05000000000000000000" pitchFamily="2" charset="2"/>
              <a:buChar char="§"/>
            </a:pPr>
            <a:r>
              <a:rPr lang="en-US" err="1"/>
              <a:t>Nykyisin</a:t>
            </a:r>
            <a:r>
              <a:rPr lang="en-US"/>
              <a:t> </a:t>
            </a:r>
            <a:r>
              <a:rPr lang="en-US" i="1" err="1"/>
              <a:t>informaatiotekniikka</a:t>
            </a:r>
            <a:r>
              <a:rPr lang="en-US" i="1"/>
              <a:t> </a:t>
            </a:r>
            <a:r>
              <a:rPr lang="en-US"/>
              <a:t>IT tai ICT </a:t>
            </a:r>
            <a:r>
              <a:rPr lang="en-US" i="1"/>
              <a:t>information and communication technology, </a:t>
            </a:r>
            <a:r>
              <a:rPr lang="en-US" err="1"/>
              <a:t>suomeksi</a:t>
            </a:r>
            <a:r>
              <a:rPr lang="en-US"/>
              <a:t> </a:t>
            </a:r>
            <a:r>
              <a:rPr lang="en-US" i="1" err="1"/>
              <a:t>tieto</a:t>
            </a:r>
            <a:r>
              <a:rPr lang="en-US" i="1"/>
              <a:t>- ja </a:t>
            </a:r>
            <a:r>
              <a:rPr lang="en-US" i="1" err="1"/>
              <a:t>viestintätekniikka</a:t>
            </a:r>
            <a:endParaRPr lang="en-US" i="1"/>
          </a:p>
          <a:p>
            <a:pPr>
              <a:buFont typeface="Wingdings" panose="05000000000000000000" pitchFamily="2" charset="2"/>
              <a:buChar char="§"/>
            </a:pPr>
            <a:r>
              <a:rPr lang="en-US" err="1"/>
              <a:t>Tavoitteena</a:t>
            </a:r>
            <a:r>
              <a:rPr lang="en-US"/>
              <a:t> </a:t>
            </a:r>
            <a:r>
              <a:rPr lang="en-US" err="1"/>
              <a:t>tiedon</a:t>
            </a:r>
            <a:r>
              <a:rPr lang="en-US"/>
              <a:t> </a:t>
            </a:r>
            <a:r>
              <a:rPr lang="en-US" err="1"/>
              <a:t>tehokas</a:t>
            </a:r>
            <a:r>
              <a:rPr lang="en-US"/>
              <a:t> </a:t>
            </a:r>
            <a:r>
              <a:rPr lang="en-US" err="1"/>
              <a:t>käsittely</a:t>
            </a:r>
            <a:r>
              <a:rPr lang="en-US"/>
              <a:t>, </a:t>
            </a:r>
            <a:r>
              <a:rPr lang="en-US" err="1"/>
              <a:t>analysointi</a:t>
            </a:r>
            <a:r>
              <a:rPr lang="en-US"/>
              <a:t> ja </a:t>
            </a:r>
            <a:r>
              <a:rPr lang="en-US" err="1"/>
              <a:t>automatisointi</a:t>
            </a:r>
            <a:r>
              <a:rPr lang="en-US"/>
              <a:t>, </a:t>
            </a:r>
            <a:r>
              <a:rPr lang="en-US" err="1"/>
              <a:t>nopeasti</a:t>
            </a:r>
            <a:r>
              <a:rPr lang="en-US"/>
              <a:t> ja </a:t>
            </a:r>
            <a:r>
              <a:rPr lang="en-US" err="1"/>
              <a:t>virheettömästi</a:t>
            </a:r>
            <a:endParaRPr lang="en-US"/>
          </a:p>
          <a:p>
            <a:pPr>
              <a:buFont typeface="Wingdings" panose="05000000000000000000" pitchFamily="2" charset="2"/>
              <a:buChar char="§"/>
            </a:pPr>
            <a:r>
              <a:rPr lang="en-US" err="1"/>
              <a:t>Sulautettu</a:t>
            </a:r>
            <a:r>
              <a:rPr lang="en-US"/>
              <a:t> </a:t>
            </a:r>
            <a:r>
              <a:rPr lang="en-US" err="1"/>
              <a:t>tekniikka</a:t>
            </a:r>
            <a:r>
              <a:rPr lang="en-US"/>
              <a:t> </a:t>
            </a:r>
            <a:r>
              <a:rPr lang="en-US" err="1"/>
              <a:t>läsnä</a:t>
            </a:r>
            <a:r>
              <a:rPr lang="en-US"/>
              <a:t> </a:t>
            </a:r>
            <a:r>
              <a:rPr lang="en-US" err="1"/>
              <a:t>kaikkialla</a:t>
            </a:r>
            <a:r>
              <a:rPr lang="en-US"/>
              <a:t>: </a:t>
            </a:r>
            <a:r>
              <a:rPr lang="en-US" err="1"/>
              <a:t>autot</a:t>
            </a:r>
            <a:r>
              <a:rPr lang="en-US"/>
              <a:t>, </a:t>
            </a:r>
            <a:r>
              <a:rPr lang="en-US" err="1"/>
              <a:t>kodinkoneet</a:t>
            </a:r>
            <a:r>
              <a:rPr lang="en-US"/>
              <a:t>, </a:t>
            </a:r>
            <a:r>
              <a:rPr lang="en-US" err="1"/>
              <a:t>puhelimet</a:t>
            </a:r>
            <a:endParaRPr lang="en-US"/>
          </a:p>
          <a:p>
            <a:pPr>
              <a:buFont typeface="Wingdings" panose="05000000000000000000" pitchFamily="2" charset="2"/>
              <a:buChar char="§"/>
            </a:pPr>
            <a:r>
              <a:rPr lang="en-US" err="1"/>
              <a:t>Sovellutukset</a:t>
            </a:r>
            <a:r>
              <a:rPr lang="en-US"/>
              <a:t>: </a:t>
            </a:r>
            <a:r>
              <a:rPr lang="en-US" err="1"/>
              <a:t>maksutapahtumat</a:t>
            </a:r>
            <a:r>
              <a:rPr lang="en-US"/>
              <a:t>, </a:t>
            </a:r>
            <a:r>
              <a:rPr lang="en-US" err="1"/>
              <a:t>tietorekisterit</a:t>
            </a:r>
            <a:endParaRPr lang="en-FI"/>
          </a:p>
        </p:txBody>
      </p:sp>
    </p:spTree>
    <p:extLst>
      <p:ext uri="{BB962C8B-B14F-4D97-AF65-F5344CB8AC3E}">
        <p14:creationId xmlns:p14="http://schemas.microsoft.com/office/powerpoint/2010/main" val="37544400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B542C6-599A-4FB3-A20A-BB7C48549CF9}"/>
              </a:ext>
            </a:extLst>
          </p:cNvPr>
          <p:cNvSpPr>
            <a:spLocks noGrp="1"/>
          </p:cNvSpPr>
          <p:nvPr>
            <p:ph type="title"/>
          </p:nvPr>
        </p:nvSpPr>
        <p:spPr/>
        <p:txBody>
          <a:bodyPr/>
          <a:lstStyle/>
          <a:p>
            <a:r>
              <a:rPr lang="en-US" err="1"/>
              <a:t>Tietokone</a:t>
            </a:r>
            <a:endParaRPr lang="en-FI"/>
          </a:p>
        </p:txBody>
      </p:sp>
      <p:sp>
        <p:nvSpPr>
          <p:cNvPr id="3" name="Content Placeholder 2">
            <a:extLst>
              <a:ext uri="{FF2B5EF4-FFF2-40B4-BE49-F238E27FC236}">
                <a16:creationId xmlns:a16="http://schemas.microsoft.com/office/drawing/2014/main" id="{FF56D912-5B3C-4661-9855-9CC811FDD0DD}"/>
              </a:ext>
            </a:extLst>
          </p:cNvPr>
          <p:cNvSpPr>
            <a:spLocks noGrp="1"/>
          </p:cNvSpPr>
          <p:nvPr>
            <p:ph idx="1"/>
          </p:nvPr>
        </p:nvSpPr>
        <p:spPr/>
        <p:txBody>
          <a:bodyPr/>
          <a:lstStyle/>
          <a:p>
            <a:pPr>
              <a:buFont typeface="Wingdings" panose="05000000000000000000" pitchFamily="2" charset="2"/>
              <a:buChar char="§"/>
            </a:pPr>
            <a:r>
              <a:rPr lang="fi-FI" dirty="0"/>
              <a:t>Keskusyksikkö, sisältää tietokoneen toimintaan tarvittavat komponentit</a:t>
            </a:r>
          </a:p>
          <a:p>
            <a:pPr>
              <a:buFont typeface="Wingdings" panose="05000000000000000000" pitchFamily="2" charset="2"/>
              <a:buChar char="§"/>
            </a:pPr>
            <a:r>
              <a:rPr lang="fi-FI" dirty="0"/>
              <a:t>Näyttö, hiiri ja näppäimistö</a:t>
            </a:r>
          </a:p>
          <a:p>
            <a:pPr>
              <a:buFont typeface="Wingdings" panose="05000000000000000000" pitchFamily="2" charset="2"/>
              <a:buChar char="§"/>
            </a:pPr>
            <a:r>
              <a:rPr lang="fi-FI" dirty="0"/>
              <a:t>Oheislaitteita: tulostin ja kuvanlukija (skanneri)</a:t>
            </a:r>
          </a:p>
          <a:p>
            <a:pPr>
              <a:buFont typeface="Wingdings" panose="05000000000000000000" pitchFamily="2" charset="2"/>
              <a:buChar char="§"/>
            </a:pPr>
            <a:r>
              <a:rPr lang="fi-FI" dirty="0"/>
              <a:t>Hiiri, näppäimistö ja skanneri ovat tiedonsyöttölaitteita, niillä välitetään tietoa käyttäjältä tietokoneelle päin</a:t>
            </a:r>
          </a:p>
          <a:p>
            <a:pPr>
              <a:buFont typeface="Wingdings" panose="05000000000000000000" pitchFamily="2" charset="2"/>
              <a:buChar char="§"/>
            </a:pPr>
            <a:r>
              <a:rPr lang="fi-FI" dirty="0"/>
              <a:t>Näyttö ja tulostin ovat tulostuslaitteita</a:t>
            </a:r>
          </a:p>
          <a:p>
            <a:pPr>
              <a:buFont typeface="Wingdings" panose="05000000000000000000" pitchFamily="2" charset="2"/>
              <a:buChar char="§"/>
            </a:pPr>
            <a:r>
              <a:rPr lang="fi-FI" dirty="0"/>
              <a:t>Kannettavassa tietokoneessa kaikki perusosat ovat samassa paketissa, virtalähteenä voidaan käyttää akkua</a:t>
            </a:r>
          </a:p>
          <a:p>
            <a:pPr>
              <a:buFont typeface="Wingdings" panose="05000000000000000000" pitchFamily="2" charset="2"/>
              <a:buChar char="§"/>
            </a:pPr>
            <a:r>
              <a:rPr lang="fi-FI" dirty="0"/>
              <a:t>Kosketusnäyttö, tabletti-tietokoneet ja älypuhelimet uusimpia vaihtoehtoja</a:t>
            </a:r>
            <a:endParaRPr lang="en-FI" dirty="0"/>
          </a:p>
          <a:p>
            <a:pPr marL="0" indent="0">
              <a:buNone/>
            </a:pPr>
            <a:endParaRPr lang="fi-FI" dirty="0"/>
          </a:p>
        </p:txBody>
      </p:sp>
    </p:spTree>
    <p:extLst>
      <p:ext uri="{BB962C8B-B14F-4D97-AF65-F5344CB8AC3E}">
        <p14:creationId xmlns:p14="http://schemas.microsoft.com/office/powerpoint/2010/main" val="4573784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1C1EBC-BDFD-4D10-9302-B7896DF311BD}"/>
              </a:ext>
            </a:extLst>
          </p:cNvPr>
          <p:cNvSpPr>
            <a:spLocks noGrp="1"/>
          </p:cNvSpPr>
          <p:nvPr>
            <p:ph type="title"/>
          </p:nvPr>
        </p:nvSpPr>
        <p:spPr/>
        <p:txBody>
          <a:bodyPr/>
          <a:lstStyle/>
          <a:p>
            <a:r>
              <a:rPr lang="en-US" err="1"/>
              <a:t>Keskusyksikkö</a:t>
            </a:r>
            <a:endParaRPr lang="en-FI"/>
          </a:p>
        </p:txBody>
      </p:sp>
      <p:pic>
        <p:nvPicPr>
          <p:cNvPr id="10" name="Content Placeholder 9">
            <a:extLst>
              <a:ext uri="{FF2B5EF4-FFF2-40B4-BE49-F238E27FC236}">
                <a16:creationId xmlns:a16="http://schemas.microsoft.com/office/drawing/2014/main" id="{E9ADE40C-CFB9-4C29-B5BF-C978B8898E28}"/>
              </a:ext>
            </a:extLst>
          </p:cNvPr>
          <p:cNvPicPr>
            <a:picLocks noGrp="1" noChangeAspect="1"/>
          </p:cNvPicPr>
          <p:nvPr>
            <p:ph idx="1"/>
          </p:nvPr>
        </p:nvPicPr>
        <p:blipFill>
          <a:blip r:embed="rId2"/>
          <a:stretch>
            <a:fillRect/>
          </a:stretch>
        </p:blipFill>
        <p:spPr>
          <a:xfrm>
            <a:off x="4040455" y="1854652"/>
            <a:ext cx="3584188" cy="4022725"/>
          </a:xfrm>
          <a:prstGeom prst="rect">
            <a:avLst/>
          </a:prstGeom>
        </p:spPr>
      </p:pic>
    </p:spTree>
    <p:extLst>
      <p:ext uri="{BB962C8B-B14F-4D97-AF65-F5344CB8AC3E}">
        <p14:creationId xmlns:p14="http://schemas.microsoft.com/office/powerpoint/2010/main" val="21764209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1C1EBC-BDFD-4D10-9302-B7896DF311BD}"/>
              </a:ext>
            </a:extLst>
          </p:cNvPr>
          <p:cNvSpPr>
            <a:spLocks noGrp="1"/>
          </p:cNvSpPr>
          <p:nvPr>
            <p:ph type="title"/>
          </p:nvPr>
        </p:nvSpPr>
        <p:spPr/>
        <p:txBody>
          <a:bodyPr/>
          <a:lstStyle/>
          <a:p>
            <a:r>
              <a:rPr lang="en-US" err="1"/>
              <a:t>Keskusyksikkö</a:t>
            </a:r>
            <a:endParaRPr lang="en-FI"/>
          </a:p>
        </p:txBody>
      </p:sp>
      <p:sp>
        <p:nvSpPr>
          <p:cNvPr id="9" name="Content Placeholder 8">
            <a:extLst>
              <a:ext uri="{FF2B5EF4-FFF2-40B4-BE49-F238E27FC236}">
                <a16:creationId xmlns:a16="http://schemas.microsoft.com/office/drawing/2014/main" id="{13EFF55D-AD4A-4004-803D-B7CD2FE31808}"/>
              </a:ext>
            </a:extLst>
          </p:cNvPr>
          <p:cNvSpPr>
            <a:spLocks noGrp="1"/>
          </p:cNvSpPr>
          <p:nvPr>
            <p:ph idx="1"/>
          </p:nvPr>
        </p:nvSpPr>
        <p:spPr/>
        <p:txBody>
          <a:bodyPr>
            <a:normAutofit fontScale="77500" lnSpcReduction="20000"/>
          </a:bodyPr>
          <a:lstStyle/>
          <a:p>
            <a:r>
              <a:rPr lang="fi-FI" b="1"/>
              <a:t>Emolevy</a:t>
            </a:r>
            <a:r>
              <a:rPr lang="fi-FI"/>
              <a:t> on "alusta" muille komponenteille. Kaikki muut komponentit kiinnittyvät siihen kaapeleiden, väylien tai liittimien avulla. Emolevyssä on runsaasti eri liitäntöjä, joista osa näkyy tietokoneen takapaneelissa.</a:t>
            </a:r>
          </a:p>
          <a:p>
            <a:r>
              <a:rPr lang="fi-FI" b="1"/>
              <a:t>Prosessori</a:t>
            </a:r>
            <a:r>
              <a:rPr lang="fi-FI"/>
              <a:t> eli </a:t>
            </a:r>
            <a:r>
              <a:rPr lang="fi-FI" b="1"/>
              <a:t>suoritin</a:t>
            </a:r>
            <a:r>
              <a:rPr lang="fi-FI"/>
              <a:t> suorittaa tietokoneen laskennalliset toimenpiteet. Prosessori on ikään kuin tietokoneen "aivot". Tietokoneen nopeus riippuu paljon prosessorin tehosta.</a:t>
            </a:r>
          </a:p>
          <a:p>
            <a:r>
              <a:rPr lang="fi-FI" b="1"/>
              <a:t>Keskusmuistia</a:t>
            </a:r>
            <a:r>
              <a:rPr lang="fi-FI"/>
              <a:t> (voidaan kutsua myös </a:t>
            </a:r>
            <a:r>
              <a:rPr lang="fi-FI" b="1"/>
              <a:t>työmuistiksi</a:t>
            </a:r>
            <a:r>
              <a:rPr lang="fi-FI"/>
              <a:t> tai </a:t>
            </a:r>
            <a:r>
              <a:rPr lang="fi-FI" b="1"/>
              <a:t>RAM</a:t>
            </a:r>
            <a:r>
              <a:rPr lang="fi-FI"/>
              <a:t>:iksi) käyttävät käyttöjärjestelmä ja ohjelmat ollessaan päällä. Tämän vuoksi keskusmuistin määrä ja nopeus vaikuttavat merkittävästi tietokoneen nopeuteen.</a:t>
            </a:r>
          </a:p>
          <a:p>
            <a:r>
              <a:rPr lang="fi-FI" b="1"/>
              <a:t>Näytönohjain</a:t>
            </a:r>
            <a:r>
              <a:rPr lang="fi-FI"/>
              <a:t> "piirtää" kuvan tietokoneen näytölle. Kolmiulotteisia pelejä pelatessa näytönohjaimen tulisi olla tehokas, jotta pelit toimisivat hyvin. Näytönohjain voi olla myös integroituna emolevylle.</a:t>
            </a:r>
          </a:p>
          <a:p>
            <a:r>
              <a:rPr lang="fi-FI" b="1"/>
              <a:t>Kiintolevylle</a:t>
            </a:r>
            <a:r>
              <a:rPr lang="fi-FI"/>
              <a:t> eli </a:t>
            </a:r>
            <a:r>
              <a:rPr lang="fi-FI" b="1"/>
              <a:t>kovalevylle</a:t>
            </a:r>
            <a:r>
              <a:rPr lang="fi-FI"/>
              <a:t> tallennetaan kaikki käyttöjärjestelmän, ohjelmien ja käyttäjän tiedostot. Mitä suurempi kiintolevy on, sitä enemmän sinne mahtuu esimerkiksi valokuvia, musiikkitiedostoja, videoita, pelejä ja ohjelmia.</a:t>
            </a:r>
          </a:p>
          <a:p>
            <a:r>
              <a:rPr lang="fi-FI" b="1"/>
              <a:t>Virtalähde</a:t>
            </a:r>
            <a:r>
              <a:rPr lang="fi-FI"/>
              <a:t> antaa sähkövirtaa muille keskusyksikössä oleville komponenteille.</a:t>
            </a:r>
          </a:p>
          <a:p>
            <a:r>
              <a:rPr lang="fi-FI" b="1"/>
              <a:t>Optisia asemia</a:t>
            </a:r>
            <a:r>
              <a:rPr lang="fi-FI"/>
              <a:t> ovat esimerkiksi </a:t>
            </a:r>
            <a:r>
              <a:rPr lang="fi-FI" b="1"/>
              <a:t>CD-asemat</a:t>
            </a:r>
            <a:r>
              <a:rPr lang="fi-FI"/>
              <a:t>, </a:t>
            </a:r>
            <a:r>
              <a:rPr lang="fi-FI" b="1"/>
              <a:t>DVD-asemat</a:t>
            </a:r>
            <a:r>
              <a:rPr lang="fi-FI"/>
              <a:t> ja </a:t>
            </a:r>
            <a:r>
              <a:rPr lang="fi-FI" b="1"/>
              <a:t>Blu-ray-asemat</a:t>
            </a:r>
            <a:r>
              <a:rPr lang="fi-FI"/>
              <a:t>. Optiset asemat voivat olla myös ulkoisia, jolloin ne eivät sijaitse keskusyksikön sisällä.</a:t>
            </a:r>
          </a:p>
          <a:p>
            <a:r>
              <a:rPr lang="fi-FI" b="1"/>
              <a:t>Lisäkortteina</a:t>
            </a:r>
            <a:r>
              <a:rPr lang="fi-FI"/>
              <a:t> tietokoneessa voivat olla esimerkiksi </a:t>
            </a:r>
            <a:r>
              <a:rPr lang="fi-FI" b="1"/>
              <a:t>verkkokortti</a:t>
            </a:r>
            <a:r>
              <a:rPr lang="fi-FI"/>
              <a:t>, </a:t>
            </a:r>
            <a:r>
              <a:rPr lang="fi-FI" b="1"/>
              <a:t>modeemi</a:t>
            </a:r>
            <a:r>
              <a:rPr lang="fi-FI"/>
              <a:t>ja </a:t>
            </a:r>
            <a:r>
              <a:rPr lang="fi-FI" b="1"/>
              <a:t>äänikortti</a:t>
            </a:r>
            <a:r>
              <a:rPr lang="fi-FI"/>
              <a:t>. Ne voivat olla myös integroituna emolevyyn. Uusissa tietokoneissa yleensä näin onkin, jolloin erillisiä lisäkortteja ei juurikaan tarvita.</a:t>
            </a:r>
          </a:p>
          <a:p>
            <a:endParaRPr lang="en-FI"/>
          </a:p>
        </p:txBody>
      </p:sp>
    </p:spTree>
    <p:extLst>
      <p:ext uri="{BB962C8B-B14F-4D97-AF65-F5344CB8AC3E}">
        <p14:creationId xmlns:p14="http://schemas.microsoft.com/office/powerpoint/2010/main" val="32960805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FF528E-9511-47F8-B148-92447520F110}"/>
              </a:ext>
            </a:extLst>
          </p:cNvPr>
          <p:cNvSpPr>
            <a:spLocks noGrp="1"/>
          </p:cNvSpPr>
          <p:nvPr>
            <p:ph type="title"/>
          </p:nvPr>
        </p:nvSpPr>
        <p:spPr/>
        <p:txBody>
          <a:bodyPr/>
          <a:lstStyle/>
          <a:p>
            <a:r>
              <a:rPr lang="en-US" err="1"/>
              <a:t>Peruskäsitteitä</a:t>
            </a:r>
            <a:r>
              <a:rPr lang="en-US"/>
              <a:t> 1/2</a:t>
            </a:r>
            <a:endParaRPr lang="en-FI"/>
          </a:p>
        </p:txBody>
      </p:sp>
      <p:sp>
        <p:nvSpPr>
          <p:cNvPr id="3" name="Content Placeholder 2">
            <a:extLst>
              <a:ext uri="{FF2B5EF4-FFF2-40B4-BE49-F238E27FC236}">
                <a16:creationId xmlns:a16="http://schemas.microsoft.com/office/drawing/2014/main" id="{FEF5B43F-EFDC-487E-884C-13F64C456CE6}"/>
              </a:ext>
            </a:extLst>
          </p:cNvPr>
          <p:cNvSpPr>
            <a:spLocks noGrp="1"/>
          </p:cNvSpPr>
          <p:nvPr>
            <p:ph idx="1"/>
          </p:nvPr>
        </p:nvSpPr>
        <p:spPr/>
        <p:txBody>
          <a:bodyPr>
            <a:normAutofit lnSpcReduction="10000"/>
          </a:bodyPr>
          <a:lstStyle/>
          <a:p>
            <a:r>
              <a:rPr lang="fi-FI" b="1"/>
              <a:t>Tiedon yksiköt:</a:t>
            </a:r>
            <a:endParaRPr lang="fi-FI"/>
          </a:p>
          <a:p>
            <a:pPr lvl="1"/>
            <a:r>
              <a:rPr lang="fi-FI" b="1"/>
              <a:t>Tavu</a:t>
            </a:r>
            <a:r>
              <a:rPr lang="fi-FI"/>
              <a:t> on pienin tiedon esittämisyksikkö tietokoneessa, suuremmat yksiköt ovat tavun kerrannaisyksiköitä. Tavun lyhenne on </a:t>
            </a:r>
            <a:r>
              <a:rPr lang="fi-FI" b="1"/>
              <a:t>t</a:t>
            </a:r>
            <a:r>
              <a:rPr lang="fi-FI"/>
              <a:t>. Esimerkiksi tekstitiedoston, jossa on yksi kirjain, koko on noin yksi tavu. Tavu on niin pieni yksikkö, ettei sillä ole juurikaan merkitystä nykypäivän tietokoneissa.</a:t>
            </a:r>
          </a:p>
          <a:p>
            <a:pPr lvl="1"/>
            <a:r>
              <a:rPr lang="fi-FI" b="1"/>
              <a:t>Kilotavu</a:t>
            </a:r>
            <a:r>
              <a:rPr lang="fi-FI"/>
              <a:t> (</a:t>
            </a:r>
            <a:r>
              <a:rPr lang="fi-FI" b="1"/>
              <a:t>kt</a:t>
            </a:r>
            <a:r>
              <a:rPr lang="fi-FI"/>
              <a:t>, englanniksi </a:t>
            </a:r>
            <a:r>
              <a:rPr lang="fi-FI" i="1"/>
              <a:t>kB</a:t>
            </a:r>
            <a:r>
              <a:rPr lang="fi-FI"/>
              <a:t>) on </a:t>
            </a:r>
            <a:r>
              <a:rPr lang="fi-FI" b="1"/>
              <a:t>1024 tavua</a:t>
            </a:r>
            <a:r>
              <a:rPr lang="fi-FI"/>
              <a:t>. Luku 1024 johtuu binääriluvun porrastetusta esitystavasta, mutta hyvä muistisääntö suhdeluvuksi on 1000, vaikkakaan sillä ei saa ihan tarkkoja arvoja. Esimerkiksi Word-tekstinkäsittelyohjelmalla kirjoitetun yhden sivun mittaisen tekstin koko on muutamia kymmeniä kilotavuja.</a:t>
            </a:r>
          </a:p>
          <a:p>
            <a:pPr lvl="1"/>
            <a:r>
              <a:rPr lang="fi-FI" b="1"/>
              <a:t>Megatavu</a:t>
            </a:r>
            <a:r>
              <a:rPr lang="fi-FI"/>
              <a:t> (</a:t>
            </a:r>
            <a:r>
              <a:rPr lang="fi-FI" b="1"/>
              <a:t>Mt</a:t>
            </a:r>
            <a:r>
              <a:rPr lang="fi-FI"/>
              <a:t>, englanniksi </a:t>
            </a:r>
            <a:r>
              <a:rPr lang="fi-FI" i="1"/>
              <a:t>MB</a:t>
            </a:r>
            <a:r>
              <a:rPr lang="fi-FI"/>
              <a:t>) on </a:t>
            </a:r>
            <a:r>
              <a:rPr lang="fi-FI" b="1"/>
              <a:t>1024 kilotavua</a:t>
            </a:r>
            <a:r>
              <a:rPr lang="fi-FI"/>
              <a:t>. Jälleen 1000 on hyvä suhdeluku muistettavaksi. Esimerkiksi digitaalikameralla otetun valokuvan koko on noin 2-10 megatavua kameran tarkkuudesta riippuen.</a:t>
            </a:r>
          </a:p>
          <a:p>
            <a:pPr lvl="1"/>
            <a:r>
              <a:rPr lang="fi-FI" b="1"/>
              <a:t>Gigatavu</a:t>
            </a:r>
            <a:r>
              <a:rPr lang="fi-FI"/>
              <a:t> (</a:t>
            </a:r>
            <a:r>
              <a:rPr lang="fi-FI" b="1"/>
              <a:t>Gt</a:t>
            </a:r>
            <a:r>
              <a:rPr lang="fi-FI"/>
              <a:t>, englanniksi </a:t>
            </a:r>
            <a:r>
              <a:rPr lang="fi-FI" i="1"/>
              <a:t>GB</a:t>
            </a:r>
            <a:r>
              <a:rPr lang="fi-FI"/>
              <a:t>) on </a:t>
            </a:r>
            <a:r>
              <a:rPr lang="fi-FI" b="1"/>
              <a:t>1024 megatavua</a:t>
            </a:r>
            <a:r>
              <a:rPr lang="fi-FI"/>
              <a:t>. Edelleenkin 1000 on hyvä suhdeluku muistettavaksi. Esimerkiksi tietokoneen kiintolevyn koko on nykypäivän tietokoneissa yleensä noin 160-1000 gigatavua. Gigatavua suurempia yksiköitä ei juurikaan tarvita vielä nykypäivän kotitietokonemaailmassa.</a:t>
            </a:r>
          </a:p>
          <a:p>
            <a:pPr lvl="1"/>
            <a:r>
              <a:rPr lang="fi-FI" b="1"/>
              <a:t>Teratavu</a:t>
            </a:r>
            <a:r>
              <a:rPr lang="fi-FI"/>
              <a:t> (</a:t>
            </a:r>
            <a:r>
              <a:rPr lang="fi-FI" b="1"/>
              <a:t>Tt</a:t>
            </a:r>
            <a:r>
              <a:rPr lang="fi-FI"/>
              <a:t>, englanniksi </a:t>
            </a:r>
            <a:r>
              <a:rPr lang="fi-FI" i="1"/>
              <a:t>TB</a:t>
            </a:r>
            <a:r>
              <a:rPr lang="fi-FI"/>
              <a:t>) on </a:t>
            </a:r>
            <a:r>
              <a:rPr lang="fi-FI" b="1"/>
              <a:t>1024 gigatavua</a:t>
            </a:r>
            <a:r>
              <a:rPr lang="fi-FI"/>
              <a:t>. Myös tässä 1000 on hyvä suhdeluku muistettavaksi. Esimerkiksi tietokoneen kiintolevyn koko voi uusissa tehokkaissa tietokoneissa olla jo noin 2-4 teratavua.</a:t>
            </a:r>
          </a:p>
        </p:txBody>
      </p:sp>
    </p:spTree>
    <p:extLst>
      <p:ext uri="{BB962C8B-B14F-4D97-AF65-F5344CB8AC3E}">
        <p14:creationId xmlns:p14="http://schemas.microsoft.com/office/powerpoint/2010/main" val="41414420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792871-2C06-42A7-9972-DF55AC1919B2}"/>
              </a:ext>
            </a:extLst>
          </p:cNvPr>
          <p:cNvSpPr>
            <a:spLocks noGrp="1"/>
          </p:cNvSpPr>
          <p:nvPr>
            <p:ph type="title"/>
          </p:nvPr>
        </p:nvSpPr>
        <p:spPr/>
        <p:txBody>
          <a:bodyPr/>
          <a:lstStyle/>
          <a:p>
            <a:r>
              <a:rPr lang="en-US" err="1"/>
              <a:t>Peruskäsitteitä</a:t>
            </a:r>
            <a:r>
              <a:rPr lang="en-US"/>
              <a:t> 2/2</a:t>
            </a:r>
            <a:endParaRPr lang="en-FI"/>
          </a:p>
        </p:txBody>
      </p:sp>
      <p:sp>
        <p:nvSpPr>
          <p:cNvPr id="3" name="Content Placeholder 2">
            <a:extLst>
              <a:ext uri="{FF2B5EF4-FFF2-40B4-BE49-F238E27FC236}">
                <a16:creationId xmlns:a16="http://schemas.microsoft.com/office/drawing/2014/main" id="{D1E18280-5D9E-4F23-89BA-BBA4643318FD}"/>
              </a:ext>
            </a:extLst>
          </p:cNvPr>
          <p:cNvSpPr>
            <a:spLocks noGrp="1"/>
          </p:cNvSpPr>
          <p:nvPr>
            <p:ph idx="1"/>
          </p:nvPr>
        </p:nvSpPr>
        <p:spPr/>
        <p:txBody>
          <a:bodyPr/>
          <a:lstStyle/>
          <a:p>
            <a:r>
              <a:rPr lang="fi-FI" b="1"/>
              <a:t>Tiedosto</a:t>
            </a:r>
            <a:r>
              <a:rPr lang="fi-FI"/>
              <a:t> on jollakin ohjelmalla tai laitteella tehty ja tallennettu työ. Se voi olla esimerkiksi tekstidokumentti, kuva, musiikkikappale tai video. Tiedostoon liittyy aina tiedostopääte, joka kertoo tiedoston tyypin. Tiedostopääte on tiedoston nimen perässä pisteen (viimeisen jos monta) jälkeen olevat kirjaimet. Esimerkiksi tekstin tiedostopääte voi olla </a:t>
            </a:r>
            <a:r>
              <a:rPr lang="fi-FI" i="1"/>
              <a:t>docx</a:t>
            </a:r>
            <a:r>
              <a:rPr lang="fi-FI"/>
              <a:t>, kuvan </a:t>
            </a:r>
            <a:r>
              <a:rPr lang="fi-FI" i="1"/>
              <a:t>jpg</a:t>
            </a:r>
            <a:r>
              <a:rPr lang="fi-FI"/>
              <a:t> ja äänen </a:t>
            </a:r>
            <a:r>
              <a:rPr lang="fi-FI" i="1"/>
              <a:t>mp3</a:t>
            </a:r>
            <a:r>
              <a:rPr lang="fi-FI"/>
              <a:t>.</a:t>
            </a:r>
          </a:p>
          <a:p>
            <a:r>
              <a:rPr lang="fi-FI" b="1"/>
              <a:t>Kansio</a:t>
            </a:r>
            <a:r>
              <a:rPr lang="fi-FI"/>
              <a:t> on tiedostojen tallennuspaikka. Kansioita kutsutaan myös </a:t>
            </a:r>
            <a:r>
              <a:rPr lang="fi-FI" b="1"/>
              <a:t>hakemistoiksi</a:t>
            </a:r>
            <a:r>
              <a:rPr lang="fi-FI"/>
              <a:t>. Kansioiden avulla tiedostoja voidaan lajitella omiksi kokonaisuuksiksi. Ne siis selventävät tiedonhallintaa. Kansio voi olla myös tyhjä ja se voi sisältää alikansioita.</a:t>
            </a:r>
          </a:p>
          <a:p>
            <a:r>
              <a:rPr lang="fi-FI" b="1"/>
              <a:t>Tiedoston ja kansion ero:</a:t>
            </a:r>
            <a:r>
              <a:rPr lang="fi-FI"/>
              <a:t> </a:t>
            </a:r>
            <a:r>
              <a:rPr lang="fi-FI" b="1"/>
              <a:t>Tiedosto</a:t>
            </a:r>
            <a:r>
              <a:rPr lang="fi-FI"/>
              <a:t> voidaan ajatella yhdeksi kirjaksi kirjahyllyssä. Tällöin kirjahylly on </a:t>
            </a:r>
            <a:r>
              <a:rPr lang="fi-FI" b="1"/>
              <a:t>kansio</a:t>
            </a:r>
            <a:r>
              <a:rPr lang="fi-FI"/>
              <a:t> ja kirjahyllyn eri hyllyt ovat </a:t>
            </a:r>
            <a:r>
              <a:rPr lang="fi-FI" b="1"/>
              <a:t>alikansioita</a:t>
            </a:r>
            <a:r>
              <a:rPr lang="fi-FI"/>
              <a:t>.</a:t>
            </a:r>
          </a:p>
          <a:p>
            <a:endParaRPr lang="en-FI"/>
          </a:p>
          <a:p>
            <a:endParaRPr lang="en-FI"/>
          </a:p>
        </p:txBody>
      </p:sp>
    </p:spTree>
    <p:extLst>
      <p:ext uri="{BB962C8B-B14F-4D97-AF65-F5344CB8AC3E}">
        <p14:creationId xmlns:p14="http://schemas.microsoft.com/office/powerpoint/2010/main" val="38863393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F26C93-B61D-4CB6-904E-CA5852C41330}"/>
              </a:ext>
            </a:extLst>
          </p:cNvPr>
          <p:cNvSpPr>
            <a:spLocks noGrp="1"/>
          </p:cNvSpPr>
          <p:nvPr>
            <p:ph type="title"/>
          </p:nvPr>
        </p:nvSpPr>
        <p:spPr/>
        <p:txBody>
          <a:bodyPr/>
          <a:lstStyle/>
          <a:p>
            <a:r>
              <a:rPr lang="en-US" err="1"/>
              <a:t>Tallennusmedioita</a:t>
            </a:r>
            <a:endParaRPr lang="en-FI"/>
          </a:p>
        </p:txBody>
      </p:sp>
      <p:sp>
        <p:nvSpPr>
          <p:cNvPr id="3" name="Content Placeholder 2">
            <a:extLst>
              <a:ext uri="{FF2B5EF4-FFF2-40B4-BE49-F238E27FC236}">
                <a16:creationId xmlns:a16="http://schemas.microsoft.com/office/drawing/2014/main" id="{5470BE7F-704B-4493-B99E-C95AC1B71C33}"/>
              </a:ext>
            </a:extLst>
          </p:cNvPr>
          <p:cNvSpPr>
            <a:spLocks noGrp="1"/>
          </p:cNvSpPr>
          <p:nvPr>
            <p:ph idx="1"/>
          </p:nvPr>
        </p:nvSpPr>
        <p:spPr/>
        <p:txBody>
          <a:bodyPr>
            <a:normAutofit fontScale="92500" lnSpcReduction="10000"/>
          </a:bodyPr>
          <a:lstStyle/>
          <a:p>
            <a:pPr>
              <a:buFont typeface="Wingdings" panose="05000000000000000000" pitchFamily="2" charset="2"/>
              <a:buChar char="§"/>
            </a:pPr>
            <a:r>
              <a:rPr lang="fi-FI"/>
              <a:t>Ulkoisten kiintolevyjen suosio on noussut kasvaneiden tilantarpeiden takia. Ulkoiset kiintolevyt liitetään tietokoneeseen yleensä USB-liitännän avulla. Niiden tallennuskapasiteetti on yleensä noin 160-2000 gigatavua.</a:t>
            </a:r>
          </a:p>
          <a:p>
            <a:pPr>
              <a:buFont typeface="Wingdings" panose="05000000000000000000" pitchFamily="2" charset="2"/>
              <a:buChar char="§"/>
            </a:pPr>
            <a:r>
              <a:rPr lang="fi-FI"/>
              <a:t>Blu-ray-levylle mahtuu tietoa 25-100 gigatavua. Ne ovat melko uutta tekniikkaa ja niitä käytetään lähinnä teräväpiirtoelokuvien jakeluun.</a:t>
            </a:r>
          </a:p>
          <a:p>
            <a:pPr>
              <a:buFont typeface="Wingdings" panose="05000000000000000000" pitchFamily="2" charset="2"/>
              <a:buChar char="§"/>
            </a:pPr>
            <a:r>
              <a:rPr lang="fi-FI"/>
              <a:t>DVD-levylle mahtuu tietoa 4,7-17 gigatavua. Niitä käytetään lähinnä elokuvien, ohjelmien ja pelien tallentamiseen sekä jakeluun.</a:t>
            </a:r>
          </a:p>
          <a:p>
            <a:pPr>
              <a:buFont typeface="Wingdings" panose="05000000000000000000" pitchFamily="2" charset="2"/>
              <a:buChar char="§"/>
            </a:pPr>
            <a:r>
              <a:rPr lang="fi-FI"/>
              <a:t>CD-levylle mahtuu tietoa 650-700 megatavua. CD-levyjen suurin käyttötarkoitus on musiikin ja ohjelmien tallentaminen sekä jakelu.</a:t>
            </a:r>
          </a:p>
          <a:p>
            <a:pPr>
              <a:buFont typeface="Wingdings" panose="05000000000000000000" pitchFamily="2" charset="2"/>
              <a:buChar char="§"/>
            </a:pPr>
            <a:r>
              <a:rPr lang="fi-FI"/>
              <a:t>USB-muistitikku, 2-64 gigatavua</a:t>
            </a:r>
          </a:p>
          <a:p>
            <a:pPr>
              <a:buFont typeface="Wingdings" panose="05000000000000000000" pitchFamily="2" charset="2"/>
              <a:buChar char="§"/>
            </a:pPr>
            <a:r>
              <a:rPr lang="fi-FI"/>
              <a:t>Levykkeelle (kutsutaan myös nimellä "korppu") mahtuu tietoa ainoastaan 1,44 megatavua, minkä vuoksi sitä ei enää nykyään käytetä juuri ollenkaan.</a:t>
            </a:r>
            <a:endParaRPr lang="en-FI"/>
          </a:p>
        </p:txBody>
      </p:sp>
    </p:spTree>
    <p:extLst>
      <p:ext uri="{BB962C8B-B14F-4D97-AF65-F5344CB8AC3E}">
        <p14:creationId xmlns:p14="http://schemas.microsoft.com/office/powerpoint/2010/main" val="14343975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2FC655-7CF4-4843-A37A-CB82F3D4E77F}"/>
              </a:ext>
            </a:extLst>
          </p:cNvPr>
          <p:cNvSpPr>
            <a:spLocks noGrp="1"/>
          </p:cNvSpPr>
          <p:nvPr>
            <p:ph type="title"/>
          </p:nvPr>
        </p:nvSpPr>
        <p:spPr/>
        <p:txBody>
          <a:bodyPr/>
          <a:lstStyle/>
          <a:p>
            <a:r>
              <a:rPr lang="en-US" err="1"/>
              <a:t>Pilvipalvelut</a:t>
            </a:r>
            <a:endParaRPr lang="en-FI"/>
          </a:p>
        </p:txBody>
      </p:sp>
      <p:sp>
        <p:nvSpPr>
          <p:cNvPr id="3" name="Content Placeholder 2">
            <a:extLst>
              <a:ext uri="{FF2B5EF4-FFF2-40B4-BE49-F238E27FC236}">
                <a16:creationId xmlns:a16="http://schemas.microsoft.com/office/drawing/2014/main" id="{F9141436-EA27-49B5-9E14-FAFB29BCD903}"/>
              </a:ext>
            </a:extLst>
          </p:cNvPr>
          <p:cNvSpPr>
            <a:spLocks noGrp="1"/>
          </p:cNvSpPr>
          <p:nvPr>
            <p:ph idx="1"/>
          </p:nvPr>
        </p:nvSpPr>
        <p:spPr/>
        <p:txBody>
          <a:bodyPr/>
          <a:lstStyle/>
          <a:p>
            <a:r>
              <a:rPr lang="fi-FI" b="1">
                <a:solidFill>
                  <a:srgbClr val="D57144"/>
                </a:solidFill>
                <a:latin typeface="Verdana" panose="020B0604030504040204" pitchFamily="34" charset="0"/>
              </a:rPr>
              <a:t>Pilvitallennuksella</a:t>
            </a:r>
            <a:r>
              <a:rPr lang="fi-FI">
                <a:solidFill>
                  <a:srgbClr val="000000"/>
                </a:solidFill>
                <a:latin typeface="Verdana" panose="020B0604030504040204" pitchFamily="34" charset="0"/>
              </a:rPr>
              <a:t> tarkoitetaan tiedon tallentamista verkkoon tiettyyn tilaan, jonka voi tarjota joku palveluntarjoaja, esimerkiksi </a:t>
            </a:r>
            <a:r>
              <a:rPr lang="fi-FI" i="1">
                <a:solidFill>
                  <a:srgbClr val="000000"/>
                </a:solidFill>
                <a:latin typeface="Verdana" panose="020B0604030504040204" pitchFamily="34" charset="0"/>
                <a:hlinkClick r:id="rId2"/>
              </a:rPr>
              <a:t>DropBox</a:t>
            </a:r>
            <a:r>
              <a:rPr lang="fi-FI">
                <a:solidFill>
                  <a:srgbClr val="000000"/>
                </a:solidFill>
                <a:latin typeface="Verdana" panose="020B0604030504040204" pitchFamily="34" charset="0"/>
              </a:rPr>
              <a:t>. Tiedot sijaitsevat palveluntarjoajan virtuaalipalvelimilla. Tietoihin pääsee käsiksi mistä vain, kunhan on verkkoyhteys. Lisäksi onnistuu esimerkiksi saman tiedoston muokkaaminen yhtä aikaa usealta tietokoneelta. Pilvitallennus on siis kätevää, kun omia fyysisiä tallennuslaitteita ei tarvitse. Se soveltuu siis erittäin hyvin käytettäväksi mobiililaitteilla kuten tableteilla ja älypuhelimilla. Toisaalta ilman toimivaa verkkoyhteyttä pilveen tallennuttuihin tiedostoihin ei pääse käsiksi ollenkaan.</a:t>
            </a:r>
          </a:p>
          <a:p>
            <a:r>
              <a:rPr lang="fi-FI" b="1">
                <a:solidFill>
                  <a:srgbClr val="D57144"/>
                </a:solidFill>
                <a:latin typeface="Verdana" panose="020B0604030504040204" pitchFamily="34" charset="0"/>
              </a:rPr>
              <a:t>Pilvipalvelu </a:t>
            </a:r>
            <a:r>
              <a:rPr lang="fi-FI">
                <a:solidFill>
                  <a:srgbClr val="000000"/>
                </a:solidFill>
                <a:latin typeface="Verdana" panose="020B0604030504040204" pitchFamily="34" charset="0"/>
              </a:rPr>
              <a:t>voi tarjota myös ohjelmien suoritusoikeuden. Tällöin ohjelmaa ei tarvitse välttämättä lainkaan asentaa omalle tietokoneelle. Esim Office365-palvelu. </a:t>
            </a:r>
            <a:endParaRPr lang="en-FI"/>
          </a:p>
        </p:txBody>
      </p:sp>
    </p:spTree>
    <p:extLst>
      <p:ext uri="{BB962C8B-B14F-4D97-AF65-F5344CB8AC3E}">
        <p14:creationId xmlns:p14="http://schemas.microsoft.com/office/powerpoint/2010/main" val="1287020405"/>
      </p:ext>
    </p:extLst>
  </p:cSld>
  <p:clrMapOvr>
    <a:masterClrMapping/>
  </p:clrMapOvr>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Asiakirja" ma:contentTypeID="0x0101007E5FC0A083E73840A3A4A8CBFBEFB953" ma:contentTypeVersion="2" ma:contentTypeDescription="Luo uusi asiakirja." ma:contentTypeScope="" ma:versionID="cb74cf2207dfbeea5765b729b6b1e9cc">
  <xsd:schema xmlns:xsd="http://www.w3.org/2001/XMLSchema" xmlns:xs="http://www.w3.org/2001/XMLSchema" xmlns:p="http://schemas.microsoft.com/office/2006/metadata/properties" xmlns:ns2="c17263dd-295f-4f46-b555-7c9c7fccbb64" targetNamespace="http://schemas.microsoft.com/office/2006/metadata/properties" ma:root="true" ma:fieldsID="aa25e13870d6f51296699d42ef32a29d" ns2:_="">
    <xsd:import namespace="c17263dd-295f-4f46-b555-7c9c7fccbb64"/>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17263dd-295f-4f46-b555-7c9c7fccbb6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CCA1BCE2-5B11-4254-A93B-F26713085779}">
  <ds:schemaRefs>
    <ds:schemaRef ds:uri="http://schemas.microsoft.com/sharepoint/v3/contenttype/forms"/>
  </ds:schemaRefs>
</ds:datastoreItem>
</file>

<file path=customXml/itemProps2.xml><?xml version="1.0" encoding="utf-8"?>
<ds:datastoreItem xmlns:ds="http://schemas.openxmlformats.org/officeDocument/2006/customXml" ds:itemID="{53E07B00-7A04-4571-A8DA-078DB7E878D9}">
  <ds:schemaRefs>
    <ds:schemaRef ds:uri="c17263dd-295f-4f46-b555-7c9c7fccbb64"/>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3E77D911-BAEE-40F5-82A1-30CF3EBA0241}">
  <ds:schemaRefs>
    <ds:schemaRef ds:uri="c17263dd-295f-4f46-b555-7c9c7fccbb64"/>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9</TotalTime>
  <Words>243</Words>
  <Application>Microsoft Office PowerPoint</Application>
  <PresentationFormat>Widescreen</PresentationFormat>
  <Paragraphs>57</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Calibri</vt:lpstr>
      <vt:lpstr>Calibri Light</vt:lpstr>
      <vt:lpstr>Verdana</vt:lpstr>
      <vt:lpstr>Wingdings</vt:lpstr>
      <vt:lpstr>Retrospect</vt:lpstr>
      <vt:lpstr>Tietotekniikan perusteita</vt:lpstr>
      <vt:lpstr>Tietotekniikka</vt:lpstr>
      <vt:lpstr>Tietokone</vt:lpstr>
      <vt:lpstr>Keskusyksikkö</vt:lpstr>
      <vt:lpstr>Keskusyksikkö</vt:lpstr>
      <vt:lpstr>Peruskäsitteitä 1/2</vt:lpstr>
      <vt:lpstr>Peruskäsitteitä 2/2</vt:lpstr>
      <vt:lpstr>Tallennusmedioita</vt:lpstr>
      <vt:lpstr>Pilvipalvelut</vt:lpstr>
      <vt:lpstr>Käyttöjärjestelmä</vt:lpstr>
      <vt:lpstr>Tietotekniikan hyödyntäminen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Työyhteisössä toimiminen</dc:title>
  <dc:creator>Seppo Koponen</dc:creator>
  <cp:lastModifiedBy>Sorsa Mika</cp:lastModifiedBy>
  <cp:revision>50</cp:revision>
  <dcterms:modified xsi:type="dcterms:W3CDTF">2020-01-22T19:03:07Z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0x0101007E5FC0A083E73840A3A4A8CBFBEFB953</vt:lpwstr>
  </property>
</Properties>
</file>