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Work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tyzc2qq0pbNZG12kO9O/i1hV/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WorkSans-bold.fntdata"/><Relationship Id="rId16" Type="http://schemas.openxmlformats.org/officeDocument/2006/relationships/font" Target="fonts/Work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WorkSans-boldItalic.fntdata"/><Relationship Id="rId6" Type="http://schemas.openxmlformats.org/officeDocument/2006/relationships/slide" Target="slides/slide1.xml"/><Relationship Id="rId18" Type="http://schemas.openxmlformats.org/officeDocument/2006/relationships/font" Target="fonts/Work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6877688b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376877688b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6877688bb_1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376877688bb_1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6877688bb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376877688bb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fd3a694f7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fd3a694f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fd3a694f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pohja siluetti" showMasterSp="0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Lohjan tunnus." id="84" name="Google Shape;8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643" y="5998542"/>
            <a:ext cx="1691936" cy="62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7967" y="4274343"/>
            <a:ext cx="4484033" cy="258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37"/>
          <p:cNvSpPr txBox="1"/>
          <p:nvPr>
            <p:ph idx="2" type="body"/>
          </p:nvPr>
        </p:nvSpPr>
        <p:spPr>
          <a:xfrm>
            <a:off x="839788" y="2129246"/>
            <a:ext cx="3932237" cy="3739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37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8"/>
          <p:cNvSpPr txBox="1"/>
          <p:nvPr>
            <p:ph idx="1" type="body"/>
          </p:nvPr>
        </p:nvSpPr>
        <p:spPr>
          <a:xfrm>
            <a:off x="839788" y="2129246"/>
            <a:ext cx="3932237" cy="3739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/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0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petusdia1">
  <p:cSld name="Lopetusdia1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1"/>
          <p:cNvSpPr txBox="1"/>
          <p:nvPr>
            <p:ph idx="1" type="body"/>
          </p:nvPr>
        </p:nvSpPr>
        <p:spPr>
          <a:xfrm>
            <a:off x="3192871" y="4379912"/>
            <a:ext cx="5806259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2000"/>
              <a:buNone/>
              <a:defRPr sz="2000">
                <a:solidFill>
                  <a:srgbClr val="787A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800"/>
              <a:buNone/>
              <a:defRPr sz="1800">
                <a:solidFill>
                  <a:srgbClr val="787A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9pPr>
          </a:lstStyle>
          <a:p/>
        </p:txBody>
      </p:sp>
      <p:sp>
        <p:nvSpPr>
          <p:cNvPr id="114" name="Google Shape;114;p41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Lohjan tunnus." id="117" name="Google Shape;11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0731" y="2655367"/>
            <a:ext cx="3610539" cy="1332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Kaksi sisältökohdetta värillinen">
  <p:cSld name="1_Kaksi sisältökohdetta värillinen">
    <p:bg>
      <p:bgPr>
        <a:solidFill>
          <a:srgbClr val="FEF3E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>
            <p:ph type="title"/>
          </p:nvPr>
        </p:nvSpPr>
        <p:spPr>
          <a:xfrm>
            <a:off x="838200" y="1089891"/>
            <a:ext cx="5608782" cy="1080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838199" y="2307314"/>
            <a:ext cx="5608781" cy="37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1" name="Google Shape;131;p13"/>
          <p:cNvSpPr/>
          <p:nvPr>
            <p:ph idx="2" type="pic"/>
          </p:nvPr>
        </p:nvSpPr>
        <p:spPr>
          <a:xfrm>
            <a:off x="7545388" y="0"/>
            <a:ext cx="464661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kuvapaikalla ei graafista elementtiä" showMasterSp="0">
  <p:cSld name="Otsikkodia kuvapaikalla ei graafista elementtiä">
    <p:bg>
      <p:bgPr>
        <a:solidFill>
          <a:schemeClr val="l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ctrTitle"/>
          </p:nvPr>
        </p:nvSpPr>
        <p:spPr>
          <a:xfrm>
            <a:off x="838200" y="2903320"/>
            <a:ext cx="533169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" type="subTitle"/>
          </p:nvPr>
        </p:nvSpPr>
        <p:spPr>
          <a:xfrm>
            <a:off x="838200" y="5411260"/>
            <a:ext cx="5331691" cy="54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5" name="Google Shape;135;p15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8" name="Google Shape;138;p15"/>
          <p:cNvSpPr/>
          <p:nvPr>
            <p:ph idx="2" type="pic"/>
          </p:nvPr>
        </p:nvSpPr>
        <p:spPr>
          <a:xfrm>
            <a:off x="6540623" y="0"/>
            <a:ext cx="5651377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9" name="Google Shape;13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672" y="882079"/>
            <a:ext cx="1691936" cy="62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aalto 1">
  <p:cSld name="Otsikkodia aal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0" y="0"/>
            <a:ext cx="654062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 txBox="1"/>
          <p:nvPr>
            <p:ph type="ctrTitle"/>
          </p:nvPr>
        </p:nvSpPr>
        <p:spPr>
          <a:xfrm>
            <a:off x="838200" y="2905989"/>
            <a:ext cx="533169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" type="subTitle"/>
          </p:nvPr>
        </p:nvSpPr>
        <p:spPr>
          <a:xfrm>
            <a:off x="838200" y="5413929"/>
            <a:ext cx="5331691" cy="54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4" name="Google Shape;144;p17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72" y="882079"/>
            <a:ext cx="1691936" cy="62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2949" y="4950691"/>
            <a:ext cx="4209051" cy="88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aalto 2">
  <p:cSld name="Otsikkodia aal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/>
          <p:nvPr/>
        </p:nvSpPr>
        <p:spPr>
          <a:xfrm>
            <a:off x="0" y="0"/>
            <a:ext cx="6540623" cy="6858000"/>
          </a:xfrm>
          <a:prstGeom prst="rect">
            <a:avLst/>
          </a:prstGeom>
          <a:solidFill>
            <a:srgbClr val="FEE1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838200" y="2905989"/>
            <a:ext cx="533169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" type="subTitle"/>
          </p:nvPr>
        </p:nvSpPr>
        <p:spPr>
          <a:xfrm>
            <a:off x="838200" y="5413929"/>
            <a:ext cx="5331691" cy="54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3" name="Google Shape;153;p18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72" y="882079"/>
            <a:ext cx="1691936" cy="62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2949" y="4950691"/>
            <a:ext cx="4209051" cy="88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Kaksi sisältökohdetta värillinen">
  <p:cSld name="1_Kaksi sisältökohdetta värillinen">
    <p:bg>
      <p:bgPr>
        <a:solidFill>
          <a:srgbClr val="FEF3E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838200" y="1089891"/>
            <a:ext cx="5608782" cy="1080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838199" y="2307314"/>
            <a:ext cx="5608781" cy="37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8" name="Google Shape;28;p14"/>
          <p:cNvSpPr/>
          <p:nvPr>
            <p:ph idx="2" type="pic"/>
          </p:nvPr>
        </p:nvSpPr>
        <p:spPr>
          <a:xfrm>
            <a:off x="7545388" y="0"/>
            <a:ext cx="464661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9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dia" type="secHead">
  <p:cSld name="SECTION_HEADER"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831850" y="1709738"/>
            <a:ext cx="5184637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831850" y="4713561"/>
            <a:ext cx="5806259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2000"/>
              <a:buNone/>
              <a:defRPr sz="2000">
                <a:solidFill>
                  <a:srgbClr val="787A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800"/>
              <a:buNone/>
              <a:defRPr sz="1800">
                <a:solidFill>
                  <a:srgbClr val="787A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9pPr>
          </a:lstStyle>
          <a:p/>
        </p:txBody>
      </p:sp>
      <p:sp>
        <p:nvSpPr>
          <p:cNvPr id="167" name="Google Shape;167;p20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82949" y="4950691"/>
            <a:ext cx="4209051" cy="88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838200" y="1089891"/>
            <a:ext cx="5608782" cy="1080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1"/>
          <p:cNvSpPr txBox="1"/>
          <p:nvPr>
            <p:ph idx="1" type="body"/>
          </p:nvPr>
        </p:nvSpPr>
        <p:spPr>
          <a:xfrm>
            <a:off x="838199" y="2307314"/>
            <a:ext cx="5608781" cy="37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7" name="Google Shape;177;p21"/>
          <p:cNvSpPr/>
          <p:nvPr>
            <p:ph idx="2" type="pic"/>
          </p:nvPr>
        </p:nvSpPr>
        <p:spPr>
          <a:xfrm>
            <a:off x="7545388" y="0"/>
            <a:ext cx="4646612" cy="6858000"/>
          </a:xfrm>
          <a:prstGeom prst="rect">
            <a:avLst/>
          </a:prstGeom>
          <a:solidFill>
            <a:srgbClr val="FEF3E3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839788" y="1080053"/>
            <a:ext cx="10515600" cy="617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2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2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3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pohja aalto" showMasterSp="0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4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2949" y="4950691"/>
            <a:ext cx="4209051" cy="889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hjan tunnus." id="197" name="Google Shape;1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43" y="5998542"/>
            <a:ext cx="1691936" cy="62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1" name="Google Shape;201;p25"/>
          <p:cNvSpPr txBox="1"/>
          <p:nvPr>
            <p:ph idx="2" type="body"/>
          </p:nvPr>
        </p:nvSpPr>
        <p:spPr>
          <a:xfrm>
            <a:off x="839788" y="2129246"/>
            <a:ext cx="3932237" cy="3739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2" name="Google Shape;202;p25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5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839788" y="2129246"/>
            <a:ext cx="3932237" cy="3739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9" name="Google Shape;209;p26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6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27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7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28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8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8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/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petusdia1">
  <p:cSld name="Lopetusdia1"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3192871" y="4379912"/>
            <a:ext cx="5806259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2000"/>
              <a:buNone/>
              <a:defRPr sz="2000">
                <a:solidFill>
                  <a:srgbClr val="787A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800"/>
              <a:buNone/>
              <a:defRPr sz="1800">
                <a:solidFill>
                  <a:srgbClr val="787A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9pPr>
          </a:lstStyle>
          <a:p/>
        </p:txBody>
      </p:sp>
      <p:sp>
        <p:nvSpPr>
          <p:cNvPr id="226" name="Google Shape;226;p29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9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9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Lohjan tunnus." id="229" name="Google Shape;22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0731" y="2655367"/>
            <a:ext cx="3610539" cy="1332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petusdia2">
  <p:cSld name="Lopetusdia2">
    <p:bg>
      <p:bgPr>
        <a:solidFill>
          <a:schemeClr val="dk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0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0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5290" y="1514475"/>
            <a:ext cx="3901421" cy="3597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kuvapaikalla ei graafista elementtiä" showMasterSp="0">
  <p:cSld name="Otsikkodia kuvapaikalla ei graafista elementtiä">
    <p:bg>
      <p:bgPr>
        <a:solidFill>
          <a:schemeClr val="l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76877688bb_1_389"/>
          <p:cNvSpPr txBox="1"/>
          <p:nvPr>
            <p:ph type="ctrTitle"/>
          </p:nvPr>
        </p:nvSpPr>
        <p:spPr>
          <a:xfrm>
            <a:off x="838200" y="2903320"/>
            <a:ext cx="53316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376877688bb_1_389"/>
          <p:cNvSpPr txBox="1"/>
          <p:nvPr>
            <p:ph idx="1" type="subTitle"/>
          </p:nvPr>
        </p:nvSpPr>
        <p:spPr>
          <a:xfrm>
            <a:off x="838200" y="5411260"/>
            <a:ext cx="53316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g376877688bb_1_389"/>
          <p:cNvSpPr txBox="1"/>
          <p:nvPr>
            <p:ph idx="10" type="dt"/>
          </p:nvPr>
        </p:nvSpPr>
        <p:spPr>
          <a:xfrm>
            <a:off x="5741124" y="6356350"/>
            <a:ext cx="1273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376877688bb_1_389"/>
          <p:cNvSpPr txBox="1"/>
          <p:nvPr>
            <p:ph idx="11" type="ftr"/>
          </p:nvPr>
        </p:nvSpPr>
        <p:spPr>
          <a:xfrm>
            <a:off x="72390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376877688bb_1_389"/>
          <p:cNvSpPr txBox="1"/>
          <p:nvPr>
            <p:ph idx="12" type="sldNum"/>
          </p:nvPr>
        </p:nvSpPr>
        <p:spPr>
          <a:xfrm>
            <a:off x="11443061" y="6356350"/>
            <a:ext cx="5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g376877688bb_1_389"/>
          <p:cNvSpPr/>
          <p:nvPr>
            <p:ph idx="2" type="pic"/>
          </p:nvPr>
        </p:nvSpPr>
        <p:spPr>
          <a:xfrm>
            <a:off x="6540623" y="0"/>
            <a:ext cx="56514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1" name="Google Shape;41;g376877688bb_1_3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672" y="882079"/>
            <a:ext cx="1691936" cy="62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838200" y="1089891"/>
            <a:ext cx="5608782" cy="1080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" type="body"/>
          </p:nvPr>
        </p:nvSpPr>
        <p:spPr>
          <a:xfrm>
            <a:off x="838199" y="2307314"/>
            <a:ext cx="5608781" cy="2981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8" name="Google Shape;48;p33"/>
          <p:cNvSpPr/>
          <p:nvPr>
            <p:ph idx="2" type="pic"/>
          </p:nvPr>
        </p:nvSpPr>
        <p:spPr>
          <a:xfrm>
            <a:off x="7545388" y="0"/>
            <a:ext cx="4646612" cy="6858000"/>
          </a:xfrm>
          <a:prstGeom prst="rect">
            <a:avLst/>
          </a:prstGeom>
          <a:solidFill>
            <a:srgbClr val="FEF3E3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siluetti 2">
  <p:cSld name="Otsikkodia siluetti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0" y="0"/>
            <a:ext cx="654062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6"/>
          <p:cNvSpPr txBox="1"/>
          <p:nvPr>
            <p:ph type="ctrTitle"/>
          </p:nvPr>
        </p:nvSpPr>
        <p:spPr>
          <a:xfrm>
            <a:off x="838200" y="2905989"/>
            <a:ext cx="533169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subTitle"/>
          </p:nvPr>
        </p:nvSpPr>
        <p:spPr>
          <a:xfrm>
            <a:off x="838200" y="5413929"/>
            <a:ext cx="5331691" cy="54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" name="Google Shape;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72" y="882079"/>
            <a:ext cx="1691936" cy="62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7967" y="4274343"/>
            <a:ext cx="4484033" cy="258365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6"/>
          <p:cNvSpPr txBox="1"/>
          <p:nvPr>
            <p:ph idx="10" type="dt"/>
          </p:nvPr>
        </p:nvSpPr>
        <p:spPr>
          <a:xfrm>
            <a:off x="838200" y="6043064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siluetti 1">
  <p:cSld name="Otsikkodia siluetti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>
            <a:off x="0" y="0"/>
            <a:ext cx="6540623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1"/>
          <p:cNvSpPr txBox="1"/>
          <p:nvPr>
            <p:ph type="ctrTitle"/>
          </p:nvPr>
        </p:nvSpPr>
        <p:spPr>
          <a:xfrm>
            <a:off x="838200" y="2905989"/>
            <a:ext cx="533169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subTitle"/>
          </p:nvPr>
        </p:nvSpPr>
        <p:spPr>
          <a:xfrm>
            <a:off x="838200" y="5413929"/>
            <a:ext cx="5331691" cy="544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31"/>
          <p:cNvSpPr txBox="1"/>
          <p:nvPr>
            <p:ph idx="10" type="dt"/>
          </p:nvPr>
        </p:nvSpPr>
        <p:spPr>
          <a:xfrm>
            <a:off x="838200" y="6043064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3" name="Google Shape;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72" y="882079"/>
            <a:ext cx="1691936" cy="62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7967" y="4274343"/>
            <a:ext cx="4484033" cy="258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" type="body"/>
          </p:nvPr>
        </p:nvSpPr>
        <p:spPr>
          <a:xfrm>
            <a:off x="831850" y="4713561"/>
            <a:ext cx="10515600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2000"/>
              <a:buNone/>
              <a:defRPr sz="2000">
                <a:solidFill>
                  <a:srgbClr val="787A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800"/>
              <a:buNone/>
              <a:defRPr sz="1800">
                <a:solidFill>
                  <a:srgbClr val="787A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7A95"/>
              </a:buClr>
              <a:buSzPts val="1600"/>
              <a:buNone/>
              <a:defRPr sz="1600">
                <a:solidFill>
                  <a:srgbClr val="787A95"/>
                </a:solidFill>
              </a:defRPr>
            </a:lvl9pPr>
          </a:lstStyle>
          <a:p/>
        </p:txBody>
      </p:sp>
      <p:sp>
        <p:nvSpPr>
          <p:cNvPr id="68" name="Google Shape;68;p32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87A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87A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Lohjan tunnus." id="15" name="Google Shape;1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81643" y="5998542"/>
            <a:ext cx="1691936" cy="6244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type="title"/>
          </p:nvPr>
        </p:nvSpPr>
        <p:spPr>
          <a:xfrm>
            <a:off x="838200" y="1089891"/>
            <a:ext cx="10515600" cy="591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5741124" y="6356350"/>
            <a:ext cx="1273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87A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87A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Lohjan tunnus." id="124" name="Google Shape;124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81643" y="5998542"/>
            <a:ext cx="1691936" cy="6244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/>
          <p:nvPr/>
        </p:nvSpPr>
        <p:spPr>
          <a:xfrm>
            <a:off x="2944697" y="1304761"/>
            <a:ext cx="8426669" cy="47217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41" name="Google Shape;24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4788" y="360582"/>
            <a:ext cx="3033112" cy="78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" y="4451418"/>
            <a:ext cx="2611394" cy="24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"/>
          <p:cNvSpPr txBox="1"/>
          <p:nvPr/>
        </p:nvSpPr>
        <p:spPr>
          <a:xfrm>
            <a:off x="496614" y="360582"/>
            <a:ext cx="7559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2500" u="none" cap="none" strike="noStrike">
                <a:solidFill>
                  <a:schemeClr val="dk1"/>
                </a:solidFill>
              </a:rPr>
              <a:t>TERVETULOA LEHMIJÄRVEN KOULUN VANHEMPAINILTAAN !</a:t>
            </a:r>
            <a:endParaRPr b="1" i="0" sz="21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 txBox="1"/>
          <p:nvPr>
            <p:ph type="title"/>
          </p:nvPr>
        </p:nvSpPr>
        <p:spPr>
          <a:xfrm>
            <a:off x="5633931" y="492737"/>
            <a:ext cx="5608782" cy="1080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fi-FI" sz="7200"/>
              <a:t>Kiitos!</a:t>
            </a:r>
            <a:endParaRPr/>
          </a:p>
        </p:txBody>
      </p:sp>
      <p:pic>
        <p:nvPicPr>
          <p:cNvPr id="314" name="Google Shape;31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1735" y="5635302"/>
            <a:ext cx="1730265" cy="90361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9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16" name="Google Shape;316;p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7412" r="27412" t="0"/>
          <a:stretch/>
        </p:blipFill>
        <p:spPr>
          <a:xfrm>
            <a:off x="1" y="0"/>
            <a:ext cx="464661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/>
          <p:nvPr>
            <p:ph type="title"/>
          </p:nvPr>
        </p:nvSpPr>
        <p:spPr>
          <a:xfrm>
            <a:off x="838200" y="1089891"/>
            <a:ext cx="5608782" cy="1080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i-FI"/>
              <a:t>Lehmijärven koulun henkilökunta 2026/2027</a:t>
            </a:r>
            <a:endParaRPr/>
          </a:p>
        </p:txBody>
      </p:sp>
      <p:sp>
        <p:nvSpPr>
          <p:cNvPr id="249" name="Google Shape;249;p2"/>
          <p:cNvSpPr txBox="1"/>
          <p:nvPr>
            <p:ph idx="1" type="body"/>
          </p:nvPr>
        </p:nvSpPr>
        <p:spPr>
          <a:xfrm>
            <a:off x="838200" y="2307325"/>
            <a:ext cx="6707100" cy="3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4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750"/>
              <a:t>Rehtori: 		</a:t>
            </a:r>
            <a:r>
              <a:rPr lang="fi-FI" sz="3790"/>
              <a:t>	Laura Lilja</a:t>
            </a:r>
            <a:br>
              <a:rPr lang="fi-FI" sz="3790"/>
            </a:br>
            <a:r>
              <a:rPr lang="fi-FI" sz="3790"/>
              <a:t>Vararehtori: 		</a:t>
            </a:r>
            <a:br>
              <a:rPr lang="fi-FI" sz="3790"/>
            </a:br>
            <a:r>
              <a:rPr lang="fi-FI" sz="3790"/>
              <a:t>Toimistosihteeri: 	Anneli Levison</a:t>
            </a:r>
            <a:br>
              <a:rPr lang="fi-FI" sz="3790"/>
            </a:br>
            <a:br>
              <a:rPr lang="fi-FI" sz="3790"/>
            </a:br>
            <a:br>
              <a:rPr lang="fi-FI" sz="3790"/>
            </a:br>
            <a:r>
              <a:rPr lang="fi-FI" sz="3790"/>
              <a:t>Luokanopettajat</a:t>
            </a:r>
            <a:endParaRPr sz="3790"/>
          </a:p>
          <a:p>
            <a:pPr indent="45720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790"/>
              <a:t>Monika Väkiparta 	1.-3.lk</a:t>
            </a:r>
            <a:br>
              <a:rPr lang="fi-FI" sz="3790"/>
            </a:br>
            <a:r>
              <a:rPr lang="fi-FI" sz="3790"/>
              <a:t>	Tiina Sandell 		4.-6.lk</a:t>
            </a:r>
            <a:endParaRPr sz="379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790"/>
              <a:t>Resurssiopettajana 	Pia Pistooli</a:t>
            </a:r>
            <a:endParaRPr sz="379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9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790"/>
              <a:t>Erityisluokanopettaja:</a:t>
            </a:r>
            <a:r>
              <a:rPr lang="fi-FI" sz="3790"/>
              <a:t>Pia Rask</a:t>
            </a:r>
            <a:endParaRPr sz="3790"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790"/>
              <a:t> </a:t>
            </a:r>
            <a:br>
              <a:rPr lang="fi-FI" sz="3790"/>
            </a:br>
            <a:r>
              <a:rPr lang="fi-FI" sz="3790"/>
              <a:t>Aineenopettaja:		Hanna Heino-Nohynek EN, RU</a:t>
            </a:r>
            <a:br>
              <a:rPr lang="fi-FI" sz="3790"/>
            </a:br>
            <a:br>
              <a:rPr lang="fi-FI" sz="3790"/>
            </a:br>
            <a:r>
              <a:rPr lang="fi-FI" sz="3790"/>
              <a:t>Koulunkäynninohj.: 	Jaana Alanko, toista ei valittu vielä</a:t>
            </a:r>
            <a:br>
              <a:rPr lang="fi-FI" sz="3790"/>
            </a:br>
            <a:r>
              <a:rPr lang="fi-FI" sz="3790"/>
              <a:t>Koulukuraattori: 	Miia Rantalaiho</a:t>
            </a:r>
            <a:br>
              <a:rPr lang="fi-FI" sz="3790"/>
            </a:br>
            <a:r>
              <a:rPr lang="fi-FI" sz="3790"/>
              <a:t>Terveydenhoitaja</a:t>
            </a:r>
            <a:r>
              <a:rPr b="1" lang="fi-FI" sz="3790"/>
              <a:t>: 	</a:t>
            </a:r>
            <a:r>
              <a:rPr lang="fi-FI" sz="3790"/>
              <a:t>Mira Laakso 						Koulupsykologi:		Laura Mikkonen</a:t>
            </a:r>
            <a:endParaRPr sz="379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790"/>
              <a:t>Laitoshoitaja: 		Minna Sheenan</a:t>
            </a:r>
            <a:br>
              <a:rPr lang="fi-FI" sz="3790"/>
            </a:br>
            <a:endParaRPr sz="3790"/>
          </a:p>
          <a:p>
            <a:pPr indent="-11525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50" name="Google Shape;250;p2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1" name="Google Shape;251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09" l="0" r="0" t="710"/>
          <a:stretch/>
        </p:blipFill>
        <p:spPr>
          <a:xfrm>
            <a:off x="7545388" y="0"/>
            <a:ext cx="464661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/>
          <p:nvPr>
            <p:ph type="title"/>
          </p:nvPr>
        </p:nvSpPr>
        <p:spPr>
          <a:xfrm>
            <a:off x="838200" y="1089891"/>
            <a:ext cx="5608782" cy="1080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i-FI"/>
              <a:t>Lehmijärven koulun oppilaat</a:t>
            </a:r>
            <a:endParaRPr/>
          </a:p>
        </p:txBody>
      </p:sp>
      <p:sp>
        <p:nvSpPr>
          <p:cNvPr id="257" name="Google Shape;257;p3"/>
          <p:cNvSpPr txBox="1"/>
          <p:nvPr>
            <p:ph idx="1" type="body"/>
          </p:nvPr>
        </p:nvSpPr>
        <p:spPr>
          <a:xfrm>
            <a:off x="698724" y="2400289"/>
            <a:ext cx="5608800" cy="3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/>
              <a:t>1-3lk 	20 oppilasta	(5 - 7 - 8)</a:t>
            </a:r>
            <a:endParaRPr sz="25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/>
              <a:t>4-6lk 	24 oppilasta	(7 - 11 - 6)</a:t>
            </a:r>
            <a:endParaRPr sz="25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/>
              <a:t>yht.	44 oppilasta</a:t>
            </a:r>
            <a:endParaRPr sz="2500"/>
          </a:p>
        </p:txBody>
      </p:sp>
      <p:sp>
        <p:nvSpPr>
          <p:cNvPr id="258" name="Google Shape;258;p3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9" name="Google Shape;259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7417" r="27417" t="0"/>
          <a:stretch/>
        </p:blipFill>
        <p:spPr>
          <a:xfrm>
            <a:off x="7545388" y="0"/>
            <a:ext cx="464661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60" name="Google Shape;26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5071" y="286063"/>
            <a:ext cx="1037968" cy="93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6877688bb_1_0"/>
          <p:cNvSpPr txBox="1"/>
          <p:nvPr>
            <p:ph idx="12" type="sldNum"/>
          </p:nvPr>
        </p:nvSpPr>
        <p:spPr>
          <a:xfrm>
            <a:off x="11443061" y="6356350"/>
            <a:ext cx="5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66" name="Google Shape;266;g376877688bb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4788" y="360582"/>
            <a:ext cx="3033112" cy="78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76877688bb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" y="4451418"/>
            <a:ext cx="2611394" cy="2408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kartta, kuvitus" id="268" name="Google Shape;268;g376877688bb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-1600"/>
            <a:ext cx="12256032" cy="686760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76877688bb_1_0"/>
          <p:cNvSpPr txBox="1"/>
          <p:nvPr/>
        </p:nvSpPr>
        <p:spPr>
          <a:xfrm>
            <a:off x="1849613" y="1009850"/>
            <a:ext cx="9144000" cy="769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fi-FI" sz="3800" u="none" cap="none" strike="noStrike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OPPIMISEN TUEN UUDISTUS 1.8.2025</a:t>
            </a:r>
            <a:endParaRPr b="1" i="0" sz="38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76877688bb_1_22"/>
          <p:cNvSpPr txBox="1"/>
          <p:nvPr>
            <p:ph type="title"/>
          </p:nvPr>
        </p:nvSpPr>
        <p:spPr>
          <a:xfrm>
            <a:off x="517887" y="523636"/>
            <a:ext cx="45987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i-FI">
                <a:latin typeface="Work Sans"/>
                <a:ea typeface="Work Sans"/>
                <a:cs typeface="Work Sans"/>
                <a:sym typeface="Work Sans"/>
              </a:rPr>
              <a:t>Oppimista tukevista opetusjärjestelyistä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5" name="Google Shape;275;g376877688bb_1_22"/>
          <p:cNvSpPr txBox="1"/>
          <p:nvPr>
            <p:ph idx="1" type="body"/>
          </p:nvPr>
        </p:nvSpPr>
        <p:spPr>
          <a:xfrm>
            <a:off x="475937" y="1949203"/>
            <a:ext cx="4953000" cy="3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0000" lnSpcReduction="20000"/>
          </a:bodyPr>
          <a:lstStyle/>
          <a:p>
            <a:pPr indent="-28956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Work Sans"/>
              <a:buChar char="-"/>
            </a:pPr>
            <a:r>
              <a:rPr lang="fi-FI" sz="2800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oppilaiden yksilöllisten tarpeiden ja edellytysten huomioiminen</a:t>
            </a:r>
            <a:endParaRPr sz="2800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95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Work Sans"/>
              <a:buChar char="-"/>
            </a:pPr>
            <a:r>
              <a:rPr lang="fi-FI" sz="2800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opetusryhmien muodostaminen siten, että oppimisen tavoitteet on mahdollista saavuttaa</a:t>
            </a:r>
            <a:endParaRPr sz="2400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95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Work Sans"/>
              <a:buChar char="-"/>
            </a:pPr>
            <a:r>
              <a:rPr lang="fi-FI" sz="2800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koulunkäynninohjaajan tai avustajan tuki</a:t>
            </a:r>
            <a:endParaRPr sz="2400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95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Work Sans"/>
              <a:buChar char="-"/>
            </a:pPr>
            <a:r>
              <a:rPr lang="fi-FI" sz="2800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kielitietoinen opetus </a:t>
            </a:r>
            <a:endParaRPr sz="2400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95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Work Sans"/>
              <a:buChar char="-"/>
            </a:pPr>
            <a:r>
              <a:rPr lang="fi-FI" sz="2800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pedagogiset ratkaisut, joista hyötyvät kaiken tasoiset oppilaat </a:t>
            </a:r>
            <a:endParaRPr sz="2400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95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Work Sans"/>
              <a:buChar char="-"/>
            </a:pPr>
            <a:r>
              <a:rPr lang="fi-FI" sz="2800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oppimista tukevista opetusjärjestelyistä ei tehdä hallintopäätöstä</a:t>
            </a:r>
            <a:endParaRPr sz="2400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952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6" name="Google Shape;276;g376877688bb_1_22"/>
          <p:cNvSpPr txBox="1"/>
          <p:nvPr>
            <p:ph idx="12" type="sldNum"/>
          </p:nvPr>
        </p:nvSpPr>
        <p:spPr>
          <a:xfrm>
            <a:off x="11443061" y="6356350"/>
            <a:ext cx="5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77" name="Google Shape;277;g376877688bb_1_22"/>
          <p:cNvSpPr/>
          <p:nvPr/>
        </p:nvSpPr>
        <p:spPr>
          <a:xfrm>
            <a:off x="6388359" y="670249"/>
            <a:ext cx="6025800" cy="55176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6877688bb_1_29"/>
          <p:cNvSpPr txBox="1"/>
          <p:nvPr>
            <p:ph type="title"/>
          </p:nvPr>
        </p:nvSpPr>
        <p:spPr>
          <a:xfrm>
            <a:off x="5264150" y="219476"/>
            <a:ext cx="56088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i-FI">
                <a:latin typeface="Work Sans"/>
                <a:ea typeface="Work Sans"/>
                <a:cs typeface="Work Sans"/>
                <a:sym typeface="Work Sans"/>
              </a:rPr>
              <a:t>Ryhmäkohtainen tuki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3" name="Google Shape;283;g376877688bb_1_29"/>
          <p:cNvSpPr txBox="1"/>
          <p:nvPr>
            <p:ph idx="12" type="sldNum"/>
          </p:nvPr>
        </p:nvSpPr>
        <p:spPr>
          <a:xfrm>
            <a:off x="11443061" y="6356350"/>
            <a:ext cx="511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84" name="Google Shape;284;g376877688bb_1_29"/>
          <p:cNvSpPr/>
          <p:nvPr/>
        </p:nvSpPr>
        <p:spPr>
          <a:xfrm>
            <a:off x="131365" y="347190"/>
            <a:ext cx="4975500" cy="4348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5491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76877688bb_1_29"/>
          <p:cNvSpPr txBox="1"/>
          <p:nvPr/>
        </p:nvSpPr>
        <p:spPr>
          <a:xfrm>
            <a:off x="5106875" y="1447075"/>
            <a:ext cx="60402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238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Work Sans"/>
              <a:buChar char="-"/>
            </a:pPr>
            <a:r>
              <a:rPr b="0" i="0" lang="fi-FI" sz="2500" u="none" cap="none" strike="noStrike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ensisijainen oppimisen tuen muoto, johon kaikilla oppilailla on oikeus </a:t>
            </a:r>
            <a:endParaRPr b="0" i="0" sz="21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Work Sans"/>
              <a:buChar char="-"/>
            </a:pPr>
            <a:r>
              <a:rPr b="0" i="0" lang="fi-FI" sz="2500" u="none" cap="none" strike="noStrike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ryhmäkohtaisia tukimuotoja ovat:</a:t>
            </a:r>
            <a:endParaRPr b="0" i="0" sz="21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5875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Work Sans"/>
              <a:buChar char="•"/>
            </a:pPr>
            <a:r>
              <a:rPr b="0" i="0" lang="fi-FI" sz="2500" u="none" cap="none" strike="noStrike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 	yleinen tukiopetus</a:t>
            </a:r>
            <a:endParaRPr b="0" i="0" sz="17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5875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Work Sans"/>
              <a:buChar char="•"/>
            </a:pPr>
            <a:r>
              <a:rPr b="0" i="0" lang="fi-FI" sz="2500" u="none" cap="none" strike="noStrike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 	opetuskielen tukiopetus</a:t>
            </a:r>
            <a:endParaRPr b="0" i="0" sz="17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5875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Work Sans"/>
              <a:buChar char="•"/>
            </a:pPr>
            <a:r>
              <a:rPr b="0" i="0" lang="fi-FI" sz="2500" u="none" cap="none" strike="noStrike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 	erityisopettajan antama opetus muun opetuksen yhteydessä</a:t>
            </a:r>
            <a:endParaRPr b="0" i="0" sz="25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5875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Work Sans"/>
              <a:buChar char="-"/>
            </a:pPr>
            <a:r>
              <a:rPr b="0" i="1" lang="fi-FI" sz="2500" u="none" cap="none" strike="noStrike">
                <a:solidFill>
                  <a:srgbClr val="1C4587"/>
                </a:solidFill>
                <a:latin typeface="Work Sans"/>
                <a:ea typeface="Work Sans"/>
                <a:cs typeface="Work Sans"/>
                <a:sym typeface="Work Sans"/>
              </a:rPr>
              <a:t> ryhmäkohtaisesta tuesta ei tehdä hallintopäätöstä</a:t>
            </a:r>
            <a:endParaRPr b="0" i="1" sz="2500" u="none" cap="none" strike="noStrike">
              <a:solidFill>
                <a:srgbClr val="1C4587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"/>
          <p:cNvSpPr txBox="1"/>
          <p:nvPr>
            <p:ph type="title"/>
          </p:nvPr>
        </p:nvSpPr>
        <p:spPr>
          <a:xfrm>
            <a:off x="4783025" y="2014775"/>
            <a:ext cx="6392100" cy="47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 sz="2400"/>
              <a:t>Järjestyssäännöt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None/>
            </a:pPr>
            <a:br>
              <a:rPr b="0" lang="fi-FI" sz="1600"/>
            </a:br>
            <a:br>
              <a:rPr b="0" lang="fi-FI" sz="1300">
                <a:latin typeface="Arial"/>
                <a:ea typeface="Arial"/>
                <a:cs typeface="Arial"/>
                <a:sym typeface="Arial"/>
              </a:rPr>
            </a:br>
            <a:r>
              <a:rPr lang="fi-FI" sz="1522">
                <a:latin typeface="Arial"/>
                <a:ea typeface="Arial"/>
                <a:cs typeface="Arial"/>
                <a:sym typeface="Arial"/>
              </a:rPr>
              <a:t>4.7 Puhelimen ja muiden mobiililaitteiden käyttö ja säilyttäminen</a:t>
            </a:r>
            <a:br>
              <a:rPr lang="fi-FI" sz="1522">
                <a:latin typeface="Arial"/>
                <a:ea typeface="Arial"/>
                <a:cs typeface="Arial"/>
                <a:sym typeface="Arial"/>
              </a:rPr>
            </a:br>
            <a:br>
              <a:rPr lang="fi-FI" sz="1511"/>
            </a:br>
            <a:r>
              <a:rPr b="0" lang="fi-FI" sz="1511">
                <a:solidFill>
                  <a:srgbClr val="000000"/>
                </a:solidFill>
              </a:rPr>
              <a:t>Puhelimen </a:t>
            </a:r>
            <a:r>
              <a:rPr b="0" lang="fi-FI" sz="1511" u="sng">
                <a:solidFill>
                  <a:srgbClr val="000000"/>
                </a:solidFill>
              </a:rPr>
              <a:t>käyttö on kielletty koulun aikana ja alueella koko koulupäivän ajan ilman erillistä lupaa.</a:t>
            </a:r>
            <a:endParaRPr b="0" sz="1511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8824"/>
              <a:buFont typeface="Arial"/>
              <a:buNone/>
            </a:pPr>
            <a:r>
              <a:t/>
            </a:r>
            <a:endParaRPr sz="151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664"/>
              <a:buFont typeface="Arial"/>
              <a:buNone/>
            </a:pP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Puhelinta tai muuta mobiililaitetta ei saa käyttää oppitunnin, välitunnin tai ruokailun aikana lukuun ottamatta oppimistarkoitukseen opettajan luvalla taikka rehtorin tai opettajan luvalla henkilökohtaiseen terveydenhoitoon taikka perusopetuslain 31 §:ssä tarkoitettuna apuvälineenä.</a:t>
            </a:r>
            <a:endParaRPr b="0" sz="15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664"/>
              <a:buFont typeface="Arial"/>
              <a:buNone/>
            </a:pP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Puhelinta tai muuta mobiililaitetta ei saa käyttää toisen henkilön kuvaamiseen tai videoimiseen ilman opettajan ja kuvattavan henkilön lupaa.</a:t>
            </a:r>
            <a:endParaRPr b="0" sz="15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664"/>
              <a:buFont typeface="Arial"/>
              <a:buNone/>
            </a:pP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Puhelinta ja muuta mobiililaitetta saa opettajan luvalla käyttää, jos oppilaalla on kiireellinen tarve koulupäivän aikana olla yhteydessä huoltajaan esimerkiksi oppilaan sairastumisen vuoksi.</a:t>
            </a:r>
            <a:endParaRPr b="0" sz="15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664"/>
              <a:buFont typeface="Arial"/>
              <a:buNone/>
            </a:pP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Oppilaalla on aina oikeus ilman koulun henkilöstön lupaa hätätilanteessa soittaa hätänumeroon.</a:t>
            </a: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r>
              <a:rPr lang="fi-FI" sz="1522">
                <a:latin typeface="Arial"/>
                <a:ea typeface="Arial"/>
                <a:cs typeface="Arial"/>
                <a:sym typeface="Arial"/>
              </a:rPr>
              <a:t>Oppituntien aikana</a:t>
            </a: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Puhelimet ja muut mobiililaitteet säilytetään oppitunnin aikana oppilaan koululaukussa</a:t>
            </a:r>
            <a:r>
              <a:rPr b="0" lang="fi-FI" sz="1522"/>
              <a:t> </a:t>
            </a: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häiriöttömässä tilassa.</a:t>
            </a:r>
            <a:endParaRPr b="0" sz="152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664"/>
              <a:buFont typeface="Arial"/>
              <a:buNone/>
            </a:pP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Puhelimen ja muun mobiililaitteen saa hakea käyttöön oppitunnilla opettajan luvalla.</a:t>
            </a: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r>
              <a:rPr lang="fi-FI" sz="1522">
                <a:latin typeface="Arial"/>
                <a:ea typeface="Arial"/>
                <a:cs typeface="Arial"/>
                <a:sym typeface="Arial"/>
              </a:rPr>
              <a:t>Välitunnit, siirtymätilanteet, ruokailu</a:t>
            </a: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Puhelimet ja muut mobiililaitteet säilytetään oppilaan koululaukussa välitunnin, ruokailun ja siirtymien aikana</a:t>
            </a:r>
            <a:r>
              <a:rPr b="0" lang="fi-FI" sz="1522"/>
              <a:t> </a:t>
            </a:r>
            <a:r>
              <a:rPr b="0" lang="fi-FI" sz="1522">
                <a:latin typeface="Arial"/>
                <a:ea typeface="Arial"/>
                <a:cs typeface="Arial"/>
                <a:sym typeface="Arial"/>
              </a:rPr>
              <a:t>häiriöttömässä tilassa.</a:t>
            </a:r>
            <a:br>
              <a:rPr b="0" lang="fi-FI" sz="1522">
                <a:latin typeface="Arial"/>
                <a:ea typeface="Arial"/>
                <a:cs typeface="Arial"/>
                <a:sym typeface="Arial"/>
              </a:rPr>
            </a:br>
            <a:br>
              <a:rPr b="0" lang="fi-FI" sz="1822"/>
            </a:br>
            <a:br>
              <a:rPr b="0" lang="fi-FI" sz="1600"/>
            </a:br>
            <a:br>
              <a:rPr b="0" lang="fi-FI" sz="1600"/>
            </a:br>
            <a:br>
              <a:rPr b="0" lang="fi-FI" sz="1600"/>
            </a:br>
            <a:br>
              <a:rPr b="0" lang="fi-FI" sz="1600"/>
            </a:br>
            <a:br>
              <a:rPr b="0" lang="fi-FI" sz="1600"/>
            </a:br>
            <a:br>
              <a:rPr b="0" lang="fi-FI" sz="1600"/>
            </a:br>
            <a:br>
              <a:rPr b="0" lang="fi-FI" sz="1600"/>
            </a:br>
            <a:br>
              <a:rPr b="0" lang="fi-FI" sz="1600"/>
            </a:br>
            <a:endParaRPr sz="1600"/>
          </a:p>
        </p:txBody>
      </p:sp>
      <p:sp>
        <p:nvSpPr>
          <p:cNvPr id="291" name="Google Shape;291;p4"/>
          <p:cNvSpPr txBox="1"/>
          <p:nvPr>
            <p:ph idx="12" type="sldNum"/>
          </p:nvPr>
        </p:nvSpPr>
        <p:spPr>
          <a:xfrm>
            <a:off x="11443061" y="6356350"/>
            <a:ext cx="5116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92" name="Google Shape;292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0" l="17408" r="37425" t="-150"/>
          <a:stretch/>
        </p:blipFill>
        <p:spPr>
          <a:xfrm>
            <a:off x="0" y="0"/>
            <a:ext cx="464661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93" name="Google Shape;293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3733" y="-2"/>
            <a:ext cx="2488200" cy="6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7536" y="4911740"/>
            <a:ext cx="1764464" cy="162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 txBox="1"/>
          <p:nvPr>
            <p:ph type="ctrTitle"/>
          </p:nvPr>
        </p:nvSpPr>
        <p:spPr>
          <a:xfrm>
            <a:off x="175846" y="2549769"/>
            <a:ext cx="5994045" cy="3516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fi-FI" sz="3920"/>
              <a:t>Lukuvuoden 2026-2027 painoalueet</a:t>
            </a:r>
            <a:endParaRPr sz="3920"/>
          </a:p>
        </p:txBody>
      </p:sp>
      <p:sp>
        <p:nvSpPr>
          <p:cNvPr id="300" name="Google Shape;300;p8"/>
          <p:cNvSpPr txBox="1"/>
          <p:nvPr>
            <p:ph idx="1" type="subTitle"/>
          </p:nvPr>
        </p:nvSpPr>
        <p:spPr>
          <a:xfrm>
            <a:off x="838200" y="3059723"/>
            <a:ext cx="5331691" cy="2898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/>
              <a:t>  Oppimisen tuki, lukusujuvuuden edistäminen ja liikunnallinen elämäntapa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/>
              <a:t>      Henkilökunnan koulutukset, kaupungin yhteiset koulutukset, koulun toimintakalenteri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fd3a694f7f_0_0"/>
          <p:cNvSpPr txBox="1"/>
          <p:nvPr>
            <p:ph idx="12" type="sldNum"/>
          </p:nvPr>
        </p:nvSpPr>
        <p:spPr>
          <a:xfrm>
            <a:off x="11443061" y="6356350"/>
            <a:ext cx="5115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07" name="Google Shape;307;g3fd3a694f7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225" y="416275"/>
            <a:ext cx="7359152" cy="515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fd3a694f7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400" y="152400"/>
            <a:ext cx="270853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ustyyli aalto">
  <a:themeElements>
    <a:clrScheme name="Lohja">
      <a:dk1>
        <a:srgbClr val="232E6D"/>
      </a:dk1>
      <a:lt1>
        <a:srgbClr val="FFFFFF"/>
      </a:lt1>
      <a:dk2>
        <a:srgbClr val="232E6D"/>
      </a:dk2>
      <a:lt2>
        <a:srgbClr val="D0ECF4"/>
      </a:lt2>
      <a:accent1>
        <a:srgbClr val="74C8DF"/>
      </a:accent1>
      <a:accent2>
        <a:srgbClr val="88BE3F"/>
      </a:accent2>
      <a:accent3>
        <a:srgbClr val="FF69B4"/>
      </a:accent3>
      <a:accent4>
        <a:srgbClr val="FBC679"/>
      </a:accent4>
      <a:accent5>
        <a:srgbClr val="FBEED7"/>
      </a:accent5>
      <a:accent6>
        <a:srgbClr val="0E2841"/>
      </a:accent6>
      <a:hlink>
        <a:srgbClr val="0E2841"/>
      </a:hlink>
      <a:folHlink>
        <a:srgbClr val="0E28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erustyyli siluetti">
  <a:themeElements>
    <a:clrScheme name="Lohja">
      <a:dk1>
        <a:srgbClr val="232E6D"/>
      </a:dk1>
      <a:lt1>
        <a:srgbClr val="FFFFFF"/>
      </a:lt1>
      <a:dk2>
        <a:srgbClr val="232E6D"/>
      </a:dk2>
      <a:lt2>
        <a:srgbClr val="D0ECF4"/>
      </a:lt2>
      <a:accent1>
        <a:srgbClr val="74C8DF"/>
      </a:accent1>
      <a:accent2>
        <a:srgbClr val="88BE3F"/>
      </a:accent2>
      <a:accent3>
        <a:srgbClr val="FF69B4"/>
      </a:accent3>
      <a:accent4>
        <a:srgbClr val="FBC679"/>
      </a:accent4>
      <a:accent5>
        <a:srgbClr val="FBEED7"/>
      </a:accent5>
      <a:accent6>
        <a:srgbClr val="0E2841"/>
      </a:accent6>
      <a:hlink>
        <a:srgbClr val="0E2841"/>
      </a:hlink>
      <a:folHlink>
        <a:srgbClr val="0E28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2024-09-20T06:54:20Z</dcterms:created>
  <dc:creator>Hairo Taija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0x0101007D674CC4B22B544A8AFA7EC2F887408F</vt:lpwstr>
  </property>
</Properties>
</file>