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161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457200" y="1097280"/>
            <a:ext cx="5486400" cy="1828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4000" b="1">
                <a:solidFill>
                  <a:srgbClr val="FFFFFF"/>
                </a:solidFill>
              </a:rPr>
              <a:t>Käytännön harjoituksia omilla laitteilla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2926080"/>
            <a:ext cx="5943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800">
                <a:solidFill>
                  <a:srgbClr val="E6E6E6"/>
                </a:solidFill>
              </a:rPr>
              <a:t>Android · iOS · Windows</a:t>
            </a:r>
          </a:p>
        </p:txBody>
      </p:sp>
      <p:pic>
        <p:nvPicPr>
          <p:cNvPr id="5" name="Picture 4" descr="devices_ic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914400"/>
            <a:ext cx="274320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9144000" cy="640080"/>
          </a:xfrm>
          <a:prstGeom prst="rect">
            <a:avLst/>
          </a:prstGeom>
          <a:solidFill>
            <a:srgbClr val="20664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457200" y="91440"/>
            <a:ext cx="64008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400" b="1">
                <a:solidFill>
                  <a:srgbClr val="FFFFFF"/>
                </a:solidFill>
              </a:rPr>
              <a:t>Yhteenveto ja jatko</a:t>
            </a:r>
          </a:p>
        </p:txBody>
      </p:sp>
      <p:pic>
        <p:nvPicPr>
          <p:cNvPr id="4" name="Picture 3" descr="welcome_cours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1005840"/>
            <a:ext cx="3291840" cy="32918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23360" y="1005840"/>
            <a:ext cx="4846320" cy="32918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>
                <a:solidFill>
                  <a:srgbClr val="282828"/>
                </a:solidFill>
              </a:defRPr>
            </a:pPr>
            <a:r>
              <a:t>Harjoittelu lisää varmuutta: toista tehtäviä säännöllisesti.</a:t>
            </a:r>
          </a:p>
          <a:p>
            <a:pPr>
              <a:defRPr sz="1800">
                <a:solidFill>
                  <a:srgbClr val="282828"/>
                </a:solidFill>
              </a:defRPr>
            </a:pPr>
            <a:r>
              <a:t>Tee päivityksistä ja varmuuskopioista osa arkirutiinia.</a:t>
            </a:r>
          </a:p>
          <a:p>
            <a:pPr>
              <a:defRPr sz="1800">
                <a:solidFill>
                  <a:srgbClr val="282828"/>
                </a:solidFill>
              </a:defRPr>
            </a:pPr>
            <a:r>
              <a:t>Seuraa ajankohtaisia varoituksia viranomaisilta ja pankeilta.</a:t>
            </a:r>
          </a:p>
          <a:p>
            <a:pPr>
              <a:defRPr sz="1800">
                <a:solidFill>
                  <a:srgbClr val="282828"/>
                </a:solidFill>
              </a:defRPr>
            </a:pPr>
            <a:r>
              <a:t>Muista kysyä apua: digituki, läheiset ja ystävät auttavat mielellään.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9144000" cy="640080"/>
          </a:xfrm>
          <a:prstGeom prst="rect">
            <a:avLst/>
          </a:prstGeom>
          <a:solidFill>
            <a:srgbClr val="20664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457200" y="91440"/>
            <a:ext cx="64008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400" b="1">
                <a:solidFill>
                  <a:srgbClr val="FFFFFF"/>
                </a:solidFill>
              </a:rPr>
              <a:t>Johdanto</a:t>
            </a:r>
          </a:p>
        </p:txBody>
      </p:sp>
      <p:pic>
        <p:nvPicPr>
          <p:cNvPr id="4" name="Picture 3" descr="digital_servic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1005840"/>
            <a:ext cx="3291840" cy="32918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23360" y="1005840"/>
            <a:ext cx="4846320" cy="32918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>
                <a:solidFill>
                  <a:srgbClr val="282828"/>
                </a:solidFill>
              </a:defRPr>
            </a:pPr>
            <a:r>
              <a:t>Harjoitusten tavoitteena on oppia käytännölliset tietoturvataidot omilla laitteilla.</a:t>
            </a:r>
          </a:p>
          <a:p>
            <a:pPr>
              <a:defRPr sz="1800">
                <a:solidFill>
                  <a:srgbClr val="282828"/>
                </a:solidFill>
              </a:defRPr>
            </a:pPr>
            <a:r>
              <a:t>Harjoitukset kattaa Android-älypuhelimet, iPad/iOS-laitteet ja Windows-tietokoneet.</a:t>
            </a:r>
          </a:p>
          <a:p>
            <a:pPr>
              <a:defRPr sz="1800">
                <a:solidFill>
                  <a:srgbClr val="282828"/>
                </a:solidFill>
              </a:defRPr>
            </a:pPr>
            <a:r>
              <a:t>Rauhallinen kokeilu ja toisto auttavat muistamaan opitut asiat.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9144000" cy="640080"/>
          </a:xfrm>
          <a:prstGeom prst="rect">
            <a:avLst/>
          </a:prstGeom>
          <a:solidFill>
            <a:srgbClr val="20664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457200" y="91440"/>
            <a:ext cx="64008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400" b="1">
                <a:solidFill>
                  <a:srgbClr val="FFFFFF"/>
                </a:solidFill>
              </a:rPr>
              <a:t>Harjoitukset Androidilla</a:t>
            </a:r>
          </a:p>
        </p:txBody>
      </p:sp>
      <p:pic>
        <p:nvPicPr>
          <p:cNvPr id="4" name="Picture 3" descr="block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1005840"/>
            <a:ext cx="3291840" cy="32918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23360" y="1005840"/>
            <a:ext cx="4846320" cy="32918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>
                <a:solidFill>
                  <a:srgbClr val="282828"/>
                </a:solidFill>
              </a:defRPr>
            </a:pPr>
            <a:r>
              <a:t>Tarkista ja asenna järjestelmäpäivitykset (Asetukset &gt; Järjestelmäpäivitykset).</a:t>
            </a:r>
          </a:p>
          <a:p>
            <a:pPr>
              <a:defRPr sz="1800">
                <a:solidFill>
                  <a:srgbClr val="282828"/>
                </a:solidFill>
              </a:defRPr>
            </a:pPr>
            <a:r>
              <a:t>Päivitä sovellukset Play Kaupasta ja poista turhat tai epäilyttävät sovellukset.</a:t>
            </a:r>
          </a:p>
          <a:p>
            <a:pPr>
              <a:defRPr sz="1800">
                <a:solidFill>
                  <a:srgbClr val="282828"/>
                </a:solidFill>
              </a:defRPr>
            </a:pPr>
            <a:r>
              <a:t>Ota käyttöön näytön lukitus ja sormenjälkitunnistus.</a:t>
            </a:r>
          </a:p>
          <a:p>
            <a:pPr>
              <a:defRPr sz="1800">
                <a:solidFill>
                  <a:srgbClr val="282828"/>
                </a:solidFill>
              </a:defRPr>
            </a:pPr>
            <a:r>
              <a:t>Harjoittele huijaustekstiviestin tunnistamista ja numeron estämistä.</a:t>
            </a:r>
          </a:p>
          <a:p>
            <a:pPr>
              <a:defRPr sz="1800">
                <a:solidFill>
                  <a:srgbClr val="282828"/>
                </a:solidFill>
              </a:defRPr>
            </a:pPr>
            <a:r>
              <a:t>Harjoittele soittajan aitouden varmistamista ja oikeiden palvelunumeroiden tallentamista.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9144000" cy="640080"/>
          </a:xfrm>
          <a:prstGeom prst="rect">
            <a:avLst/>
          </a:prstGeom>
          <a:solidFill>
            <a:srgbClr val="20664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457200" y="91440"/>
            <a:ext cx="64008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400" b="1">
                <a:solidFill>
                  <a:srgbClr val="FFFFFF"/>
                </a:solidFill>
              </a:rPr>
              <a:t>Harjoitukset iPadilla/iOS:lla</a:t>
            </a:r>
          </a:p>
        </p:txBody>
      </p:sp>
      <p:pic>
        <p:nvPicPr>
          <p:cNvPr id="4" name="Picture 3" descr="block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1005840"/>
            <a:ext cx="3291840" cy="32918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23360" y="1005840"/>
            <a:ext cx="4846320" cy="32918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>
                <a:solidFill>
                  <a:srgbClr val="282828"/>
                </a:solidFill>
              </a:defRPr>
            </a:pPr>
            <a:r>
              <a:t>Asenna iOS- ja sovelluspäivitykset (Asetukset &gt; Yleiset &gt; Ohjelmistopäivitys).</a:t>
            </a:r>
          </a:p>
          <a:p>
            <a:pPr>
              <a:defRPr sz="1800">
                <a:solidFill>
                  <a:srgbClr val="282828"/>
                </a:solidFill>
              </a:defRPr>
            </a:pPr>
            <a:r>
              <a:t>Poista tarpeettomat sovellukset ja lataa uudet vain App Storesta.</a:t>
            </a:r>
          </a:p>
          <a:p>
            <a:pPr>
              <a:defRPr sz="1800">
                <a:solidFill>
                  <a:srgbClr val="282828"/>
                </a:solidFill>
              </a:defRPr>
            </a:pPr>
            <a:r>
              <a:t>Harjoittele turvallista verkkoselausta (esim. Kela.fi) ja kirjanmerkkien luomista.</a:t>
            </a:r>
          </a:p>
          <a:p>
            <a:pPr>
              <a:defRPr sz="1800">
                <a:solidFill>
                  <a:srgbClr val="282828"/>
                </a:solidFill>
              </a:defRPr>
            </a:pPr>
            <a:r>
              <a:t>Harjoittele huijaussähköpostin tunnistamista Mail-sovelluksessa.</a:t>
            </a:r>
          </a:p>
          <a:p>
            <a:pPr>
              <a:defRPr sz="1800">
                <a:solidFill>
                  <a:srgbClr val="282828"/>
                </a:solidFill>
              </a:defRPr>
            </a:pPr>
            <a:r>
              <a:t>Ota käyttöön iCloud-varmuuskopiointi ja "Etsi laitteeni" -toiminto.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9144000" cy="640080"/>
          </a:xfrm>
          <a:prstGeom prst="rect">
            <a:avLst/>
          </a:prstGeom>
          <a:solidFill>
            <a:srgbClr val="20664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457200" y="91440"/>
            <a:ext cx="64008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400" b="1">
                <a:solidFill>
                  <a:srgbClr val="FFFFFF"/>
                </a:solidFill>
              </a:rPr>
              <a:t>Harjoitukset Windowsilla</a:t>
            </a:r>
          </a:p>
        </p:txBody>
      </p:sp>
      <p:pic>
        <p:nvPicPr>
          <p:cNvPr id="4" name="Picture 3" descr="block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1005840"/>
            <a:ext cx="3291840" cy="32918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23360" y="1005840"/>
            <a:ext cx="4846320" cy="32918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>
                <a:solidFill>
                  <a:srgbClr val="282828"/>
                </a:solidFill>
              </a:defRPr>
            </a:pPr>
            <a:r>
              <a:t>Suorita Windows Update ja varmista, että virustorjunta ja palomuuri ovat päällä.</a:t>
            </a:r>
          </a:p>
          <a:p>
            <a:pPr>
              <a:defRPr sz="1800">
                <a:solidFill>
                  <a:srgbClr val="282828"/>
                </a:solidFill>
              </a:defRPr>
            </a:pPr>
            <a:r>
              <a:t>Kokeile selaimen turvallisen selaamisen asetuksia ja vieraile kirjoitusvirhesivulla tunnistaaksesi virheen.</a:t>
            </a:r>
          </a:p>
          <a:p>
            <a:pPr>
              <a:defRPr sz="1800">
                <a:solidFill>
                  <a:srgbClr val="282828"/>
                </a:solidFill>
              </a:defRPr>
            </a:pPr>
            <a:r>
              <a:t>Analysoi roskapostikansio ja harjoittele epäilyttävän sähköpostin tunnistamista.</a:t>
            </a:r>
          </a:p>
          <a:p>
            <a:pPr>
              <a:defRPr sz="1800">
                <a:solidFill>
                  <a:srgbClr val="282828"/>
                </a:solidFill>
              </a:defRPr>
            </a:pPr>
            <a:r>
              <a:t>Skannaa liitetiedosto virustorjunnalla ennen avaamista.</a:t>
            </a:r>
          </a:p>
          <a:p>
            <a:pPr>
              <a:defRPr sz="1800">
                <a:solidFill>
                  <a:srgbClr val="282828"/>
                </a:solidFill>
              </a:defRPr>
            </a:pPr>
            <a:r>
              <a:t>Tee varmuuskopio ulkoiselle levylle ja tarkista, että tietokoneella on kirjautumissalasana.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9144000" cy="640080"/>
          </a:xfrm>
          <a:prstGeom prst="rect">
            <a:avLst/>
          </a:prstGeom>
          <a:solidFill>
            <a:srgbClr val="20664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457200" y="91440"/>
            <a:ext cx="64008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400" b="1">
                <a:solidFill>
                  <a:srgbClr val="FFFFFF"/>
                </a:solidFill>
              </a:rPr>
              <a:t>Yleiset käytännöt kaikilla laitteilla</a:t>
            </a:r>
          </a:p>
        </p:txBody>
      </p:sp>
      <p:pic>
        <p:nvPicPr>
          <p:cNvPr id="4" name="Picture 3" descr="block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1005840"/>
            <a:ext cx="3291840" cy="32918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23360" y="1005840"/>
            <a:ext cx="4846320" cy="32918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>
                <a:solidFill>
                  <a:srgbClr val="282828"/>
                </a:solidFill>
              </a:defRPr>
            </a:pPr>
            <a:r>
              <a:t>Älä jaa tunnuksia, salasanoja tai PIN-koodeja kenellekään.</a:t>
            </a:r>
          </a:p>
          <a:p>
            <a:pPr>
              <a:defRPr sz="1800">
                <a:solidFill>
                  <a:srgbClr val="282828"/>
                </a:solidFill>
              </a:defRPr>
            </a:pPr>
            <a:r>
              <a:t>Tarkista lähettäjän aitous ennen kuin avaat linkit tai liitteet.</a:t>
            </a:r>
          </a:p>
          <a:p>
            <a:pPr>
              <a:defRPr sz="1800">
                <a:solidFill>
                  <a:srgbClr val="282828"/>
                </a:solidFill>
              </a:defRPr>
            </a:pPr>
            <a:r>
              <a:t>Käytä vahvaa tunnistautumista ja eri salasanoja eri palveluissa.</a:t>
            </a:r>
          </a:p>
          <a:p>
            <a:pPr>
              <a:defRPr sz="1800">
                <a:solidFill>
                  <a:srgbClr val="282828"/>
                </a:solidFill>
              </a:defRPr>
            </a:pPr>
            <a:r>
              <a:t>Pidä ohjelmistot ja sovellukset ajan tasalla.</a:t>
            </a:r>
          </a:p>
          <a:p>
            <a:pPr>
              <a:defRPr sz="1800">
                <a:solidFill>
                  <a:srgbClr val="282828"/>
                </a:solidFill>
              </a:defRPr>
            </a:pPr>
            <a:r>
              <a:t>Keskustele ja kysy neuvoja läheisiltä tai digituelta, jos jokin asia epäilyttää.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9144000" cy="640080"/>
          </a:xfrm>
          <a:prstGeom prst="rect">
            <a:avLst/>
          </a:prstGeom>
          <a:solidFill>
            <a:srgbClr val="20664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457200" y="91440"/>
            <a:ext cx="64008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400" b="1">
                <a:solidFill>
                  <a:srgbClr val="FFFFFF"/>
                </a:solidFill>
              </a:rPr>
              <a:t>Kirjanmerkit ja sivustojen tarkistus</a:t>
            </a:r>
          </a:p>
        </p:txBody>
      </p:sp>
      <p:pic>
        <p:nvPicPr>
          <p:cNvPr id="4" name="Picture 3" descr="digital_glob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1005840"/>
            <a:ext cx="3291840" cy="32918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23360" y="1005840"/>
            <a:ext cx="4846320" cy="32918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>
                <a:solidFill>
                  <a:srgbClr val="282828"/>
                </a:solidFill>
              </a:defRPr>
            </a:pPr>
            <a:r>
              <a:t>Luo kirjanmerkkejä tärkeille palveluille (pankki, Kela, OmaKanta).</a:t>
            </a:r>
          </a:p>
          <a:p>
            <a:pPr>
              <a:defRPr sz="1800">
                <a:solidFill>
                  <a:srgbClr val="282828"/>
                </a:solidFill>
              </a:defRPr>
            </a:pPr>
            <a:r>
              <a:t>Kirjaudu palveluihin kirjoittamalla osoite itse tai käyttämällä kirjanmerkkiä.</a:t>
            </a:r>
          </a:p>
          <a:p>
            <a:pPr>
              <a:defRPr sz="1800">
                <a:solidFill>
                  <a:srgbClr val="282828"/>
                </a:solidFill>
              </a:defRPr>
            </a:pPr>
            <a:r>
              <a:t>Tarkista osoiterivi: oikean sivun osoite on täsmälleen organisaation verkkotunnus.</a:t>
            </a:r>
          </a:p>
          <a:p>
            <a:pPr>
              <a:defRPr sz="1800">
                <a:solidFill>
                  <a:srgbClr val="282828"/>
                </a:solidFill>
              </a:defRPr>
            </a:pPr>
            <a:r>
              <a:t>SSL-lukko ei takaa sivun aitoutta – tarkista domain.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9144000" cy="640080"/>
          </a:xfrm>
          <a:prstGeom prst="rect">
            <a:avLst/>
          </a:prstGeom>
          <a:solidFill>
            <a:srgbClr val="20664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457200" y="91440"/>
            <a:ext cx="64008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400" b="1">
                <a:solidFill>
                  <a:srgbClr val="FFFFFF"/>
                </a:solidFill>
              </a:rPr>
              <a:t>Liitteiden käsittely ja sähköposti</a:t>
            </a:r>
          </a:p>
        </p:txBody>
      </p:sp>
      <p:pic>
        <p:nvPicPr>
          <p:cNvPr id="4" name="Picture 3" descr="digital_car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1005840"/>
            <a:ext cx="3291840" cy="32918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23360" y="1005840"/>
            <a:ext cx="4846320" cy="32918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>
                <a:solidFill>
                  <a:srgbClr val="282828"/>
                </a:solidFill>
              </a:defRPr>
            </a:pPr>
            <a:r>
              <a:t>Älä avaa tuntemattomia liitteitä; skannaa ne virustorjunnalla ennen avaamista.</a:t>
            </a:r>
          </a:p>
          <a:p>
            <a:pPr>
              <a:defRPr sz="1800">
                <a:solidFill>
                  <a:srgbClr val="282828"/>
                </a:solidFill>
              </a:defRPr>
            </a:pPr>
            <a:r>
              <a:t>Harjoittele liitetiedoston tallentamista ja tarkistamista ennen avaamista.</a:t>
            </a:r>
          </a:p>
          <a:p>
            <a:pPr>
              <a:defRPr sz="1800">
                <a:solidFill>
                  <a:srgbClr val="282828"/>
                </a:solidFill>
              </a:defRPr>
            </a:pPr>
            <a:r>
              <a:t>Jos jokin sähköposti epäilyttää, pyydä neuvoa ja ilmoita huijauksesta palveluntarjoajalle.</a:t>
            </a:r>
          </a:p>
          <a:p>
            <a:pPr>
              <a:defRPr sz="1800">
                <a:solidFill>
                  <a:srgbClr val="282828"/>
                </a:solidFill>
              </a:defRPr>
            </a:pPr>
            <a:r>
              <a:t>Älä toimi viestien ohjeiden mukaan ennen kuin vahvistat lähettäjän.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9144000" cy="640080"/>
          </a:xfrm>
          <a:prstGeom prst="rect">
            <a:avLst/>
          </a:prstGeom>
          <a:solidFill>
            <a:srgbClr val="20664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457200" y="91440"/>
            <a:ext cx="64008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400" b="1">
                <a:solidFill>
                  <a:srgbClr val="FFFFFF"/>
                </a:solidFill>
              </a:rPr>
              <a:t>Suojausasetukset ja yksityisyys</a:t>
            </a:r>
          </a:p>
        </p:txBody>
      </p:sp>
      <p:pic>
        <p:nvPicPr>
          <p:cNvPr id="4" name="Picture 3" descr="security_ic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1005840"/>
            <a:ext cx="3291840" cy="32918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23360" y="1005840"/>
            <a:ext cx="4846320" cy="32918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>
                <a:solidFill>
                  <a:srgbClr val="282828"/>
                </a:solidFill>
              </a:defRPr>
            </a:pPr>
            <a:r>
              <a:t>Ota käyttöön kaksivaiheinen tunnistautuminen (2FA) aina kun mahdollista.</a:t>
            </a:r>
          </a:p>
          <a:p>
            <a:pPr>
              <a:defRPr sz="1800">
                <a:solidFill>
                  <a:srgbClr val="282828"/>
                </a:solidFill>
              </a:defRPr>
            </a:pPr>
            <a:r>
              <a:t>Aseta vahva PIN/Salasana laitteille ja vaihda se säännöllisesti.</a:t>
            </a:r>
          </a:p>
          <a:p>
            <a:pPr>
              <a:defRPr sz="1800">
                <a:solidFill>
                  <a:srgbClr val="282828"/>
                </a:solidFill>
              </a:defRPr>
            </a:pPr>
            <a:r>
              <a:t>Säädä sosiaalisen median yksityisyysasetuksia; älä julkaise arkaluonteisia tietoja.</a:t>
            </a:r>
          </a:p>
          <a:p>
            <a:pPr>
              <a:defRPr sz="1800">
                <a:solidFill>
                  <a:srgbClr val="282828"/>
                </a:solidFill>
              </a:defRPr>
            </a:pPr>
            <a:r>
              <a:t>Poista käytöstä turhat sovellusoikeudet (esim. sijainti, kamera) jos niitä ei tarvita.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