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6" r:id="rId13"/>
    <p:sldId id="271" r:id="rId14"/>
    <p:sldId id="267" r:id="rId15"/>
    <p:sldId id="275" r:id="rId16"/>
    <p:sldId id="272" r:id="rId17"/>
    <p:sldId id="268" r:id="rId18"/>
    <p:sldId id="273" r:id="rId19"/>
    <p:sldId id="269" r:id="rId20"/>
    <p:sldId id="274" r:id="rId21"/>
    <p:sldId id="270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E79EB-539E-66B7-D993-7921284D5D47}" v="50" dt="2021-12-02T11:03:10.711"/>
    <p1510:client id="{FC45356B-FF3F-6F57-D9B7-FE9F7D2FF3B2}" v="121" dt="2021-08-17T06:37:02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>
      <p:cViewPr varScale="1">
        <p:scale>
          <a:sx n="62" d="100"/>
          <a:sy n="62" d="100"/>
        </p:scale>
        <p:origin x="84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B5A94-F444-D84D-8DD3-E57DD58924D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7B14F-C77E-FE43-9994-C95DAF57F5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6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7B14F-C77E-FE43-9994-C95DAF57F58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994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8AA4F-79F1-D1AF-AD6C-2588FB55A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0AAFD-E70F-B85F-CCF7-2A869D1AD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0DD20F-B090-89ED-1121-BAF07B91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4D5DD-8C6C-4FA3-AB2C-F81700AAD91F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168BF4-996C-05A1-F972-DBB9A1A9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18B33D-77B0-3FCE-E80B-8477BCC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D59-774E-4E30-946C-3987DF165B1E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2187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FCEB0B-46A5-C811-F4F4-62FB4B27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868224-7877-43C1-2C3F-8CD6568DB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BAC3E3-36B5-00BB-83E7-772224C7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F7A96-AC8C-45D2-9C07-F283683A5C65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37C60F-D22E-AF8B-A806-6A7E4772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842BA1-E183-70A2-3741-F1CCBCE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528F-2CD8-47D7-96AB-D3FC2A3BB4DC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9583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78134F1-C6F1-7DB9-9E9F-B04DB0521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AD3B62-A21C-C514-C283-B1455F8C4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5A940A-898B-BB9D-91AC-93407153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D2908-2C62-4FB2-81C4-47E08844DFCB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86EC62-DB04-AA40-AAFB-C48B2818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AFB40A-2AB4-66E3-0B62-B58D89E2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717A-9014-4F7E-B186-4D448D74FA60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415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D71817-A5C4-27D2-F3DD-1AB3549D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5BE0C7-966D-6893-4FC4-2FF7C0BF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0CAC96-29AE-305E-E694-8458EC9E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1CB63-7FC6-4199-B325-62F4F38E18D3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3030E5-62A6-E801-AB85-24A7B11B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99E3E8-C7DA-FCD7-E500-F321C3C0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677E-CA81-4C1C-9F2A-6A0C57DEAAD1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80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57FC5-1359-A0E3-0CD6-E8F03D6D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ADFA47-9726-5C56-9600-D121C5D5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903D1D-9FB3-14ED-7D49-95B7F681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B90222-B998-435C-A06B-9BEFB0AF5E82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9DC574-EAA7-4495-6E96-BBD9E6E9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E294C1-66F3-5FAA-FCD0-055ECDAC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A2C4-7C0C-4AFA-B1F6-B6CFA151EBAB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6969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F927B9-E397-DF4B-1FBE-D65DF872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8C7FA6-6822-1965-50AD-ADF6C1A2A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E686C7-4017-5955-9F58-2EB4CDDB2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E668C1-FC94-6467-9A82-E0E7A899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1E39C-84EC-4084-BBE8-8D9BB9C89389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78E744-30B1-5A55-5C8B-4830FEF9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B9BE9C-DCF6-BA42-004E-AE1ABC6F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6C-B840-4CAD-976B-5DAC024083DF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6513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C30B29-E25A-BF2A-CAE7-A92963EB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8CF878-B5D5-B4DE-187F-8A71CF54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22F5F4-4602-FD84-D9D2-142F3763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3CCC2A4-D3CD-0DF1-369A-06847AB9B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9B190E-8FD8-8A25-9755-23F956A88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32DCC32-0E5E-17FC-D5F2-723106A3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B7790-61B5-401B-BC72-82375B187BA7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E3CFB28-D747-7F8E-327B-EAA58098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DB69BAE-F862-C61D-C4E1-B6673D46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F686-D1A7-4C31-BE24-9DA67A9379A7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885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814404-E6B4-77D9-35EC-0DC5999B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DA181C9-D5C3-FEC7-F306-02FA4FA1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AAD64-9F1D-4F06-BF75-E3C4BF722365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2E4BEB-42AA-B1D7-69B3-96E38722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3C124D-2F17-4082-F805-CE0D7EFA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3CEC-07C0-4BE6-8C60-13E53000103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1726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CBA81D-FE4E-8B66-5A0D-950D855B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54A0EA-F577-4229-96A1-611528710815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E838734-C66B-EA69-34E0-BE3CBD10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FFCD6F5-58C3-0967-ED9D-9B60F7C6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0DF2-9F22-48A9-B88A-52F8B713AC5F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0780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5D7363-CB8D-CF47-DC95-782D9C44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A52A9A-CF1F-FD51-6102-529F82A99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2B9EA1-6929-AB79-840D-2C6E25BF2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88F3F0-6F74-DF93-0B73-BEDD2A00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B47A2-31CF-49A0-8917-7724BE00D94F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177DBF-B6A4-8245-2A22-4E728F5C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DD4568-DA1B-E19C-22E8-2B874870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5A7E-AC84-4150-9336-9F53355CA96B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177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EEBD2C-202E-EE6D-61C9-D1351564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B2C21C-9F30-51B3-C9A0-A80EFC885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9B2C45-7CC8-DF35-1908-29EF870F0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7CE633-DA6C-42A9-03B8-19B5B08F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B47A2-31CF-49A0-8917-7724BE00D94F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F75E70-5306-5234-42A8-D24A54DA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C612A3-4991-DB82-95E2-B72BB8F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5A7E-AC84-4150-9336-9F53355CA96B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3110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A64D2D0-64E1-2500-EFDE-AB27467E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52B4B0-6EB8-F86C-D8A8-087F3641A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202F31-FDB2-6723-75E7-D42DB074C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FB47A2-31CF-49A0-8917-7724BE00D94F}" type="datetimeFigureOut">
              <a:rPr lang="fi-FI" smtClean="0"/>
              <a:pPr>
                <a:defRPr/>
              </a:pPr>
              <a:t>7.2.2024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44A1C6-FE6C-988D-1136-F8AF3222A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939AFB-CD74-AF2D-8284-D15BB238B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5A7E-AC84-4150-9336-9F53355CA96B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4586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C4CBE8-E915-4A9D-A790-65EC40592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93338"/>
            <a:ext cx="6858000" cy="3274592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6300" dirty="0"/>
              <a:t>Kpl 2-3. 1860-luvun murros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3C73E8D-318D-44D7-8997-0C94653F0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514052"/>
            <a:ext cx="6858000" cy="65191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s. 17-25</a:t>
            </a:r>
            <a:endParaRPr lang="fi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90" name="Rectangle 1128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E9DCA3-A3EB-47E4-8074-E9A3D99B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2072" cy="19380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2100"/>
            </a:br>
            <a:r>
              <a:rPr lang="fi-FI" sz="2100" b="1"/>
              <a:t>Kotka kaupungiksi 1879, asukkaita v. 1900 n. 5000, väestönkasvu nopeaa, n. 6%-9% vuositasolla</a:t>
            </a:r>
          </a:p>
        </p:txBody>
      </p:sp>
      <p:sp>
        <p:nvSpPr>
          <p:cNvPr id="11272" name="Content Placeholder 11271">
            <a:extLst>
              <a:ext uri="{FF2B5EF4-FFF2-40B4-BE49-F238E27FC236}">
                <a16:creationId xmlns:a16="http://schemas.microsoft.com/office/drawing/2014/main" id="{CD33FB10-E1C3-D9E2-8A64-6184A9907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82589"/>
            <a:ext cx="2862072" cy="3694373"/>
          </a:xfrm>
        </p:spPr>
        <p:txBody>
          <a:bodyPr>
            <a:normAutofit/>
          </a:bodyPr>
          <a:lstStyle/>
          <a:p>
            <a:endParaRPr lang="en-US" sz="17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F78AEF74-7263-49E0-A040-78C69169F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r="-3" b="-3"/>
          <a:stretch/>
        </p:blipFill>
        <p:spPr bwMode="auto"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C51B9D9F-F6E4-4EAB-BCB0-6C5998F50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3" r="2" b="2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Freeform: Shape 1229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Otsikko 1">
            <a:extLst>
              <a:ext uri="{FF2B5EF4-FFF2-40B4-BE49-F238E27FC236}">
                <a16:creationId xmlns:a16="http://schemas.microsoft.com/office/drawing/2014/main" id="{DF4461BE-5581-4B26-8937-83673BF9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300">
                <a:solidFill>
                  <a:srgbClr val="FFFFFF"/>
                </a:solidFill>
              </a:rPr>
              <a:t>Yhteiskunnalliset uudistukset</a:t>
            </a:r>
          </a:p>
        </p:txBody>
      </p:sp>
      <p:sp>
        <p:nvSpPr>
          <p:cNvPr id="12299" name="Arc 1229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885E5B-A7B9-4365-BEC1-1AA2D562F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319088"/>
            <a:ext cx="5179868" cy="585787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i-FI" altLang="fi-FI" sz="2800" dirty="0"/>
              <a:t>1. </a:t>
            </a:r>
            <a:r>
              <a:rPr lang="fi-FI" altLang="fi-FI" sz="2800" b="1" dirty="0"/>
              <a:t>Valtiopäivät </a:t>
            </a:r>
            <a:r>
              <a:rPr lang="fi-FI" altLang="fi-FI" sz="2800" dirty="0"/>
              <a:t>säätämään lakeja</a:t>
            </a:r>
          </a:p>
          <a:p>
            <a:pPr eaLnBrk="1" hangingPunct="1"/>
            <a:r>
              <a:rPr lang="fi-FI" altLang="fi-FI" sz="2800" dirty="0"/>
              <a:t>2. </a:t>
            </a:r>
            <a:r>
              <a:rPr lang="fi-FI" altLang="fi-FI" sz="2800" b="1" dirty="0"/>
              <a:t>Puolueiden</a:t>
            </a:r>
            <a:r>
              <a:rPr lang="fi-FI" altLang="fi-FI" sz="2800" dirty="0"/>
              <a:t> synty: </a:t>
            </a:r>
            <a:r>
              <a:rPr lang="fi-FI" altLang="fi-FI" sz="2800" i="1" dirty="0"/>
              <a:t>Svekomaanit, Fennomaanit, SDP</a:t>
            </a:r>
            <a:endParaRPr lang="fi-FI" altLang="fi-FI" sz="2800" i="1" dirty="0">
              <a:cs typeface="Calibri"/>
            </a:endParaRPr>
          </a:p>
          <a:p>
            <a:pPr eaLnBrk="1" hangingPunct="1"/>
            <a:r>
              <a:rPr lang="fi-FI" altLang="fi-FI" sz="2800" dirty="0"/>
              <a:t>3. </a:t>
            </a:r>
            <a:r>
              <a:rPr lang="fi-FI" altLang="fi-FI" sz="2800" b="1" dirty="0"/>
              <a:t>Kunnallishallinnon</a:t>
            </a:r>
            <a:r>
              <a:rPr lang="fi-FI" altLang="fi-FI" sz="2800" dirty="0"/>
              <a:t> uudistus: 500 kuntaa, kuntakokoukset ja palveluiden järjestäminen (terveydenhoito, köyhäinhoito, kansakoulut)</a:t>
            </a:r>
            <a:endParaRPr lang="fi-FI" altLang="fi-FI" sz="2800" dirty="0">
              <a:cs typeface="Calibri"/>
            </a:endParaRPr>
          </a:p>
          <a:p>
            <a:pPr eaLnBrk="1" hangingPunct="1"/>
            <a:r>
              <a:rPr lang="fi-FI" altLang="fi-FI" sz="2800" dirty="0"/>
              <a:t>4. </a:t>
            </a:r>
            <a:r>
              <a:rPr lang="fi-FI" altLang="fi-FI" sz="2800" b="1" dirty="0"/>
              <a:t>Suomen kieli </a:t>
            </a:r>
            <a:r>
              <a:rPr lang="fi-FI" altLang="fi-FI" sz="2800" dirty="0"/>
              <a:t>viralliseksi 1863</a:t>
            </a:r>
          </a:p>
          <a:p>
            <a:pPr eaLnBrk="1" hangingPunct="1"/>
            <a:r>
              <a:rPr lang="fi-FI" altLang="fi-FI" sz="2800" b="1" dirty="0"/>
              <a:t>5. Kansakouluasetus </a:t>
            </a:r>
            <a:r>
              <a:rPr lang="fi-FI" altLang="fi-FI" sz="2800" dirty="0"/>
              <a:t>1866</a:t>
            </a:r>
          </a:p>
          <a:p>
            <a:pPr eaLnBrk="1" hangingPunct="1"/>
            <a:r>
              <a:rPr lang="fi-FI" altLang="fi-FI" sz="2800" dirty="0">
                <a:cs typeface="Calibri"/>
              </a:rPr>
              <a:t>6. </a:t>
            </a:r>
            <a:r>
              <a:rPr lang="fi-FI" altLang="fi-FI" sz="2800" b="1" dirty="0">
                <a:cs typeface="Calibri"/>
              </a:rPr>
              <a:t>Oma sotaväki </a:t>
            </a:r>
            <a:r>
              <a:rPr lang="fi-FI" altLang="fi-FI" sz="2800" dirty="0">
                <a:cs typeface="Calibri"/>
              </a:rPr>
              <a:t>1878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1323FA-7430-B928-4C11-DA64E56D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fi-FI" sz="4300"/>
              <a:t>Kpl 3. Kansalaisyhteiskunnan synty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148939-D779-59B0-CA04-3EEB73D0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fi-FI" sz="1900" dirty="0"/>
              <a:t>1800-luvun lopulla syntyi Suomeen kansalaisyhteiskunta (järjestöt, puolueet)</a:t>
            </a:r>
          </a:p>
          <a:p>
            <a:pPr lvl="1"/>
            <a:r>
              <a:rPr lang="fi-FI" sz="1900" b="1" dirty="0"/>
              <a:t>Työväenliike</a:t>
            </a:r>
            <a:r>
              <a:rPr lang="fi-FI" sz="1900" dirty="0"/>
              <a:t>: ammattiyhdistykset ja Suomen Työväenpuolue (SDP)</a:t>
            </a:r>
          </a:p>
          <a:p>
            <a:pPr lvl="1"/>
            <a:r>
              <a:rPr lang="fi-FI" sz="1900" b="1" dirty="0"/>
              <a:t>Kielipuolueet</a:t>
            </a:r>
            <a:r>
              <a:rPr lang="fi-FI" sz="1900" dirty="0"/>
              <a:t>: svekomaanit (Ruotsalainen puolue) ja fennomaanit (Suomalainen puolue)</a:t>
            </a:r>
          </a:p>
          <a:p>
            <a:pPr lvl="1"/>
            <a:r>
              <a:rPr lang="fi-FI" sz="1900" b="1" dirty="0"/>
              <a:t>Osuuskunnat</a:t>
            </a:r>
          </a:p>
          <a:p>
            <a:pPr lvl="1"/>
            <a:r>
              <a:rPr lang="fi-FI" sz="1900" b="1" dirty="0"/>
              <a:t>Vapaapalokunnat</a:t>
            </a:r>
          </a:p>
          <a:p>
            <a:pPr lvl="1"/>
            <a:r>
              <a:rPr lang="fi-FI" sz="1900" b="1" dirty="0"/>
              <a:t>Nuoriso- ja urheiluseurat</a:t>
            </a:r>
          </a:p>
          <a:p>
            <a:pPr lvl="1"/>
            <a:r>
              <a:rPr lang="fi-FI" sz="1900" b="1" dirty="0"/>
              <a:t>Raittiusseurat</a:t>
            </a:r>
          </a:p>
          <a:p>
            <a:pPr lvl="1"/>
            <a:r>
              <a:rPr lang="fi-FI" sz="1900" b="1" dirty="0"/>
              <a:t>Naisyhdistys</a:t>
            </a:r>
          </a:p>
          <a:p>
            <a:pPr lvl="2"/>
            <a:r>
              <a:rPr lang="fi-FI" sz="1900" dirty="0"/>
              <a:t>- holhouslaki vapautti yksinelävän naisen</a:t>
            </a:r>
          </a:p>
          <a:p>
            <a:pPr lvl="2"/>
            <a:r>
              <a:rPr lang="fi-FI" sz="1900" dirty="0"/>
              <a:t>- koulutus</a:t>
            </a:r>
          </a:p>
          <a:p>
            <a:pPr lvl="2"/>
            <a:r>
              <a:rPr lang="fi-FI" sz="1900" dirty="0"/>
              <a:t>- poliittiset oikeudet: naisten äänioikeus 1906</a:t>
            </a:r>
          </a:p>
        </p:txBody>
      </p:sp>
    </p:spTree>
    <p:extLst>
      <p:ext uri="{BB962C8B-B14F-4D97-AF65-F5344CB8AC3E}">
        <p14:creationId xmlns:p14="http://schemas.microsoft.com/office/powerpoint/2010/main" val="415603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>
            <a:extLst>
              <a:ext uri="{FF2B5EF4-FFF2-40B4-BE49-F238E27FC236}">
                <a16:creationId xmlns:a16="http://schemas.microsoft.com/office/drawing/2014/main" id="{5E4128E5-E26A-425A-9CB1-5DD21CB7B6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r="866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133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Otsikko 1">
            <a:extLst>
              <a:ext uri="{FF2B5EF4-FFF2-40B4-BE49-F238E27FC236}">
                <a16:creationId xmlns:a16="http://schemas.microsoft.com/office/drawing/2014/main" id="{89A2252E-F44C-41ED-8135-913FBF19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fi-FI" sz="3100">
                <a:solidFill>
                  <a:schemeClr val="tx1">
                    <a:lumMod val="85000"/>
                    <a:lumOff val="15000"/>
                  </a:schemeClr>
                </a:solidFill>
              </a:rPr>
              <a:t>Valtiopäivien avajaiset 1863</a:t>
            </a:r>
          </a:p>
        </p:txBody>
      </p:sp>
      <p:cxnSp>
        <p:nvCxnSpPr>
          <p:cNvPr id="13322" name="Straight Connector 133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4" name="Straight Connector 133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4981" y="4462044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38" name="Otsikko 1">
            <a:extLst>
              <a:ext uri="{FF2B5EF4-FFF2-40B4-BE49-F238E27FC236}">
                <a16:creationId xmlns:a16="http://schemas.microsoft.com/office/drawing/2014/main" id="{B43E5B80-B249-4D09-A9AA-7A8B3A1E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52" y="4615840"/>
            <a:ext cx="2913856" cy="1526741"/>
          </a:xfrm>
        </p:spPr>
        <p:txBody>
          <a:bodyPr>
            <a:normAutofit/>
          </a:bodyPr>
          <a:lstStyle/>
          <a:p>
            <a:pPr algn="r" eaLnBrk="1" hangingPunct="1"/>
            <a:r>
              <a:rPr lang="fi-FI" altLang="fi-FI" sz="2600" dirty="0">
                <a:solidFill>
                  <a:schemeClr val="bg1"/>
                </a:solidFill>
              </a:rPr>
              <a:t>Uno Cygnaeus ja kansakoulut 1866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9324CC0C-E4B7-4468-BCA8-0335EFA19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9643" b="1"/>
          <a:stretch/>
        </p:blipFill>
        <p:spPr>
          <a:xfrm>
            <a:off x="294981" y="352931"/>
            <a:ext cx="416961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386C55A9-3BF9-437D-904F-D150DA01C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7143"/>
          <a:stretch/>
        </p:blipFill>
        <p:spPr bwMode="auto">
          <a:xfrm>
            <a:off x="4688802" y="357013"/>
            <a:ext cx="416021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9" name="Straight Connector 1434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54904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Content Placeholder 14343">
            <a:extLst>
              <a:ext uri="{FF2B5EF4-FFF2-40B4-BE49-F238E27FC236}">
                <a16:creationId xmlns:a16="http://schemas.microsoft.com/office/drawing/2014/main" id="{4200AF4E-34E1-F723-0BDF-A3BABDA0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002" y="4615840"/>
            <a:ext cx="4957440" cy="1526741"/>
          </a:xfrm>
        </p:spPr>
        <p:txBody>
          <a:bodyPr anchor="ctr">
            <a:normAutofit/>
          </a:bodyPr>
          <a:lstStyle/>
          <a:p>
            <a:endParaRPr lang="en-US" sz="19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Kiertokoulun arvosanoja v. 1904-05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788" y="1825625"/>
            <a:ext cx="36044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4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Otsikko 1">
            <a:extLst>
              <a:ext uri="{FF2B5EF4-FFF2-40B4-BE49-F238E27FC236}">
                <a16:creationId xmlns:a16="http://schemas.microsoft.com/office/drawing/2014/main" id="{6714878F-1144-4CA3-89E3-5DAC497A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altLang="fi-FI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Kielitaistelu</a:t>
            </a:r>
            <a:r>
              <a:rPr lang="en-US" altLang="fi-FI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altLang="fi-FI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kielilaki</a:t>
            </a:r>
            <a:r>
              <a:rPr lang="en-US" altLang="fi-FI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lopulta</a:t>
            </a:r>
            <a:r>
              <a:rPr lang="en-US" altLang="fi-FI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altLang="fi-FI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voimaan</a:t>
            </a:r>
            <a:r>
              <a:rPr lang="en-US" altLang="fi-FI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1922</a:t>
            </a:r>
          </a:p>
        </p:txBody>
      </p:sp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3">
            <a:extLst>
              <a:ext uri="{FF2B5EF4-FFF2-40B4-BE49-F238E27FC236}">
                <a16:creationId xmlns:a16="http://schemas.microsoft.com/office/drawing/2014/main" id="{24F3E00B-8C75-4537-B7A2-AC8784F94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r="20216" b="-2"/>
          <a:stretch/>
        </p:blipFill>
        <p:spPr bwMode="auto">
          <a:xfrm>
            <a:off x="238226" y="321733"/>
            <a:ext cx="3120339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>
            <a:extLst>
              <a:ext uri="{FF2B5EF4-FFF2-40B4-BE49-F238E27FC236}">
                <a16:creationId xmlns:a16="http://schemas.microsoft.com/office/drawing/2014/main" id="{A1F2E4C8-087E-498F-B27E-FDAA2CD4E1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8" r="-1" b="34353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>
            <a:extLst>
              <a:ext uri="{FF2B5EF4-FFF2-40B4-BE49-F238E27FC236}">
                <a16:creationId xmlns:a16="http://schemas.microsoft.com/office/drawing/2014/main" id="{DED36119-76AC-402B-A1CA-B91EE9EB97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r="78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63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Otsikko 1">
            <a:extLst>
              <a:ext uri="{FF2B5EF4-FFF2-40B4-BE49-F238E27FC236}">
                <a16:creationId xmlns:a16="http://schemas.microsoft.com/office/drawing/2014/main" id="{5C1F8AC0-F6EA-4FB7-AA59-9A925976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fi-FI" sz="1900">
                <a:solidFill>
                  <a:schemeClr val="tx1">
                    <a:lumMod val="85000"/>
                    <a:lumOff val="15000"/>
                  </a:schemeClr>
                </a:solidFill>
              </a:rPr>
              <a:t>Turmiolan Tommi: ”Hälle kohtalon koura juottaa väkijuomaa / Niin Turmiolan Tommi taas herää henkiin / Ja herrojen elkeet tarttuvat renkiin.”</a:t>
            </a:r>
          </a:p>
        </p:txBody>
      </p:sp>
      <p:cxnSp>
        <p:nvCxnSpPr>
          <p:cNvPr id="16394" name="Straight Connector 1639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6" name="Straight Connector 1639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8" name="Rectangle 17417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20" name="Group 174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421" name="Rectangle 174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2" name="Rectangle 174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3" name="Rectangle 174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25" name="Rectangle 174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19309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Otsikko 1">
            <a:extLst>
              <a:ext uri="{FF2B5EF4-FFF2-40B4-BE49-F238E27FC236}">
                <a16:creationId xmlns:a16="http://schemas.microsoft.com/office/drawing/2014/main" id="{50A7D638-86F6-44C9-8712-49BE2D6E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696218" cy="103578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i-FI" altLang="fi-FI" sz="3100"/>
              <a:t>Kieltolaki 1919-32</a:t>
            </a:r>
          </a:p>
        </p:txBody>
      </p:sp>
      <p:sp>
        <p:nvSpPr>
          <p:cNvPr id="17415" name="Content Placeholder 17414">
            <a:extLst>
              <a:ext uri="{FF2B5EF4-FFF2-40B4-BE49-F238E27FC236}">
                <a16:creationId xmlns:a16="http://schemas.microsoft.com/office/drawing/2014/main" id="{9D5C9AFB-FA30-2229-2845-BB36D10B6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endParaRPr lang="en-US" sz="1600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E716C037-0419-415B-9789-B71956FFE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r="17432" b="3"/>
          <a:stretch/>
        </p:blipFill>
        <p:spPr>
          <a:xfrm>
            <a:off x="5091287" y="613147"/>
            <a:ext cx="3424063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7" name="Straight Connector 174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>
            <a:extLst>
              <a:ext uri="{FF2B5EF4-FFF2-40B4-BE49-F238E27FC236}">
                <a16:creationId xmlns:a16="http://schemas.microsoft.com/office/drawing/2014/main" id="{8F708FC2-AA78-4857-8FBB-4DD35FC759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r="1744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84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Otsikko 1">
            <a:extLst>
              <a:ext uri="{FF2B5EF4-FFF2-40B4-BE49-F238E27FC236}">
                <a16:creationId xmlns:a16="http://schemas.microsoft.com/office/drawing/2014/main" id="{A0E30AEF-6C68-45C7-9579-A2734ABB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fi-FI" sz="3100">
                <a:solidFill>
                  <a:schemeClr val="tx1">
                    <a:lumMod val="85000"/>
                    <a:lumOff val="15000"/>
                  </a:schemeClr>
                </a:solidFill>
              </a:rPr>
              <a:t>Raittiusliike</a:t>
            </a:r>
          </a:p>
        </p:txBody>
      </p:sp>
      <p:cxnSp>
        <p:nvCxnSpPr>
          <p:cNvPr id="18442" name="Straight Connector 184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4" name="Straight Connector 184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Otsikko 1">
            <a:extLst>
              <a:ext uri="{FF2B5EF4-FFF2-40B4-BE49-F238E27FC236}">
                <a16:creationId xmlns:a16="http://schemas.microsoft.com/office/drawing/2014/main" id="{11414C16-CCFE-4F61-AC16-80DC16F7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fi-FI" altLang="fi-FI" sz="4700"/>
              <a:t>Nälkävuodet 1866-68</a:t>
            </a: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B4D475-7CFB-4BDA-B93F-F890B177B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2599509"/>
            <a:ext cx="8095492" cy="375141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1800-luvun alussa..</a:t>
            </a:r>
          </a:p>
          <a:p>
            <a:pPr lvl="1">
              <a:defRPr/>
            </a:pPr>
            <a:r>
              <a:rPr lang="fi-FI" dirty="0"/>
              <a:t>Suomi oli pääosin maatalousyhteiskunta</a:t>
            </a:r>
          </a:p>
          <a:p>
            <a:pPr lvl="1">
              <a:defRPr/>
            </a:pPr>
            <a:r>
              <a:rPr lang="fi-FI" dirty="0"/>
              <a:t>Elintaso oli matala</a:t>
            </a:r>
          </a:p>
          <a:p>
            <a:pPr lvl="1">
              <a:defRPr/>
            </a:pPr>
            <a:r>
              <a:rPr lang="fi-FI" dirty="0"/>
              <a:t>Yhteiskunnalliset uudistukset vähäisiä Porvoon maapäivien jälkeen</a:t>
            </a:r>
          </a:p>
          <a:p>
            <a:pPr lvl="1">
              <a:defRPr/>
            </a:pPr>
            <a:r>
              <a:rPr lang="fi-FI" dirty="0">
                <a:cs typeface="Calibri"/>
              </a:rPr>
              <a:t>Useita toistuvia katovuosia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>
                <a:sym typeface="Wingdings" panose="05000000000000000000" pitchFamily="2" charset="2"/>
              </a:rPr>
              <a:t>Vuosina 1866-68 nälkävuodet</a:t>
            </a:r>
            <a:r>
              <a:rPr lang="fi-FI" dirty="0">
                <a:sym typeface="Wingdings" panose="05000000000000000000" pitchFamily="2" charset="2"/>
              </a:rPr>
              <a:t>..</a:t>
            </a:r>
          </a:p>
          <a:p>
            <a:pPr lvl="1">
              <a:defRPr/>
            </a:pPr>
            <a:r>
              <a:rPr lang="fi-FI" dirty="0">
                <a:sym typeface="Wingdings" panose="05000000000000000000" pitchFamily="2" charset="2"/>
              </a:rPr>
              <a:t>270 000 suomalaista kuoli nälkään ja tauteihin (n. 10% väkiluvusta)</a:t>
            </a:r>
          </a:p>
          <a:p>
            <a:pPr lvl="1">
              <a:defRPr/>
            </a:pPr>
            <a:r>
              <a:rPr lang="fi-FI" dirty="0">
                <a:sym typeface="Wingdings" panose="05000000000000000000" pitchFamily="2" charset="2"/>
              </a:rPr>
              <a:t>Kylmä ilma</a:t>
            </a:r>
          </a:p>
          <a:p>
            <a:pPr lvl="1">
              <a:defRPr/>
            </a:pPr>
            <a:r>
              <a:rPr lang="fi-FI" dirty="0">
                <a:sym typeface="Wingdings" panose="05000000000000000000" pitchFamily="2" charset="2"/>
              </a:rPr>
              <a:t>Heikot viljasadot</a:t>
            </a:r>
          </a:p>
          <a:p>
            <a:pPr lvl="1">
              <a:defRPr/>
            </a:pPr>
            <a:r>
              <a:rPr lang="fi-FI" dirty="0">
                <a:sym typeface="Wingdings" panose="05000000000000000000" pitchFamily="2" charset="2"/>
              </a:rPr>
              <a:t>Karja kuoli</a:t>
            </a:r>
          </a:p>
          <a:p>
            <a:pPr lvl="1">
              <a:defRPr/>
            </a:pPr>
            <a:r>
              <a:rPr lang="fi-FI" dirty="0">
                <a:sym typeface="Wingdings" panose="05000000000000000000" pitchFamily="2" charset="2"/>
              </a:rPr>
              <a:t>Taudit ja kerjääminen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89495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520839CD-49A5-406C-9B10-D15E2A4F5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5" r="23920" b="1"/>
          <a:stretch/>
        </p:blipFill>
        <p:spPr bwMode="auto">
          <a:xfrm>
            <a:off x="20" y="190"/>
            <a:ext cx="6096620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98" y="5282206"/>
            <a:ext cx="9144198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5282206"/>
            <a:ext cx="9143999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Otsikko 1">
            <a:extLst>
              <a:ext uri="{FF2B5EF4-FFF2-40B4-BE49-F238E27FC236}">
                <a16:creationId xmlns:a16="http://schemas.microsoft.com/office/drawing/2014/main" id="{49260355-D32D-421A-8B06-C9B5CA14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6" y="5635366"/>
            <a:ext cx="5318474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fi-FI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Minna Canth, Suomen Naisyhdistys 1884 ja tasa-arvonpäivä 19.3</a:t>
            </a:r>
          </a:p>
        </p:txBody>
      </p:sp>
      <p:sp>
        <p:nvSpPr>
          <p:cNvPr id="19471" name="Rectangle 1947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5282206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729746D6-0DBA-494B-8C5E-8828527EEE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0" r="-1" b="-1"/>
          <a:stretch/>
        </p:blipFill>
        <p:spPr>
          <a:xfrm>
            <a:off x="6096642" y="1"/>
            <a:ext cx="3047357" cy="5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>
            <a:extLst>
              <a:ext uri="{FF2B5EF4-FFF2-40B4-BE49-F238E27FC236}">
                <a16:creationId xmlns:a16="http://schemas.microsoft.com/office/drawing/2014/main" id="{9A2CDE9B-66DE-499B-8EA2-0654574CA8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410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60C610-ECB6-4E35-80F2-A58E5678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Nälkä ajoi kerjuulle, jolloin taudit levisivät</a:t>
            </a:r>
          </a:p>
        </p:txBody>
      </p:sp>
      <p:cxnSp>
        <p:nvCxnSpPr>
          <p:cNvPr id="4106" name="Straight Connector 410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8" name="Straight Connector 410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5DF5D428-0D48-4D58-9E1F-0063EFB5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42938"/>
            <a:ext cx="3543300" cy="3275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B72B4352-F86C-4518-8339-6DC203567C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42938"/>
            <a:ext cx="4386263" cy="32750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948AE52-DC32-4BAA-9C14-75CA72C2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36802"/>
            <a:ext cx="78867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Uudistusmielinen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(“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talousliberaali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”)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Aleksanteri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1855-1881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keisarina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FA7D35-69A7-4296-974E-90386C95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300"/>
              <a:t>Talouden uudistukset 1800-luvun lopulla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6F82FE-F5D3-4278-A984-7A47C0E50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29383"/>
            <a:ext cx="8712967" cy="4739977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fi-FI" sz="2800" b="1" u="sng" dirty="0"/>
              <a:t>Maatalous:</a:t>
            </a:r>
          </a:p>
          <a:p>
            <a:pPr>
              <a:defRPr/>
            </a:pPr>
            <a:r>
              <a:rPr lang="fi-FI" sz="2800" dirty="0"/>
              <a:t>Maatalouden </a:t>
            </a:r>
            <a:r>
              <a:rPr lang="fi-FI" sz="2800" i="1" dirty="0"/>
              <a:t>koneellistuminen</a:t>
            </a:r>
          </a:p>
          <a:p>
            <a:pPr>
              <a:defRPr/>
            </a:pPr>
            <a:r>
              <a:rPr lang="fi-FI" sz="2800" i="1" dirty="0"/>
              <a:t>Puun myynti</a:t>
            </a:r>
          </a:p>
          <a:p>
            <a:pPr>
              <a:defRPr/>
            </a:pPr>
            <a:r>
              <a:rPr lang="fi-FI" sz="2800" i="1" dirty="0"/>
              <a:t>Karjatalouteen</a:t>
            </a:r>
            <a:r>
              <a:rPr lang="fi-FI" sz="2800" dirty="0"/>
              <a:t> siirtyminen: parempi hinta, ei sääriippuvuutta</a:t>
            </a:r>
          </a:p>
          <a:p>
            <a:pPr>
              <a:defRPr/>
            </a:pPr>
            <a:r>
              <a:rPr lang="fi-FI" sz="2800" i="1" dirty="0"/>
              <a:t>Siirtolaisuus</a:t>
            </a:r>
            <a:r>
              <a:rPr lang="fi-FI" sz="2800" dirty="0"/>
              <a:t>: tilaton väki muutti (USA, Kanada, Australia, Venäjä..)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800" b="1" u="sng" dirty="0">
                <a:cs typeface="Calibri"/>
              </a:rPr>
              <a:t>Teollistuminen:</a:t>
            </a:r>
          </a:p>
          <a:p>
            <a:pPr>
              <a:defRPr/>
            </a:pPr>
            <a:r>
              <a:rPr lang="fi-FI" sz="2800" i="1" dirty="0"/>
              <a:t>Höyrysahat</a:t>
            </a:r>
            <a:r>
              <a:rPr lang="fi-FI" sz="2800" dirty="0"/>
              <a:t> sallittiin 1857 &amp; metalli- ja tekstiiliteollisuuden nousu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800" dirty="0"/>
              <a:t>Suomen Pankki ja liikepankit: </a:t>
            </a:r>
            <a:r>
              <a:rPr lang="fi-FI" sz="2800" i="1" dirty="0"/>
              <a:t>lainat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800" dirty="0"/>
              <a:t>Oma valuutta: </a:t>
            </a:r>
            <a:r>
              <a:rPr lang="fi-FI" sz="2800" i="1" dirty="0"/>
              <a:t>markka</a:t>
            </a:r>
            <a:endParaRPr lang="fi-FI" sz="2800" i="1" dirty="0">
              <a:cs typeface="Calibri"/>
            </a:endParaRPr>
          </a:p>
          <a:p>
            <a:pPr>
              <a:defRPr/>
            </a:pPr>
            <a:r>
              <a:rPr lang="fi-FI" sz="2800" i="1" dirty="0"/>
              <a:t>Elinkeinovapaus</a:t>
            </a:r>
            <a:r>
              <a:rPr lang="fi-FI" sz="2800" dirty="0"/>
              <a:t> 1879: vapaa yrittäjyys</a:t>
            </a:r>
          </a:p>
          <a:p>
            <a:pPr marL="0" indent="0">
              <a:buNone/>
              <a:defRPr/>
            </a:pPr>
            <a:r>
              <a:rPr lang="fi-FI" sz="2800" b="1" u="sng" dirty="0"/>
              <a:t>Liikenne: </a:t>
            </a:r>
          </a:p>
          <a:p>
            <a:pPr>
              <a:defRPr/>
            </a:pPr>
            <a:r>
              <a:rPr lang="fi-FI" sz="2800" i="1" dirty="0"/>
              <a:t>Rautatieyhteydet</a:t>
            </a:r>
            <a:r>
              <a:rPr lang="fi-FI" sz="2800" dirty="0"/>
              <a:t>: Helsinki – Hämeenlinna 1862</a:t>
            </a:r>
          </a:p>
          <a:p>
            <a:pPr>
              <a:defRPr/>
            </a:pPr>
            <a:r>
              <a:rPr lang="fi-FI" sz="2800" i="1" dirty="0"/>
              <a:t>Saimaan kanava</a:t>
            </a:r>
          </a:p>
          <a:p>
            <a:pPr>
              <a:defRPr/>
            </a:pPr>
            <a:r>
              <a:rPr lang="fi-FI" sz="2800" i="1" dirty="0"/>
              <a:t>Jäänmurtajat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FF8FF731-9FE2-4BEE-A06F-55A2C0F1A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3022600"/>
            <a:ext cx="5276850" cy="2697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D0343E3C-7644-4466-9173-4772F97E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022600"/>
            <a:ext cx="2203450" cy="1014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B6C7B272-33C6-4258-8193-C894D2C9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105275"/>
            <a:ext cx="2203450" cy="1614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E80756F-51A1-4A26-931D-A8EB799F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500">
                <a:solidFill>
                  <a:srgbClr val="FFFFFF"/>
                </a:solidFill>
              </a:rPr>
              <a:t>Hopeamarkka v. 1907 ja J.V. Snellman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A779DE6-0B4C-4CBC-A856-58FA357D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Rautatieyhteys: Helsinki – Hämeenlinna 1862</a:t>
            </a:r>
          </a:p>
        </p:txBody>
      </p: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3">
            <a:extLst>
              <a:ext uri="{FF2B5EF4-FFF2-40B4-BE49-F238E27FC236}">
                <a16:creationId xmlns:a16="http://schemas.microsoft.com/office/drawing/2014/main" id="{94B7F250-E4D8-4083-AC23-1309195B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56" y="2426818"/>
            <a:ext cx="322197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05" name="Straight Connector 820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2">
            <a:extLst>
              <a:ext uri="{FF2B5EF4-FFF2-40B4-BE49-F238E27FC236}">
                <a16:creationId xmlns:a16="http://schemas.microsoft.com/office/drawing/2014/main" id="{9190B260-5D5D-4FB1-A08E-93D2652943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305468"/>
            <a:ext cx="4091938" cy="22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99AC5F-915F-458E-959D-61986088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Kymiin perustettiin 1870-luvulla 9 höyrysahaa. Kuvassa Hans Gutzeit ja Norjan saha 1872</a:t>
            </a:r>
          </a:p>
        </p:txBody>
      </p: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3">
            <a:extLst>
              <a:ext uri="{FF2B5EF4-FFF2-40B4-BE49-F238E27FC236}">
                <a16:creationId xmlns:a16="http://schemas.microsoft.com/office/drawing/2014/main" id="{34F12554-CA2F-43A7-96DD-C759FF502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r="19320" b="-2"/>
          <a:stretch/>
        </p:blipFill>
        <p:spPr bwMode="auto">
          <a:xfrm>
            <a:off x="238226" y="321733"/>
            <a:ext cx="3120339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4B84D427-798F-4D6B-8929-153B0A3E73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b="7579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E9A313-95BD-4B10-A207-9153D4CE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William Ruth: Karhula Osakeyhtiö (konepaja, lasitehdas, höyrysaha) , myöh. A. Ahlström Oy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BF28FA1E-317E-416D-A655-F077667B6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5668" b="-4"/>
          <a:stretch/>
        </p:blipFill>
        <p:spPr bwMode="auto">
          <a:xfrm>
            <a:off x="238226" y="321733"/>
            <a:ext cx="3120339" cy="22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2">
            <a:extLst>
              <a:ext uri="{FF2B5EF4-FFF2-40B4-BE49-F238E27FC236}">
                <a16:creationId xmlns:a16="http://schemas.microsoft.com/office/drawing/2014/main" id="{A48676E7-C6B9-4164-839A-820658E3E4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8"/>
          <a:stretch/>
        </p:blipFill>
        <p:spPr>
          <a:xfrm>
            <a:off x="238226" y="2705099"/>
            <a:ext cx="3120339" cy="3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5D326C72-0B83-4202-88A7-E0BB415EF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r="10352" b="-1"/>
          <a:stretch/>
        </p:blipFill>
        <p:spPr bwMode="auto">
          <a:xfrm>
            <a:off x="3479006" y="299364"/>
            <a:ext cx="20814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DE3AA372-5370-4888-89E7-290D2B24E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r="10258" b="-1"/>
          <a:stretch/>
        </p:blipFill>
        <p:spPr bwMode="auto">
          <a:xfrm>
            <a:off x="5681103" y="299363"/>
            <a:ext cx="3231516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374</Words>
  <Application>Microsoft Office PowerPoint</Application>
  <PresentationFormat>Näytössä katseltava diaesitys (4:3)</PresentationFormat>
  <Paragraphs>65</Paragraphs>
  <Slides>21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Office-teema</vt:lpstr>
      <vt:lpstr>Kpl 2-3. 1860-luvun murros</vt:lpstr>
      <vt:lpstr>Nälkävuodet 1866-68</vt:lpstr>
      <vt:lpstr>Nälkä ajoi kerjuulle, jolloin taudit levisivät</vt:lpstr>
      <vt:lpstr>Uudistusmielinen (“talousliberaali”) Aleksanteri II 1855-1881 keisarina</vt:lpstr>
      <vt:lpstr>Talouden uudistukset 1800-luvun lopulla</vt:lpstr>
      <vt:lpstr>Hopeamarkka v. 1907 ja J.V. Snellman</vt:lpstr>
      <vt:lpstr>Rautatieyhteys: Helsinki – Hämeenlinna 1862</vt:lpstr>
      <vt:lpstr>Kymiin perustettiin 1870-luvulla 9 höyrysahaa. Kuvassa Hans Gutzeit ja Norjan saha 1872</vt:lpstr>
      <vt:lpstr>William Ruth: Karhula Osakeyhtiö (konepaja, lasitehdas, höyrysaha) , myöh. A. Ahlström Oy</vt:lpstr>
      <vt:lpstr> Kotka kaupungiksi 1879, asukkaita v. 1900 n. 5000, väestönkasvu nopeaa, n. 6%-9% vuositasolla</vt:lpstr>
      <vt:lpstr>Yhteiskunnalliset uudistukset</vt:lpstr>
      <vt:lpstr>Kpl 3. Kansalaisyhteiskunnan synty</vt:lpstr>
      <vt:lpstr>Valtiopäivien avajaiset 1863</vt:lpstr>
      <vt:lpstr>Uno Cygnaeus ja kansakoulut 1866</vt:lpstr>
      <vt:lpstr>Kiertokoulun arvosanoja v. 1904-05</vt:lpstr>
      <vt:lpstr>Kielitaistelu: kielilaki lopulta  voimaan 1922</vt:lpstr>
      <vt:lpstr>Turmiolan Tommi: ”Hälle kohtalon koura juottaa väkijuomaa / Niin Turmiolan Tommi taas herää henkiin / Ja herrojen elkeet tarttuvat renkiin.”</vt:lpstr>
      <vt:lpstr>Kieltolaki 1919-32</vt:lpstr>
      <vt:lpstr>Raittiusliike</vt:lpstr>
      <vt:lpstr>PowerPoint-esitys</vt:lpstr>
      <vt:lpstr>Minna Canth, Suomen Naisyhdistys 1884 ja tasa-arvonpäivä 19.3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1860-luvun murros: nälkävuodet ja taloudelliset ja yhteiskunnalliset uudistukset</dc:title>
  <dc:creator>Windows-käyttäjä</dc:creator>
  <cp:lastModifiedBy>Anttila Petri Juha</cp:lastModifiedBy>
  <cp:revision>51</cp:revision>
  <dcterms:created xsi:type="dcterms:W3CDTF">2015-02-11T11:17:04Z</dcterms:created>
  <dcterms:modified xsi:type="dcterms:W3CDTF">2024-02-07T07:13:59Z</dcterms:modified>
</cp:coreProperties>
</file>