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7" r:id="rId8"/>
    <p:sldId id="269" r:id="rId9"/>
    <p:sldId id="261" r:id="rId10"/>
    <p:sldId id="270" r:id="rId11"/>
    <p:sldId id="262" r:id="rId12"/>
    <p:sldId id="263" r:id="rId13"/>
    <p:sldId id="26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02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7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8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8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9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7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9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CF7A-0134-4C6C-AA57-55B8DB08F6C1}" type="datetimeFigureOut">
              <a:rPr lang="fi-FI" smtClean="0"/>
              <a:t>29.10.2017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31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states-of-matt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states-of-matt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4B1F9-0E53-4396-9FC3-96F7B86B8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27" y="2701781"/>
            <a:ext cx="6271953" cy="2387600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Olomuodon-muutokset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13C470-8CA5-4132-B931-29C4A8ED1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949" y="6018415"/>
            <a:ext cx="3965170" cy="702425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Jan Jansson @TYK 2017-18</a:t>
            </a:r>
          </a:p>
        </p:txBody>
      </p:sp>
    </p:spTree>
    <p:extLst>
      <p:ext uri="{BB962C8B-B14F-4D97-AF65-F5344CB8AC3E}">
        <p14:creationId xmlns:p14="http://schemas.microsoft.com/office/powerpoint/2010/main" val="70835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ADE7D-5B79-47FE-A8C7-DA22AED5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53B9F4-099B-42BD-BA83-E4BB713D4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Kiehuminen ja haihtuminen simulaatiossa </a:t>
            </a:r>
            <a:r>
              <a:rPr lang="fi-FI" dirty="0">
                <a:hlinkClick r:id="rId2"/>
              </a:rPr>
              <a:t>https://phet.colorado.edu/en/simulation/states-of-matter</a:t>
            </a:r>
            <a:endParaRPr lang="fi-FI" dirty="0"/>
          </a:p>
          <a:p>
            <a:r>
              <a:rPr lang="fi-FI" dirty="0"/>
              <a:t>Eri aineilla on eri kiehumispiste</a:t>
            </a:r>
          </a:p>
          <a:p>
            <a:r>
              <a:rPr lang="fi-FI" dirty="0"/>
              <a:t>Vesi haihtuu pöydältä ja kiehuu keittolevyllä</a:t>
            </a:r>
          </a:p>
        </p:txBody>
      </p:sp>
    </p:spTree>
    <p:extLst>
      <p:ext uri="{BB962C8B-B14F-4D97-AF65-F5344CB8AC3E}">
        <p14:creationId xmlns:p14="http://schemas.microsoft.com/office/powerpoint/2010/main" val="245609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r>
              <a:rPr lang="fi-FI" dirty="0"/>
              <a:t>Kun kaasu muuttuu nesteeksi, se </a:t>
            </a:r>
            <a:r>
              <a:rPr lang="fi-FI" i="1" dirty="0"/>
              <a:t>tiivistyy</a:t>
            </a:r>
          </a:p>
          <a:p>
            <a:pPr lvl="1"/>
            <a:r>
              <a:rPr lang="fi-FI" dirty="0"/>
              <a:t>Tiivistyä : tiivistyn : tiivistyvät</a:t>
            </a:r>
          </a:p>
          <a:p>
            <a:pPr lvl="1"/>
            <a:r>
              <a:rPr lang="fi-FI" dirty="0"/>
              <a:t>Suihkussa vesihöyry tiivistyy kylmään ikkunaan.</a:t>
            </a:r>
          </a:p>
          <a:p>
            <a:pPr lvl="1"/>
            <a:r>
              <a:rPr lang="fi-FI" dirty="0"/>
              <a:t>Kylmän vesipullon pinnalle tiivistyy vettä ilmasta.</a:t>
            </a:r>
          </a:p>
          <a:p>
            <a:endParaRPr lang="fi-FI" dirty="0"/>
          </a:p>
        </p:txBody>
      </p:sp>
      <p:pic>
        <p:nvPicPr>
          <p:cNvPr id="5" name="Kuva 4" descr="kivennäisvesi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13251" b="8001"/>
          <a:stretch>
            <a:fillRect/>
          </a:stretch>
        </p:blipFill>
        <p:spPr>
          <a:xfrm>
            <a:off x="4860032" y="1124744"/>
            <a:ext cx="410633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fi-FI" dirty="0"/>
              <a:t>Joskus kiinteä aine muuttuu suoraan kaasuksi. Silloin sanotaan, että aine </a:t>
            </a:r>
            <a:r>
              <a:rPr lang="fi-FI" i="1" dirty="0"/>
              <a:t>sublimoituu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Talvella pyykki kuivuu, koska jää sublimoituu vesihöyryksi.</a:t>
            </a:r>
          </a:p>
          <a:p>
            <a:r>
              <a:rPr lang="fi-FI" dirty="0"/>
              <a:t>Kun kaasu muuttuu suoraan kiinteäksi, aine </a:t>
            </a:r>
            <a:r>
              <a:rPr lang="fi-FI" i="1" dirty="0"/>
              <a:t>härmistyy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Kuura muodostuu, kun ilmassa oleva vesihöyry härmistyy jääksi.</a:t>
            </a:r>
          </a:p>
        </p:txBody>
      </p:sp>
      <p:pic>
        <p:nvPicPr>
          <p:cNvPr id="4" name="Kuva 3" descr="kuura1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827836" y="4077072"/>
            <a:ext cx="4208660" cy="2520000"/>
          </a:xfrm>
          <a:prstGeom prst="rect">
            <a:avLst/>
          </a:prstGeom>
        </p:spPr>
      </p:pic>
      <p:pic>
        <p:nvPicPr>
          <p:cNvPr id="5" name="Kuva 4" descr="kuura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801991" y="1269040"/>
            <a:ext cx="42086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2269" y="87293"/>
            <a:ext cx="7886700" cy="1325563"/>
          </a:xfrm>
        </p:spPr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714348" y="4429132"/>
            <a:ext cx="8308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Kiinteä</a:t>
            </a:r>
          </a:p>
        </p:txBody>
      </p:sp>
      <p:sp>
        <p:nvSpPr>
          <p:cNvPr id="70" name="Tekstikehys 69"/>
          <p:cNvSpPr txBox="1"/>
          <p:nvPr/>
        </p:nvSpPr>
        <p:spPr>
          <a:xfrm>
            <a:off x="3786182" y="4429132"/>
            <a:ext cx="7262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Neste</a:t>
            </a:r>
          </a:p>
        </p:txBody>
      </p:sp>
      <p:sp>
        <p:nvSpPr>
          <p:cNvPr id="71" name="Tekstikehys 70"/>
          <p:cNvSpPr txBox="1"/>
          <p:nvPr/>
        </p:nvSpPr>
        <p:spPr>
          <a:xfrm>
            <a:off x="7143768" y="4714884"/>
            <a:ext cx="7338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Kaasu</a:t>
            </a:r>
          </a:p>
        </p:txBody>
      </p:sp>
      <p:sp>
        <p:nvSpPr>
          <p:cNvPr id="74" name="Nuoli oikealle 73"/>
          <p:cNvSpPr/>
          <p:nvPr/>
        </p:nvSpPr>
        <p:spPr>
          <a:xfrm>
            <a:off x="5000628" y="2714620"/>
            <a:ext cx="1357322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Höyrysty-minen</a:t>
            </a:r>
            <a:endParaRPr lang="fi-FI" dirty="0"/>
          </a:p>
        </p:txBody>
      </p:sp>
      <p:sp>
        <p:nvSpPr>
          <p:cNvPr id="75" name="Nuoli oikealle 74"/>
          <p:cNvSpPr/>
          <p:nvPr/>
        </p:nvSpPr>
        <p:spPr>
          <a:xfrm>
            <a:off x="1857356" y="2571744"/>
            <a:ext cx="150019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Sulaminen</a:t>
            </a:r>
          </a:p>
        </p:txBody>
      </p:sp>
      <p:sp>
        <p:nvSpPr>
          <p:cNvPr id="77" name="Nuoli vasemmalle 76"/>
          <p:cNvSpPr/>
          <p:nvPr/>
        </p:nvSpPr>
        <p:spPr>
          <a:xfrm>
            <a:off x="1857356" y="3571876"/>
            <a:ext cx="1428760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Jähmetty-minen</a:t>
            </a:r>
            <a:endParaRPr lang="fi-FI" dirty="0"/>
          </a:p>
        </p:txBody>
      </p:sp>
      <p:sp>
        <p:nvSpPr>
          <p:cNvPr id="78" name="Nuoli vasemmalle 77"/>
          <p:cNvSpPr/>
          <p:nvPr/>
        </p:nvSpPr>
        <p:spPr>
          <a:xfrm>
            <a:off x="5000628" y="3714752"/>
            <a:ext cx="1285884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Tiivis-tyminen</a:t>
            </a:r>
            <a:endParaRPr lang="fi-FI" dirty="0"/>
          </a:p>
        </p:txBody>
      </p:sp>
      <p:sp>
        <p:nvSpPr>
          <p:cNvPr id="79" name="Kaarinuoli alas 78"/>
          <p:cNvSpPr/>
          <p:nvPr/>
        </p:nvSpPr>
        <p:spPr>
          <a:xfrm>
            <a:off x="928662" y="1142984"/>
            <a:ext cx="7000924" cy="100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Sublimoituminen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1" name="Kaarinuoli ylös 80"/>
          <p:cNvSpPr/>
          <p:nvPr/>
        </p:nvSpPr>
        <p:spPr>
          <a:xfrm flipH="1">
            <a:off x="928662" y="5214950"/>
            <a:ext cx="7072362" cy="12858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Härmistyminen</a:t>
            </a:r>
          </a:p>
        </p:txBody>
      </p:sp>
      <p:grpSp>
        <p:nvGrpSpPr>
          <p:cNvPr id="17" name="Ryhmä 16"/>
          <p:cNvGrpSpPr/>
          <p:nvPr/>
        </p:nvGrpSpPr>
        <p:grpSpPr>
          <a:xfrm>
            <a:off x="500034" y="3118675"/>
            <a:ext cx="1285884" cy="1240607"/>
            <a:chOff x="500034" y="3118675"/>
            <a:chExt cx="1285884" cy="1240607"/>
          </a:xfrm>
        </p:grpSpPr>
        <p:cxnSp>
          <p:nvCxnSpPr>
            <p:cNvPr id="43" name="Suora yhdysviiva 42"/>
            <p:cNvCxnSpPr/>
            <p:nvPr/>
          </p:nvCxnSpPr>
          <p:spPr>
            <a:xfrm>
              <a:off x="500034" y="4357694"/>
              <a:ext cx="1285884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i 15"/>
            <p:cNvSpPr/>
            <p:nvPr/>
          </p:nvSpPr>
          <p:spPr>
            <a:xfrm>
              <a:off x="531935" y="392398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/>
            <p:cNvSpPr/>
            <p:nvPr/>
          </p:nvSpPr>
          <p:spPr>
            <a:xfrm>
              <a:off x="936610" y="3932327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Ellipsi 52"/>
            <p:cNvSpPr/>
            <p:nvPr/>
          </p:nvSpPr>
          <p:spPr>
            <a:xfrm>
              <a:off x="1341286" y="392398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Ellipsi 53"/>
            <p:cNvSpPr/>
            <p:nvPr/>
          </p:nvSpPr>
          <p:spPr>
            <a:xfrm>
              <a:off x="531935" y="3522954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Ellipsi 54"/>
            <p:cNvSpPr/>
            <p:nvPr/>
          </p:nvSpPr>
          <p:spPr>
            <a:xfrm>
              <a:off x="936610" y="3531299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/>
            <p:cNvSpPr/>
            <p:nvPr/>
          </p:nvSpPr>
          <p:spPr>
            <a:xfrm>
              <a:off x="1341286" y="3522954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Ellipsi 60"/>
            <p:cNvSpPr/>
            <p:nvPr/>
          </p:nvSpPr>
          <p:spPr>
            <a:xfrm>
              <a:off x="531935" y="3118675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Ellipsi 61"/>
            <p:cNvSpPr/>
            <p:nvPr/>
          </p:nvSpPr>
          <p:spPr>
            <a:xfrm>
              <a:off x="941596" y="3118675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Ellipsi 62"/>
            <p:cNvSpPr/>
            <p:nvPr/>
          </p:nvSpPr>
          <p:spPr>
            <a:xfrm>
              <a:off x="1355274" y="3118675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3499636" y="3001166"/>
            <a:ext cx="1430348" cy="1367618"/>
            <a:chOff x="3499636" y="3001166"/>
            <a:chExt cx="1430348" cy="1367618"/>
          </a:xfrm>
        </p:grpSpPr>
        <p:cxnSp>
          <p:nvCxnSpPr>
            <p:cNvPr id="44" name="Suora yhdysviiva 43"/>
            <p:cNvCxnSpPr/>
            <p:nvPr/>
          </p:nvCxnSpPr>
          <p:spPr>
            <a:xfrm>
              <a:off x="3500430" y="4357694"/>
              <a:ext cx="1428760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uora yhdysviiva 46"/>
            <p:cNvCxnSpPr/>
            <p:nvPr/>
          </p:nvCxnSpPr>
          <p:spPr>
            <a:xfrm rot="5400000" flipH="1" flipV="1">
              <a:off x="4250529" y="3679033"/>
              <a:ext cx="1357322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uora yhdysviiva 50"/>
            <p:cNvCxnSpPr/>
            <p:nvPr/>
          </p:nvCxnSpPr>
          <p:spPr>
            <a:xfrm rot="5400000" flipH="1" flipV="1">
              <a:off x="2821769" y="3689329"/>
              <a:ext cx="1357322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i 63"/>
            <p:cNvSpPr/>
            <p:nvPr/>
          </p:nvSpPr>
          <p:spPr>
            <a:xfrm>
              <a:off x="3563725" y="3941208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Ellipsi 64"/>
            <p:cNvSpPr/>
            <p:nvPr/>
          </p:nvSpPr>
          <p:spPr>
            <a:xfrm>
              <a:off x="3945893" y="3666891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65"/>
            <p:cNvSpPr/>
            <p:nvPr/>
          </p:nvSpPr>
          <p:spPr>
            <a:xfrm>
              <a:off x="4258615" y="392398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Ellipsi 66"/>
            <p:cNvSpPr/>
            <p:nvPr/>
          </p:nvSpPr>
          <p:spPr>
            <a:xfrm>
              <a:off x="4521612" y="359503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Ellipsi 67"/>
            <p:cNvSpPr/>
            <p:nvPr/>
          </p:nvSpPr>
          <p:spPr>
            <a:xfrm>
              <a:off x="4270968" y="3250405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Ellipsi 68"/>
            <p:cNvSpPr/>
            <p:nvPr/>
          </p:nvSpPr>
          <p:spPr>
            <a:xfrm>
              <a:off x="3545942" y="3415032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Ellipsi 71"/>
            <p:cNvSpPr/>
            <p:nvPr/>
          </p:nvSpPr>
          <p:spPr>
            <a:xfrm>
              <a:off x="3816879" y="3112120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9" name="Ryhmä 18"/>
          <p:cNvGrpSpPr/>
          <p:nvPr/>
        </p:nvGrpSpPr>
        <p:grpSpPr>
          <a:xfrm>
            <a:off x="6357950" y="2285992"/>
            <a:ext cx="2358248" cy="2367772"/>
            <a:chOff x="6357950" y="2285992"/>
            <a:chExt cx="2358248" cy="2367772"/>
          </a:xfrm>
        </p:grpSpPr>
        <p:cxnSp>
          <p:nvCxnSpPr>
            <p:cNvPr id="56" name="Suora yhdysviiva 55"/>
            <p:cNvCxnSpPr/>
            <p:nvPr/>
          </p:nvCxnSpPr>
          <p:spPr>
            <a:xfrm>
              <a:off x="6358744" y="4642652"/>
              <a:ext cx="2356660" cy="794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uora yhdysviiva 56"/>
            <p:cNvCxnSpPr/>
            <p:nvPr/>
          </p:nvCxnSpPr>
          <p:spPr>
            <a:xfrm rot="16200000" flipH="1">
              <a:off x="5179223" y="3464719"/>
              <a:ext cx="2367772" cy="1031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uora yhdysviiva 57"/>
            <p:cNvCxnSpPr/>
            <p:nvPr/>
          </p:nvCxnSpPr>
          <p:spPr>
            <a:xfrm rot="5400000" flipH="1" flipV="1">
              <a:off x="7536677" y="3464719"/>
              <a:ext cx="2357454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uora yhdysviiva 58"/>
            <p:cNvCxnSpPr/>
            <p:nvPr/>
          </p:nvCxnSpPr>
          <p:spPr>
            <a:xfrm>
              <a:off x="6357950" y="2285992"/>
              <a:ext cx="2357454" cy="1588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Ellipsi 75"/>
            <p:cNvSpPr/>
            <p:nvPr/>
          </p:nvSpPr>
          <p:spPr>
            <a:xfrm>
              <a:off x="6770550" y="4008784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Ellipsi 79"/>
            <p:cNvSpPr/>
            <p:nvPr/>
          </p:nvSpPr>
          <p:spPr>
            <a:xfrm>
              <a:off x="7749586" y="3777136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Ellipsi 81"/>
            <p:cNvSpPr/>
            <p:nvPr/>
          </p:nvSpPr>
          <p:spPr>
            <a:xfrm>
              <a:off x="6613292" y="2629274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Ellipsi 82"/>
            <p:cNvSpPr/>
            <p:nvPr/>
          </p:nvSpPr>
          <p:spPr>
            <a:xfrm>
              <a:off x="8099268" y="2717393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834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0" grpId="0" animBg="1"/>
      <p:bldP spid="71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0AD4A-6EFD-4FCB-867A-843F0297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E0DE8E-79BF-4910-8FE3-37C37FD96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</a:t>
            </a:r>
            <a:r>
              <a:rPr lang="fi-FI" dirty="0" err="1"/>
              <a:t>Peda.netistä</a:t>
            </a:r>
            <a:r>
              <a:rPr lang="fi-FI" dirty="0"/>
              <a:t> olomuodonmuutossanastoon liittyvät harjoitukset</a:t>
            </a:r>
          </a:p>
        </p:txBody>
      </p:sp>
    </p:spTree>
    <p:extLst>
      <p:ext uri="{BB962C8B-B14F-4D97-AF65-F5344CB8AC3E}">
        <p14:creationId xmlns:p14="http://schemas.microsoft.com/office/powerpoint/2010/main" val="280810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01D45-2889-40AD-92DA-165741B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69CC51-8CE1-400B-BD3E-B24A8008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Sulamis- ja kiehumispisteharjoitus</a:t>
            </a:r>
          </a:p>
          <a:p>
            <a:r>
              <a:rPr lang="fi-FI" dirty="0"/>
              <a:t>Kiinteästä nesteeksi ja takaisin</a:t>
            </a:r>
          </a:p>
          <a:p>
            <a:r>
              <a:rPr lang="fi-FI" dirty="0"/>
              <a:t>Nesteestä kaasuksi ja takaisin </a:t>
            </a:r>
          </a:p>
          <a:p>
            <a:r>
              <a:rPr lang="fi-FI" dirty="0"/>
              <a:t>Harjoituksia</a:t>
            </a:r>
          </a:p>
        </p:txBody>
      </p:sp>
    </p:spTree>
    <p:extLst>
      <p:ext uri="{BB962C8B-B14F-4D97-AF65-F5344CB8AC3E}">
        <p14:creationId xmlns:p14="http://schemas.microsoft.com/office/powerpoint/2010/main" val="230448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D9E924-925A-40FB-90DF-BA917CCF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7C42F4-41B9-4EFA-845F-A9029BBA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75117" cy="4351338"/>
          </a:xfrm>
        </p:spPr>
        <p:txBody>
          <a:bodyPr/>
          <a:lstStyle/>
          <a:p>
            <a:r>
              <a:rPr lang="fi-FI" dirty="0"/>
              <a:t>Mikä on…</a:t>
            </a:r>
          </a:p>
          <a:p>
            <a:pPr lvl="1"/>
            <a:r>
              <a:rPr lang="fi-FI" dirty="0"/>
              <a:t>…glyserolin olomuoto, kun lämpötila on 150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°C?</a:t>
            </a:r>
          </a:p>
          <a:p>
            <a:pPr lvl="1"/>
            <a:r>
              <a:rPr lang="fi-FI" dirty="0"/>
              <a:t>…oktaanin olomuoto, kun lämpötila on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150 °C?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…oktaanin olomuoto, kun lämpötila on −40°?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…glyserolin olomuoto, kun lämpötila on 10 °C?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…oktaanin olomuoto, kun lämpötila on −80°C?</a:t>
            </a:r>
            <a:endParaRPr lang="fi-FI" dirty="0"/>
          </a:p>
        </p:txBody>
      </p: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86B2B1DA-6128-4936-9EFC-01AA125FF6DB}"/>
              </a:ext>
            </a:extLst>
          </p:cNvPr>
          <p:cNvGrpSpPr/>
          <p:nvPr/>
        </p:nvGrpSpPr>
        <p:grpSpPr>
          <a:xfrm>
            <a:off x="6450113" y="186884"/>
            <a:ext cx="1368413" cy="6539495"/>
            <a:chOff x="6450113" y="186884"/>
            <a:chExt cx="1368413" cy="6539495"/>
          </a:xfrm>
        </p:grpSpPr>
        <p:sp>
          <p:nvSpPr>
            <p:cNvPr id="7" name="Pyöristetty suorakulmio 4">
              <a:extLst>
                <a:ext uri="{FF2B5EF4-FFF2-40B4-BE49-F238E27FC236}">
                  <a16:creationId xmlns:a16="http://schemas.microsoft.com/office/drawing/2014/main" id="{2A7FF7CB-D222-496D-ADB4-8AC4B1035778}"/>
                </a:ext>
              </a:extLst>
            </p:cNvPr>
            <p:cNvSpPr/>
            <p:nvPr/>
          </p:nvSpPr>
          <p:spPr>
            <a:xfrm>
              <a:off x="6450113" y="186884"/>
              <a:ext cx="1255650" cy="65394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/>
            </a:p>
          </p:txBody>
        </p:sp>
        <p:sp>
          <p:nvSpPr>
            <p:cNvPr id="8" name="Tekstikehys 8">
              <a:extLst>
                <a:ext uri="{FF2B5EF4-FFF2-40B4-BE49-F238E27FC236}">
                  <a16:creationId xmlns:a16="http://schemas.microsoft.com/office/drawing/2014/main" id="{894FFF16-7357-49AD-8324-6684D397C0A6}"/>
                </a:ext>
              </a:extLst>
            </p:cNvPr>
            <p:cNvSpPr txBox="1"/>
            <p:nvPr/>
          </p:nvSpPr>
          <p:spPr>
            <a:xfrm>
              <a:off x="7093464" y="3596238"/>
              <a:ext cx="725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+100</a:t>
              </a:r>
            </a:p>
          </p:txBody>
        </p:sp>
        <p:sp>
          <p:nvSpPr>
            <p:cNvPr id="9" name="Tekstikehys 9">
              <a:extLst>
                <a:ext uri="{FF2B5EF4-FFF2-40B4-BE49-F238E27FC236}">
                  <a16:creationId xmlns:a16="http://schemas.microsoft.com/office/drawing/2014/main" id="{365B73B9-CCC7-4346-BF2E-3DB74282AFCA}"/>
                </a:ext>
              </a:extLst>
            </p:cNvPr>
            <p:cNvSpPr txBox="1"/>
            <p:nvPr/>
          </p:nvSpPr>
          <p:spPr>
            <a:xfrm>
              <a:off x="7093466" y="4227662"/>
              <a:ext cx="502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+50</a:t>
              </a:r>
            </a:p>
          </p:txBody>
        </p:sp>
        <p:sp>
          <p:nvSpPr>
            <p:cNvPr id="10" name="Tekstikehys 10">
              <a:extLst>
                <a:ext uri="{FF2B5EF4-FFF2-40B4-BE49-F238E27FC236}">
                  <a16:creationId xmlns:a16="http://schemas.microsoft.com/office/drawing/2014/main" id="{D5A83D2D-9616-46E6-AE3E-460B4D55DB3B}"/>
                </a:ext>
              </a:extLst>
            </p:cNvPr>
            <p:cNvSpPr txBox="1"/>
            <p:nvPr/>
          </p:nvSpPr>
          <p:spPr>
            <a:xfrm>
              <a:off x="7093464" y="4885840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0</a:t>
              </a:r>
            </a:p>
          </p:txBody>
        </p:sp>
        <p:sp>
          <p:nvSpPr>
            <p:cNvPr id="11" name="Tekstikehys 11">
              <a:extLst>
                <a:ext uri="{FF2B5EF4-FFF2-40B4-BE49-F238E27FC236}">
                  <a16:creationId xmlns:a16="http://schemas.microsoft.com/office/drawing/2014/main" id="{122F3566-CCBE-4012-AF05-489BDE251539}"/>
                </a:ext>
              </a:extLst>
            </p:cNvPr>
            <p:cNvSpPr txBox="1"/>
            <p:nvPr/>
          </p:nvSpPr>
          <p:spPr>
            <a:xfrm>
              <a:off x="7078351" y="5514120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−50</a:t>
              </a:r>
            </a:p>
          </p:txBody>
        </p:sp>
        <p:sp>
          <p:nvSpPr>
            <p:cNvPr id="12" name="Tekstikehys 12">
              <a:extLst>
                <a:ext uri="{FF2B5EF4-FFF2-40B4-BE49-F238E27FC236}">
                  <a16:creationId xmlns:a16="http://schemas.microsoft.com/office/drawing/2014/main" id="{015D6F78-4010-48ED-A729-B6A6C1235158}"/>
                </a:ext>
              </a:extLst>
            </p:cNvPr>
            <p:cNvSpPr txBox="1"/>
            <p:nvPr/>
          </p:nvSpPr>
          <p:spPr>
            <a:xfrm>
              <a:off x="7077938" y="2924265"/>
              <a:ext cx="689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+150</a:t>
              </a:r>
            </a:p>
          </p:txBody>
        </p:sp>
        <p:sp>
          <p:nvSpPr>
            <p:cNvPr id="13" name="Tekstikehys 13">
              <a:extLst>
                <a:ext uri="{FF2B5EF4-FFF2-40B4-BE49-F238E27FC236}">
                  <a16:creationId xmlns:a16="http://schemas.microsoft.com/office/drawing/2014/main" id="{429FA21D-BD8B-4C83-A0FB-C2FD9139DEDB}"/>
                </a:ext>
              </a:extLst>
            </p:cNvPr>
            <p:cNvSpPr txBox="1"/>
            <p:nvPr/>
          </p:nvSpPr>
          <p:spPr>
            <a:xfrm>
              <a:off x="7093464" y="2209202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+200</a:t>
              </a:r>
            </a:p>
          </p:txBody>
        </p:sp>
        <p:sp>
          <p:nvSpPr>
            <p:cNvPr id="14" name="Tekstikehys 14">
              <a:extLst>
                <a:ext uri="{FF2B5EF4-FFF2-40B4-BE49-F238E27FC236}">
                  <a16:creationId xmlns:a16="http://schemas.microsoft.com/office/drawing/2014/main" id="{A194C427-B411-47D8-B44B-0CF2A18EFC6B}"/>
                </a:ext>
              </a:extLst>
            </p:cNvPr>
            <p:cNvSpPr txBox="1"/>
            <p:nvPr/>
          </p:nvSpPr>
          <p:spPr>
            <a:xfrm>
              <a:off x="7085886" y="1454910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+250</a:t>
              </a:r>
            </a:p>
          </p:txBody>
        </p:sp>
        <p:sp>
          <p:nvSpPr>
            <p:cNvPr id="6" name="Tekstikehys 22">
              <a:extLst>
                <a:ext uri="{FF2B5EF4-FFF2-40B4-BE49-F238E27FC236}">
                  <a16:creationId xmlns:a16="http://schemas.microsoft.com/office/drawing/2014/main" id="{094D34C4-3CD2-4057-8BEF-B7D26EAE1333}"/>
                </a:ext>
              </a:extLst>
            </p:cNvPr>
            <p:cNvSpPr txBox="1"/>
            <p:nvPr/>
          </p:nvSpPr>
          <p:spPr>
            <a:xfrm>
              <a:off x="7002055" y="186884"/>
              <a:ext cx="409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b="1" dirty="0"/>
                <a:t>°C</a:t>
              </a:r>
            </a:p>
          </p:txBody>
        </p:sp>
        <p:sp>
          <p:nvSpPr>
            <p:cNvPr id="15" name="Pyöristetty suorakulmio 5">
              <a:extLst>
                <a:ext uri="{FF2B5EF4-FFF2-40B4-BE49-F238E27FC236}">
                  <a16:creationId xmlns:a16="http://schemas.microsoft.com/office/drawing/2014/main" id="{2CD1AB46-208C-4C54-915C-91AA9760218F}"/>
                </a:ext>
              </a:extLst>
            </p:cNvPr>
            <p:cNvSpPr/>
            <p:nvPr/>
          </p:nvSpPr>
          <p:spPr>
            <a:xfrm>
              <a:off x="6738234" y="508499"/>
              <a:ext cx="321615" cy="546744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/>
            </a:p>
          </p:txBody>
        </p:sp>
        <p:sp>
          <p:nvSpPr>
            <p:cNvPr id="17" name="Pyöristetty suorakulmio 61">
              <a:extLst>
                <a:ext uri="{FF2B5EF4-FFF2-40B4-BE49-F238E27FC236}">
                  <a16:creationId xmlns:a16="http://schemas.microsoft.com/office/drawing/2014/main" id="{333C0267-1BD4-4382-9E47-75D566E1C450}"/>
                </a:ext>
              </a:extLst>
            </p:cNvPr>
            <p:cNvSpPr/>
            <p:nvPr/>
          </p:nvSpPr>
          <p:spPr>
            <a:xfrm>
              <a:off x="6742178" y="2222784"/>
              <a:ext cx="321615" cy="385937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4BFCC69E-97B3-45F2-9190-3C5254235AA1}"/>
                </a:ext>
              </a:extLst>
            </p:cNvPr>
            <p:cNvSpPr/>
            <p:nvPr/>
          </p:nvSpPr>
          <p:spPr>
            <a:xfrm>
              <a:off x="6626420" y="5973956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/>
            </a:p>
          </p:txBody>
        </p: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98D78F62-A9DC-4120-96C0-CF51E399DB34}"/>
                </a:ext>
              </a:extLst>
            </p:cNvPr>
            <p:cNvCxnSpPr/>
            <p:nvPr/>
          </p:nvCxnSpPr>
          <p:spPr>
            <a:xfrm>
              <a:off x="6728860" y="1609614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7262C82E-01C7-4BE2-A625-340608EB4CF4}"/>
                </a:ext>
              </a:extLst>
            </p:cNvPr>
            <p:cNvCxnSpPr/>
            <p:nvPr/>
          </p:nvCxnSpPr>
          <p:spPr>
            <a:xfrm>
              <a:off x="6728860" y="2360048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>
              <a:extLst>
                <a:ext uri="{FF2B5EF4-FFF2-40B4-BE49-F238E27FC236}">
                  <a16:creationId xmlns:a16="http://schemas.microsoft.com/office/drawing/2014/main" id="{D3DCDB38-8E9D-40CB-9A48-59FC19B53B78}"/>
                </a:ext>
              </a:extLst>
            </p:cNvPr>
            <p:cNvCxnSpPr/>
            <p:nvPr/>
          </p:nvCxnSpPr>
          <p:spPr>
            <a:xfrm>
              <a:off x="6728860" y="3110481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21">
              <a:extLst>
                <a:ext uri="{FF2B5EF4-FFF2-40B4-BE49-F238E27FC236}">
                  <a16:creationId xmlns:a16="http://schemas.microsoft.com/office/drawing/2014/main" id="{FF27464C-56E0-435C-9CC4-CBB3FC64D173}"/>
                </a:ext>
              </a:extLst>
            </p:cNvPr>
            <p:cNvCxnSpPr/>
            <p:nvPr/>
          </p:nvCxnSpPr>
          <p:spPr>
            <a:xfrm>
              <a:off x="6728860" y="3753710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A7919B76-2051-4347-923F-DA9FDE646588}"/>
                </a:ext>
              </a:extLst>
            </p:cNvPr>
            <p:cNvCxnSpPr/>
            <p:nvPr/>
          </p:nvCxnSpPr>
          <p:spPr>
            <a:xfrm>
              <a:off x="6728860" y="4396939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25610A9B-8D67-4A18-B704-A28E17800D8F}"/>
                </a:ext>
              </a:extLst>
            </p:cNvPr>
            <p:cNvCxnSpPr/>
            <p:nvPr/>
          </p:nvCxnSpPr>
          <p:spPr>
            <a:xfrm>
              <a:off x="6728860" y="5040168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>
              <a:extLst>
                <a:ext uri="{FF2B5EF4-FFF2-40B4-BE49-F238E27FC236}">
                  <a16:creationId xmlns:a16="http://schemas.microsoft.com/office/drawing/2014/main" id="{DA5E9004-0DE2-45D9-872B-EBD932DBA398}"/>
                </a:ext>
              </a:extLst>
            </p:cNvPr>
            <p:cNvCxnSpPr/>
            <p:nvPr/>
          </p:nvCxnSpPr>
          <p:spPr>
            <a:xfrm>
              <a:off x="6728860" y="5683397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ikehys 14">
              <a:extLst>
                <a:ext uri="{FF2B5EF4-FFF2-40B4-BE49-F238E27FC236}">
                  <a16:creationId xmlns:a16="http://schemas.microsoft.com/office/drawing/2014/main" id="{A0C11C66-DA92-4C8C-8E6D-3301E2AB18FE}"/>
                </a:ext>
              </a:extLst>
            </p:cNvPr>
            <p:cNvSpPr txBox="1"/>
            <p:nvPr/>
          </p:nvSpPr>
          <p:spPr>
            <a:xfrm>
              <a:off x="7085886" y="796732"/>
              <a:ext cx="60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+300</a:t>
              </a:r>
            </a:p>
          </p:txBody>
        </p: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A103C2EA-C971-488C-9D49-EAC9D0225597}"/>
                </a:ext>
              </a:extLst>
            </p:cNvPr>
            <p:cNvCxnSpPr/>
            <p:nvPr/>
          </p:nvCxnSpPr>
          <p:spPr>
            <a:xfrm>
              <a:off x="6728860" y="951436"/>
              <a:ext cx="321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Nuoli: Oikea 28">
            <a:extLst>
              <a:ext uri="{FF2B5EF4-FFF2-40B4-BE49-F238E27FC236}">
                <a16:creationId xmlns:a16="http://schemas.microsoft.com/office/drawing/2014/main" id="{E144E58B-F675-4501-A287-B4AE81E40AA1}"/>
              </a:ext>
            </a:extLst>
          </p:cNvPr>
          <p:cNvSpPr/>
          <p:nvPr/>
        </p:nvSpPr>
        <p:spPr>
          <a:xfrm>
            <a:off x="5786269" y="865122"/>
            <a:ext cx="864524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Nuoli: Oikea 29">
            <a:extLst>
              <a:ext uri="{FF2B5EF4-FFF2-40B4-BE49-F238E27FC236}">
                <a16:creationId xmlns:a16="http://schemas.microsoft.com/office/drawing/2014/main" id="{8BAF0976-A66B-4F8F-A47A-B5A11956FD50}"/>
              </a:ext>
            </a:extLst>
          </p:cNvPr>
          <p:cNvSpPr/>
          <p:nvPr/>
        </p:nvSpPr>
        <p:spPr>
          <a:xfrm>
            <a:off x="5806457" y="4514789"/>
            <a:ext cx="864524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296462AF-46AA-4BA7-9F90-928868B14FF2}"/>
              </a:ext>
            </a:extLst>
          </p:cNvPr>
          <p:cNvSpPr txBox="1"/>
          <p:nvPr/>
        </p:nvSpPr>
        <p:spPr>
          <a:xfrm>
            <a:off x="4986214" y="95234"/>
            <a:ext cx="1295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glyserolin</a:t>
            </a:r>
          </a:p>
          <a:p>
            <a:r>
              <a:rPr lang="fi-FI" dirty="0"/>
              <a:t>kiehumis-</a:t>
            </a:r>
          </a:p>
          <a:p>
            <a:r>
              <a:rPr lang="fi-FI" dirty="0"/>
              <a:t>piste 290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fi-FI" dirty="0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B620368-1855-4AB4-9C86-8E2DF72EDC26}"/>
              </a:ext>
            </a:extLst>
          </p:cNvPr>
          <p:cNvSpPr txBox="1"/>
          <p:nvPr/>
        </p:nvSpPr>
        <p:spPr>
          <a:xfrm>
            <a:off x="5060988" y="3690806"/>
            <a:ext cx="1178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glyserolin</a:t>
            </a:r>
          </a:p>
          <a:p>
            <a:r>
              <a:rPr lang="fi-FI" dirty="0"/>
              <a:t>sulamis-</a:t>
            </a:r>
          </a:p>
          <a:p>
            <a:r>
              <a:rPr lang="fi-FI" dirty="0"/>
              <a:t>piste 18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fi-FI" dirty="0"/>
          </a:p>
        </p:txBody>
      </p:sp>
      <p:sp>
        <p:nvSpPr>
          <p:cNvPr id="33" name="Nuoli: Oikea 32">
            <a:extLst>
              <a:ext uri="{FF2B5EF4-FFF2-40B4-BE49-F238E27FC236}">
                <a16:creationId xmlns:a16="http://schemas.microsoft.com/office/drawing/2014/main" id="{17A37928-BB03-4AB8-B645-59DBB23DF37F}"/>
              </a:ext>
            </a:extLst>
          </p:cNvPr>
          <p:cNvSpPr/>
          <p:nvPr/>
        </p:nvSpPr>
        <p:spPr>
          <a:xfrm rot="10800000">
            <a:off x="7474949" y="5631817"/>
            <a:ext cx="864524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0A7AFABB-561F-4F65-B810-672865A6FFA5}"/>
              </a:ext>
            </a:extLst>
          </p:cNvPr>
          <p:cNvSpPr txBox="1"/>
          <p:nvPr/>
        </p:nvSpPr>
        <p:spPr>
          <a:xfrm>
            <a:off x="7784477" y="4762729"/>
            <a:ext cx="1293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oktaanin</a:t>
            </a:r>
          </a:p>
          <a:p>
            <a:r>
              <a:rPr lang="fi-FI" dirty="0"/>
              <a:t>sulamis-</a:t>
            </a:r>
          </a:p>
          <a:p>
            <a:r>
              <a:rPr lang="fi-FI" dirty="0"/>
              <a:t>piste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fi-FI" dirty="0"/>
              <a:t>57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90905D9B-818C-4892-9246-D09FACBF3876}"/>
              </a:ext>
            </a:extLst>
          </p:cNvPr>
          <p:cNvSpPr txBox="1"/>
          <p:nvPr/>
        </p:nvSpPr>
        <p:spPr>
          <a:xfrm>
            <a:off x="7705763" y="2246261"/>
            <a:ext cx="1410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oktaanin</a:t>
            </a:r>
          </a:p>
          <a:p>
            <a:r>
              <a:rPr lang="fi-FI" dirty="0"/>
              <a:t>kiehumis-</a:t>
            </a:r>
          </a:p>
          <a:p>
            <a:r>
              <a:rPr lang="fi-FI" dirty="0"/>
              <a:t>piste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+126</a:t>
            </a:r>
            <a:r>
              <a:rPr lang="fi-FI" dirty="0"/>
              <a:t>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endParaRPr lang="fi-FI" dirty="0"/>
          </a:p>
        </p:txBody>
      </p:sp>
      <p:sp>
        <p:nvSpPr>
          <p:cNvPr id="36" name="Nuoli: Oikea 35">
            <a:extLst>
              <a:ext uri="{FF2B5EF4-FFF2-40B4-BE49-F238E27FC236}">
                <a16:creationId xmlns:a16="http://schemas.microsoft.com/office/drawing/2014/main" id="{F10C89B7-449C-4DAD-BD2D-11CDBDE9D9F2}"/>
              </a:ext>
            </a:extLst>
          </p:cNvPr>
          <p:cNvSpPr/>
          <p:nvPr/>
        </p:nvSpPr>
        <p:spPr>
          <a:xfrm rot="10800000">
            <a:off x="7561622" y="3169591"/>
            <a:ext cx="864524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4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 animBg="1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i-FI" dirty="0"/>
              <a:t>Aineella on kolme olomuotoa: kiinteä, neste ja kaasu</a:t>
            </a:r>
          </a:p>
        </p:txBody>
      </p:sp>
      <p:pic>
        <p:nvPicPr>
          <p:cNvPr id="4" name="Kuva 3" descr="kiinteä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95536" y="2348880"/>
            <a:ext cx="2586666" cy="4320000"/>
          </a:xfrm>
          <a:prstGeom prst="rect">
            <a:avLst/>
          </a:prstGeom>
        </p:spPr>
      </p:pic>
      <p:pic>
        <p:nvPicPr>
          <p:cNvPr id="5" name="Kuva 4" descr="neste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347864" y="2348880"/>
            <a:ext cx="2586666" cy="4320000"/>
          </a:xfrm>
          <a:prstGeom prst="rect">
            <a:avLst/>
          </a:prstGeom>
        </p:spPr>
      </p:pic>
      <p:pic>
        <p:nvPicPr>
          <p:cNvPr id="6" name="Kuva 5" descr="kaasu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228184" y="2348880"/>
            <a:ext cx="2586666" cy="4320000"/>
          </a:xfrm>
          <a:prstGeom prst="rect">
            <a:avLst/>
          </a:prstGeom>
        </p:spPr>
      </p:pic>
      <p:sp>
        <p:nvSpPr>
          <p:cNvPr id="7" name="Tekstikehys 6"/>
          <p:cNvSpPr txBox="1"/>
          <p:nvPr/>
        </p:nvSpPr>
        <p:spPr>
          <a:xfrm>
            <a:off x="539552" y="5589240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Jää on kiinteää vettä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3528392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Vesi on usein neste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6372200" y="5571237"/>
            <a:ext cx="22677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Kuumassa vesi on kaasu</a:t>
            </a:r>
          </a:p>
        </p:txBody>
      </p:sp>
    </p:spTree>
    <p:extLst>
      <p:ext uri="{BB962C8B-B14F-4D97-AF65-F5344CB8AC3E}">
        <p14:creationId xmlns:p14="http://schemas.microsoft.com/office/powerpoint/2010/main" val="22979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Simulaatio osoitteessa </a:t>
            </a:r>
            <a:r>
              <a:rPr lang="fi-FI" dirty="0">
                <a:hlinkClick r:id="rId2"/>
              </a:rPr>
              <a:t>https://phet.colorado.edu/en/simulation/states-of-matter</a:t>
            </a:r>
            <a:endParaRPr lang="fi-FI" dirty="0"/>
          </a:p>
          <a:p>
            <a:r>
              <a:rPr lang="fi-FI" dirty="0"/>
              <a:t>Kiehuva vesi, </a:t>
            </a:r>
            <a:r>
              <a:rPr lang="fi-FI" dirty="0" err="1"/>
              <a:t>erlenmeyer</a:t>
            </a:r>
            <a:r>
              <a:rPr lang="fi-FI" dirty="0"/>
              <a:t>-pullo ja ilmapallo (kaasu vie suuremman tilavuuden)</a:t>
            </a:r>
          </a:p>
        </p:txBody>
      </p:sp>
    </p:spTree>
    <p:extLst>
      <p:ext uri="{BB962C8B-B14F-4D97-AF65-F5344CB8AC3E}">
        <p14:creationId xmlns:p14="http://schemas.microsoft.com/office/powerpoint/2010/main" val="274629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5554960" cy="511256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Aine muuttuu toiseen olomuotoon, jos lämpötila muuttuu</a:t>
            </a:r>
          </a:p>
          <a:p>
            <a:r>
              <a:rPr lang="fi-FI" dirty="0"/>
              <a:t>Kun aine muuttuu kiinteästä nesteeksi, se </a:t>
            </a:r>
            <a:r>
              <a:rPr lang="fi-FI" i="1" dirty="0"/>
              <a:t>sulaa</a:t>
            </a:r>
          </a:p>
          <a:p>
            <a:pPr lvl="1"/>
            <a:r>
              <a:rPr lang="fi-FI" dirty="0"/>
              <a:t>Sulaa : sulan : sulavat</a:t>
            </a:r>
          </a:p>
          <a:p>
            <a:pPr lvl="1"/>
            <a:r>
              <a:rPr lang="fi-FI" dirty="0"/>
              <a:t>Jää sulaa vedeksi, jos on kuuma</a:t>
            </a:r>
          </a:p>
          <a:p>
            <a:pPr lvl="1"/>
            <a:r>
              <a:rPr lang="fi-FI" dirty="0"/>
              <a:t>Tina sulaa pannulla</a:t>
            </a:r>
          </a:p>
          <a:p>
            <a:r>
              <a:rPr lang="fi-FI" dirty="0"/>
              <a:t>Kun aine muuttuu nesteestä kiinteäksi, se </a:t>
            </a:r>
            <a:r>
              <a:rPr lang="fi-FI" i="1" dirty="0"/>
              <a:t>jähmettyy</a:t>
            </a:r>
          </a:p>
          <a:p>
            <a:pPr lvl="1"/>
            <a:r>
              <a:rPr lang="fi-FI" dirty="0"/>
              <a:t>Jähmettyä : jähmetyn : jähmettyvät</a:t>
            </a:r>
          </a:p>
          <a:p>
            <a:pPr lvl="1"/>
            <a:r>
              <a:rPr lang="fi-FI" dirty="0"/>
              <a:t>Vesi jähmettyy jääksi, jos sen laittaa pakastimeen</a:t>
            </a:r>
          </a:p>
          <a:p>
            <a:pPr lvl="1"/>
            <a:r>
              <a:rPr lang="fi-FI" dirty="0"/>
              <a:t>Tina jähmettyy vedessä</a:t>
            </a:r>
          </a:p>
          <a:p>
            <a:r>
              <a:rPr lang="fi-FI" dirty="0"/>
              <a:t>Se lämpötila, jossa aine muuttuu kiinteästä nesteeksi, on </a:t>
            </a:r>
            <a:r>
              <a:rPr lang="fi-FI" i="1" dirty="0"/>
              <a:t>sulamispiste</a:t>
            </a:r>
            <a:endParaRPr lang="fi-FI" dirty="0"/>
          </a:p>
        </p:txBody>
      </p:sp>
      <p:pic>
        <p:nvPicPr>
          <p:cNvPr id="4" name="Kuva 3" descr="sulaminen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7163" r="22438"/>
          <a:stretch>
            <a:fillRect/>
          </a:stretch>
        </p:blipFill>
        <p:spPr>
          <a:xfrm>
            <a:off x="6228184" y="2060848"/>
            <a:ext cx="2728531" cy="3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2055DF-1FFB-40C8-B746-17A30388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C858FB-B9BD-4D6A-A0AB-4A5B05A0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Myös metallit sulavat</a:t>
            </a:r>
          </a:p>
        </p:txBody>
      </p:sp>
    </p:spTree>
    <p:extLst>
      <p:ext uri="{BB962C8B-B14F-4D97-AF65-F5344CB8AC3E}">
        <p14:creationId xmlns:p14="http://schemas.microsoft.com/office/powerpoint/2010/main" val="363340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6391990-9865-45E3-8BD4-C68E9977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30725" r="15128" b="15201"/>
          <a:stretch/>
        </p:blipFill>
        <p:spPr>
          <a:xfrm>
            <a:off x="4247930" y="365443"/>
            <a:ext cx="4680000" cy="246495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0336E86-DDA9-4C4A-A2C8-79BA6E59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8867" r="8968" b="25529"/>
          <a:stretch/>
        </p:blipFill>
        <p:spPr>
          <a:xfrm>
            <a:off x="4247930" y="3541236"/>
            <a:ext cx="4680000" cy="268875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A8E99C0-449F-4416-B3E6-E58097CB1D44}"/>
              </a:ext>
            </a:extLst>
          </p:cNvPr>
          <p:cNvSpPr txBox="1"/>
          <p:nvPr/>
        </p:nvSpPr>
        <p:spPr>
          <a:xfrm>
            <a:off x="4316167" y="2512400"/>
            <a:ext cx="451465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Molemmissa mukeissa on yhtä monta grammaa vettä ennen jäätymistä ja sen jälkeen. Vesimolekyylejä on yhtä monta ennen jäätymistä ja jäätymisen jälkeen.</a:t>
            </a:r>
          </a:p>
        </p:txBody>
      </p: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FC6CD125-752D-4AAF-A3D7-8EE73320F698}"/>
              </a:ext>
            </a:extLst>
          </p:cNvPr>
          <p:cNvGrpSpPr>
            <a:grpSpLocks noChangeAspect="1"/>
          </p:cNvGrpSpPr>
          <p:nvPr/>
        </p:nvGrpSpPr>
        <p:grpSpPr>
          <a:xfrm>
            <a:off x="4032313" y="5259310"/>
            <a:ext cx="1440000" cy="1440000"/>
            <a:chOff x="5285033" y="2520061"/>
            <a:chExt cx="1800000" cy="1800000"/>
          </a:xfrm>
        </p:grpSpPr>
        <p:sp>
          <p:nvSpPr>
            <p:cNvPr id="94" name="Suorakulmio: Pyöristetyt kulmat 93">
              <a:extLst>
                <a:ext uri="{FF2B5EF4-FFF2-40B4-BE49-F238E27FC236}">
                  <a16:creationId xmlns:a16="http://schemas.microsoft.com/office/drawing/2014/main" id="{3F96973C-9BAA-47EC-A847-798E41878263}"/>
                </a:ext>
              </a:extLst>
            </p:cNvPr>
            <p:cNvSpPr/>
            <p:nvPr/>
          </p:nvSpPr>
          <p:spPr>
            <a:xfrm>
              <a:off x="5285033" y="2520061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95" name="Ryhmä 94">
              <a:extLst>
                <a:ext uri="{FF2B5EF4-FFF2-40B4-BE49-F238E27FC236}">
                  <a16:creationId xmlns:a16="http://schemas.microsoft.com/office/drawing/2014/main" id="{1C19348B-589C-4E62-9825-CBE01EE7EE84}"/>
                </a:ext>
              </a:extLst>
            </p:cNvPr>
            <p:cNvGrpSpPr/>
            <p:nvPr/>
          </p:nvGrpSpPr>
          <p:grpSpPr>
            <a:xfrm rot="19605322">
              <a:off x="5358111" y="2636075"/>
              <a:ext cx="386545" cy="252000"/>
              <a:chOff x="1031330" y="5589128"/>
              <a:chExt cx="386545" cy="252000"/>
            </a:xfrm>
          </p:grpSpPr>
          <p:sp>
            <p:nvSpPr>
              <p:cNvPr id="172" name="Ellipsi 171">
                <a:extLst>
                  <a:ext uri="{FF2B5EF4-FFF2-40B4-BE49-F238E27FC236}">
                    <a16:creationId xmlns:a16="http://schemas.microsoft.com/office/drawing/2014/main" id="{4DF4A1B9-470F-49E2-8B56-42D98D2249C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3" name="Ellipsi 172">
                <a:extLst>
                  <a:ext uri="{FF2B5EF4-FFF2-40B4-BE49-F238E27FC236}">
                    <a16:creationId xmlns:a16="http://schemas.microsoft.com/office/drawing/2014/main" id="{AF92ED88-C6B4-4329-8E29-E2D3D5086076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4" name="Ellipsi 173">
                <a:extLst>
                  <a:ext uri="{FF2B5EF4-FFF2-40B4-BE49-F238E27FC236}">
                    <a16:creationId xmlns:a16="http://schemas.microsoft.com/office/drawing/2014/main" id="{E70902D6-DE85-4675-9954-2A4C946FF72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6" name="Ryhmä 95">
              <a:extLst>
                <a:ext uri="{FF2B5EF4-FFF2-40B4-BE49-F238E27FC236}">
                  <a16:creationId xmlns:a16="http://schemas.microsoft.com/office/drawing/2014/main" id="{7977539B-9A20-41DF-8E2C-17AE5C627C94}"/>
                </a:ext>
              </a:extLst>
            </p:cNvPr>
            <p:cNvGrpSpPr/>
            <p:nvPr/>
          </p:nvGrpSpPr>
          <p:grpSpPr>
            <a:xfrm rot="2958457">
              <a:off x="5661019" y="2782216"/>
              <a:ext cx="386545" cy="252000"/>
              <a:chOff x="1031330" y="5589128"/>
              <a:chExt cx="386545" cy="252000"/>
            </a:xfrm>
          </p:grpSpPr>
          <p:sp>
            <p:nvSpPr>
              <p:cNvPr id="169" name="Ellipsi 168">
                <a:extLst>
                  <a:ext uri="{FF2B5EF4-FFF2-40B4-BE49-F238E27FC236}">
                    <a16:creationId xmlns:a16="http://schemas.microsoft.com/office/drawing/2014/main" id="{5CF1795D-89AF-40E2-99FC-A9E3856B642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0" name="Ellipsi 169">
                <a:extLst>
                  <a:ext uri="{FF2B5EF4-FFF2-40B4-BE49-F238E27FC236}">
                    <a16:creationId xmlns:a16="http://schemas.microsoft.com/office/drawing/2014/main" id="{657E27B8-BD10-4AF8-9374-50331C85C8E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1" name="Ellipsi 170">
                <a:extLst>
                  <a:ext uri="{FF2B5EF4-FFF2-40B4-BE49-F238E27FC236}">
                    <a16:creationId xmlns:a16="http://schemas.microsoft.com/office/drawing/2014/main" id="{4EFE07DD-089E-4720-986E-AE06822A84F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7" name="Ryhmä 96">
              <a:extLst>
                <a:ext uri="{FF2B5EF4-FFF2-40B4-BE49-F238E27FC236}">
                  <a16:creationId xmlns:a16="http://schemas.microsoft.com/office/drawing/2014/main" id="{77B01B0E-E3F5-42DD-9C03-944E741C408D}"/>
                </a:ext>
              </a:extLst>
            </p:cNvPr>
            <p:cNvGrpSpPr/>
            <p:nvPr/>
          </p:nvGrpSpPr>
          <p:grpSpPr>
            <a:xfrm rot="6240980">
              <a:off x="5947746" y="2642776"/>
              <a:ext cx="386545" cy="252000"/>
              <a:chOff x="1031330" y="5589128"/>
              <a:chExt cx="386545" cy="252000"/>
            </a:xfrm>
          </p:grpSpPr>
          <p:sp>
            <p:nvSpPr>
              <p:cNvPr id="166" name="Ellipsi 165">
                <a:extLst>
                  <a:ext uri="{FF2B5EF4-FFF2-40B4-BE49-F238E27FC236}">
                    <a16:creationId xmlns:a16="http://schemas.microsoft.com/office/drawing/2014/main" id="{0153DD45-95D2-46AD-AD06-6E8BC7D512B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7" name="Ellipsi 166">
                <a:extLst>
                  <a:ext uri="{FF2B5EF4-FFF2-40B4-BE49-F238E27FC236}">
                    <a16:creationId xmlns:a16="http://schemas.microsoft.com/office/drawing/2014/main" id="{BFCEA7C2-0B5C-4037-8CCB-0CA1390236A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8" name="Ellipsi 167">
                <a:extLst>
                  <a:ext uri="{FF2B5EF4-FFF2-40B4-BE49-F238E27FC236}">
                    <a16:creationId xmlns:a16="http://schemas.microsoft.com/office/drawing/2014/main" id="{7E6152B7-7B03-4169-8DE8-6464A5F26BF4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8" name="Ryhmä 97">
              <a:extLst>
                <a:ext uri="{FF2B5EF4-FFF2-40B4-BE49-F238E27FC236}">
                  <a16:creationId xmlns:a16="http://schemas.microsoft.com/office/drawing/2014/main" id="{9BB37588-236A-4FFC-A9F9-29E062FE1FAE}"/>
                </a:ext>
              </a:extLst>
            </p:cNvPr>
            <p:cNvGrpSpPr/>
            <p:nvPr/>
          </p:nvGrpSpPr>
          <p:grpSpPr>
            <a:xfrm rot="9450715">
              <a:off x="6198145" y="2859035"/>
              <a:ext cx="386545" cy="252000"/>
              <a:chOff x="1031330" y="5589128"/>
              <a:chExt cx="386545" cy="252000"/>
            </a:xfrm>
          </p:grpSpPr>
          <p:sp>
            <p:nvSpPr>
              <p:cNvPr id="163" name="Ellipsi 162">
                <a:extLst>
                  <a:ext uri="{FF2B5EF4-FFF2-40B4-BE49-F238E27FC236}">
                    <a16:creationId xmlns:a16="http://schemas.microsoft.com/office/drawing/2014/main" id="{9BF6A876-C295-42D4-8105-01FF00DE1A8C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4" name="Ellipsi 163">
                <a:extLst>
                  <a:ext uri="{FF2B5EF4-FFF2-40B4-BE49-F238E27FC236}">
                    <a16:creationId xmlns:a16="http://schemas.microsoft.com/office/drawing/2014/main" id="{C772A45A-AEF0-41EB-BA5C-7D80B6C00A6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5" name="Ellipsi 164">
                <a:extLst>
                  <a:ext uri="{FF2B5EF4-FFF2-40B4-BE49-F238E27FC236}">
                    <a16:creationId xmlns:a16="http://schemas.microsoft.com/office/drawing/2014/main" id="{037ECD4B-F71A-4A4E-88DA-134986A76A2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99" name="Ryhmä 98">
              <a:extLst>
                <a:ext uri="{FF2B5EF4-FFF2-40B4-BE49-F238E27FC236}">
                  <a16:creationId xmlns:a16="http://schemas.microsoft.com/office/drawing/2014/main" id="{5BF224EB-1797-41F0-890C-BEA9CCF06807}"/>
                </a:ext>
              </a:extLst>
            </p:cNvPr>
            <p:cNvGrpSpPr/>
            <p:nvPr/>
          </p:nvGrpSpPr>
          <p:grpSpPr>
            <a:xfrm rot="930928">
              <a:off x="6348171" y="2598938"/>
              <a:ext cx="386545" cy="252000"/>
              <a:chOff x="1031330" y="5589128"/>
              <a:chExt cx="386545" cy="252000"/>
            </a:xfrm>
          </p:grpSpPr>
          <p:sp>
            <p:nvSpPr>
              <p:cNvPr id="160" name="Ellipsi 159">
                <a:extLst>
                  <a:ext uri="{FF2B5EF4-FFF2-40B4-BE49-F238E27FC236}">
                    <a16:creationId xmlns:a16="http://schemas.microsoft.com/office/drawing/2014/main" id="{42C57D1F-743A-4F11-9A82-54DCEF1E1F5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1" name="Ellipsi 160">
                <a:extLst>
                  <a:ext uri="{FF2B5EF4-FFF2-40B4-BE49-F238E27FC236}">
                    <a16:creationId xmlns:a16="http://schemas.microsoft.com/office/drawing/2014/main" id="{7B2D62A8-61CB-4408-A4F0-E85E7F6A8A91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2" name="Ellipsi 161">
                <a:extLst>
                  <a:ext uri="{FF2B5EF4-FFF2-40B4-BE49-F238E27FC236}">
                    <a16:creationId xmlns:a16="http://schemas.microsoft.com/office/drawing/2014/main" id="{83411DF7-15FE-4FE8-9BFA-4D556180EFF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0" name="Ryhmä 99">
              <a:extLst>
                <a:ext uri="{FF2B5EF4-FFF2-40B4-BE49-F238E27FC236}">
                  <a16:creationId xmlns:a16="http://schemas.microsoft.com/office/drawing/2014/main" id="{5809C49E-07EA-4BEE-B380-982B081BE81D}"/>
                </a:ext>
              </a:extLst>
            </p:cNvPr>
            <p:cNvGrpSpPr/>
            <p:nvPr/>
          </p:nvGrpSpPr>
          <p:grpSpPr>
            <a:xfrm rot="17113792">
              <a:off x="6652819" y="3011408"/>
              <a:ext cx="386545" cy="252000"/>
              <a:chOff x="1031330" y="5589128"/>
              <a:chExt cx="386545" cy="252000"/>
            </a:xfrm>
          </p:grpSpPr>
          <p:sp>
            <p:nvSpPr>
              <p:cNvPr id="157" name="Ellipsi 156">
                <a:extLst>
                  <a:ext uri="{FF2B5EF4-FFF2-40B4-BE49-F238E27FC236}">
                    <a16:creationId xmlns:a16="http://schemas.microsoft.com/office/drawing/2014/main" id="{B3410A68-1155-425E-9D82-E6210ABF737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8" name="Ellipsi 157">
                <a:extLst>
                  <a:ext uri="{FF2B5EF4-FFF2-40B4-BE49-F238E27FC236}">
                    <a16:creationId xmlns:a16="http://schemas.microsoft.com/office/drawing/2014/main" id="{D6271F28-0213-4E7F-842E-B757BFCB1BD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9" name="Ellipsi 158">
                <a:extLst>
                  <a:ext uri="{FF2B5EF4-FFF2-40B4-BE49-F238E27FC236}">
                    <a16:creationId xmlns:a16="http://schemas.microsoft.com/office/drawing/2014/main" id="{B80209EF-5331-4974-984A-4C69A13B634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1" name="Ryhmä 100">
              <a:extLst>
                <a:ext uri="{FF2B5EF4-FFF2-40B4-BE49-F238E27FC236}">
                  <a16:creationId xmlns:a16="http://schemas.microsoft.com/office/drawing/2014/main" id="{13F823C6-1F1C-40AD-A780-6AFB30188FBF}"/>
                </a:ext>
              </a:extLst>
            </p:cNvPr>
            <p:cNvGrpSpPr/>
            <p:nvPr/>
          </p:nvGrpSpPr>
          <p:grpSpPr>
            <a:xfrm rot="2600747">
              <a:off x="5292589" y="2986310"/>
              <a:ext cx="386545" cy="252000"/>
              <a:chOff x="1031330" y="5589128"/>
              <a:chExt cx="386545" cy="252000"/>
            </a:xfrm>
          </p:grpSpPr>
          <p:sp>
            <p:nvSpPr>
              <p:cNvPr id="154" name="Ellipsi 153">
                <a:extLst>
                  <a:ext uri="{FF2B5EF4-FFF2-40B4-BE49-F238E27FC236}">
                    <a16:creationId xmlns:a16="http://schemas.microsoft.com/office/drawing/2014/main" id="{77E67605-6808-40E5-A7B8-0AF07F08CCD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5" name="Ellipsi 154">
                <a:extLst>
                  <a:ext uri="{FF2B5EF4-FFF2-40B4-BE49-F238E27FC236}">
                    <a16:creationId xmlns:a16="http://schemas.microsoft.com/office/drawing/2014/main" id="{3FA5C77C-2DD9-4E4F-A46B-E599FC0E41F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6" name="Ellipsi 155">
                <a:extLst>
                  <a:ext uri="{FF2B5EF4-FFF2-40B4-BE49-F238E27FC236}">
                    <a16:creationId xmlns:a16="http://schemas.microsoft.com/office/drawing/2014/main" id="{19325D12-9D44-41E6-BE24-00827F55F3F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2" name="Ryhmä 101">
              <a:extLst>
                <a:ext uri="{FF2B5EF4-FFF2-40B4-BE49-F238E27FC236}">
                  <a16:creationId xmlns:a16="http://schemas.microsoft.com/office/drawing/2014/main" id="{D79AE82F-7C07-42ED-A631-77291CA7210B}"/>
                </a:ext>
              </a:extLst>
            </p:cNvPr>
            <p:cNvGrpSpPr/>
            <p:nvPr/>
          </p:nvGrpSpPr>
          <p:grpSpPr>
            <a:xfrm rot="634607">
              <a:off x="5759347" y="3139671"/>
              <a:ext cx="386545" cy="252000"/>
              <a:chOff x="1031330" y="5589128"/>
              <a:chExt cx="386545" cy="252000"/>
            </a:xfrm>
          </p:grpSpPr>
          <p:sp>
            <p:nvSpPr>
              <p:cNvPr id="151" name="Ellipsi 150">
                <a:extLst>
                  <a:ext uri="{FF2B5EF4-FFF2-40B4-BE49-F238E27FC236}">
                    <a16:creationId xmlns:a16="http://schemas.microsoft.com/office/drawing/2014/main" id="{4EDF36B7-7389-49EE-986E-E97CBD8B434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2" name="Ellipsi 151">
                <a:extLst>
                  <a:ext uri="{FF2B5EF4-FFF2-40B4-BE49-F238E27FC236}">
                    <a16:creationId xmlns:a16="http://schemas.microsoft.com/office/drawing/2014/main" id="{5EFC33C8-3C9B-426A-84E3-E732584A2C7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3" name="Ellipsi 152">
                <a:extLst>
                  <a:ext uri="{FF2B5EF4-FFF2-40B4-BE49-F238E27FC236}">
                    <a16:creationId xmlns:a16="http://schemas.microsoft.com/office/drawing/2014/main" id="{B5035B35-CE08-4629-BC4A-3E41E8407761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3" name="Ryhmä 102">
              <a:extLst>
                <a:ext uri="{FF2B5EF4-FFF2-40B4-BE49-F238E27FC236}">
                  <a16:creationId xmlns:a16="http://schemas.microsoft.com/office/drawing/2014/main" id="{C7E74AD5-624D-45CD-8619-B30AE46BF6B0}"/>
                </a:ext>
              </a:extLst>
            </p:cNvPr>
            <p:cNvGrpSpPr/>
            <p:nvPr/>
          </p:nvGrpSpPr>
          <p:grpSpPr>
            <a:xfrm rot="12524277">
              <a:off x="5434600" y="3264379"/>
              <a:ext cx="386545" cy="252000"/>
              <a:chOff x="1031330" y="5589128"/>
              <a:chExt cx="386545" cy="252000"/>
            </a:xfrm>
          </p:grpSpPr>
          <p:sp>
            <p:nvSpPr>
              <p:cNvPr id="148" name="Ellipsi 147">
                <a:extLst>
                  <a:ext uri="{FF2B5EF4-FFF2-40B4-BE49-F238E27FC236}">
                    <a16:creationId xmlns:a16="http://schemas.microsoft.com/office/drawing/2014/main" id="{25A23ECC-0A5B-4B96-9ECA-A229A75F3F4D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9" name="Ellipsi 148">
                <a:extLst>
                  <a:ext uri="{FF2B5EF4-FFF2-40B4-BE49-F238E27FC236}">
                    <a16:creationId xmlns:a16="http://schemas.microsoft.com/office/drawing/2014/main" id="{A83383DF-36A8-4D6E-911B-0F5BE948BAAB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0" name="Ellipsi 149">
                <a:extLst>
                  <a:ext uri="{FF2B5EF4-FFF2-40B4-BE49-F238E27FC236}">
                    <a16:creationId xmlns:a16="http://schemas.microsoft.com/office/drawing/2014/main" id="{EC18C4D7-468F-4ED6-98C1-87381D28F5C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4" name="Ryhmä 103">
              <a:extLst>
                <a:ext uri="{FF2B5EF4-FFF2-40B4-BE49-F238E27FC236}">
                  <a16:creationId xmlns:a16="http://schemas.microsoft.com/office/drawing/2014/main" id="{B4D622F2-394A-4453-A205-49666F9A9247}"/>
                </a:ext>
              </a:extLst>
            </p:cNvPr>
            <p:cNvGrpSpPr/>
            <p:nvPr/>
          </p:nvGrpSpPr>
          <p:grpSpPr>
            <a:xfrm rot="12524277">
              <a:off x="5371937" y="3559272"/>
              <a:ext cx="386545" cy="252000"/>
              <a:chOff x="1031330" y="5589128"/>
              <a:chExt cx="386545" cy="252000"/>
            </a:xfrm>
          </p:grpSpPr>
          <p:sp>
            <p:nvSpPr>
              <p:cNvPr id="145" name="Ellipsi 144">
                <a:extLst>
                  <a:ext uri="{FF2B5EF4-FFF2-40B4-BE49-F238E27FC236}">
                    <a16:creationId xmlns:a16="http://schemas.microsoft.com/office/drawing/2014/main" id="{5008B70D-605D-441A-AEF6-E648C660AE9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6" name="Ellipsi 145">
                <a:extLst>
                  <a:ext uri="{FF2B5EF4-FFF2-40B4-BE49-F238E27FC236}">
                    <a16:creationId xmlns:a16="http://schemas.microsoft.com/office/drawing/2014/main" id="{FA635D9E-0A09-4FEF-A329-657B57CBF82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7" name="Ellipsi 146">
                <a:extLst>
                  <a:ext uri="{FF2B5EF4-FFF2-40B4-BE49-F238E27FC236}">
                    <a16:creationId xmlns:a16="http://schemas.microsoft.com/office/drawing/2014/main" id="{57ED6B17-C3B7-4889-B313-4EA92990ED1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5" name="Ryhmä 104">
              <a:extLst>
                <a:ext uri="{FF2B5EF4-FFF2-40B4-BE49-F238E27FC236}">
                  <a16:creationId xmlns:a16="http://schemas.microsoft.com/office/drawing/2014/main" id="{CE43169F-643A-457F-BAAC-B10324E6567E}"/>
                </a:ext>
              </a:extLst>
            </p:cNvPr>
            <p:cNvGrpSpPr/>
            <p:nvPr/>
          </p:nvGrpSpPr>
          <p:grpSpPr>
            <a:xfrm rot="8002295">
              <a:off x="5793430" y="3425414"/>
              <a:ext cx="386545" cy="252000"/>
              <a:chOff x="1031330" y="5589128"/>
              <a:chExt cx="386545" cy="252000"/>
            </a:xfrm>
          </p:grpSpPr>
          <p:sp>
            <p:nvSpPr>
              <p:cNvPr id="142" name="Ellipsi 141">
                <a:extLst>
                  <a:ext uri="{FF2B5EF4-FFF2-40B4-BE49-F238E27FC236}">
                    <a16:creationId xmlns:a16="http://schemas.microsoft.com/office/drawing/2014/main" id="{62B30A4F-8C70-496B-859A-14D608B2996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3" name="Ellipsi 142">
                <a:extLst>
                  <a:ext uri="{FF2B5EF4-FFF2-40B4-BE49-F238E27FC236}">
                    <a16:creationId xmlns:a16="http://schemas.microsoft.com/office/drawing/2014/main" id="{BBF7ABC2-7E93-4F2C-B36F-68962ACD5C0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4" name="Ellipsi 143">
                <a:extLst>
                  <a:ext uri="{FF2B5EF4-FFF2-40B4-BE49-F238E27FC236}">
                    <a16:creationId xmlns:a16="http://schemas.microsoft.com/office/drawing/2014/main" id="{F2A5FB49-1180-493E-A26C-1C66B977BF4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6" name="Ryhmä 105">
              <a:extLst>
                <a:ext uri="{FF2B5EF4-FFF2-40B4-BE49-F238E27FC236}">
                  <a16:creationId xmlns:a16="http://schemas.microsoft.com/office/drawing/2014/main" id="{33188674-1CE2-4CBF-8282-E19E0B675E3F}"/>
                </a:ext>
              </a:extLst>
            </p:cNvPr>
            <p:cNvGrpSpPr/>
            <p:nvPr/>
          </p:nvGrpSpPr>
          <p:grpSpPr>
            <a:xfrm rot="4518659">
              <a:off x="6179407" y="3273243"/>
              <a:ext cx="386545" cy="252000"/>
              <a:chOff x="1031330" y="5589128"/>
              <a:chExt cx="386545" cy="252000"/>
            </a:xfrm>
          </p:grpSpPr>
          <p:sp>
            <p:nvSpPr>
              <p:cNvPr id="139" name="Ellipsi 138">
                <a:extLst>
                  <a:ext uri="{FF2B5EF4-FFF2-40B4-BE49-F238E27FC236}">
                    <a16:creationId xmlns:a16="http://schemas.microsoft.com/office/drawing/2014/main" id="{C428D6DD-5F07-4B0B-B897-F830D1F0B10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0" name="Ellipsi 139">
                <a:extLst>
                  <a:ext uri="{FF2B5EF4-FFF2-40B4-BE49-F238E27FC236}">
                    <a16:creationId xmlns:a16="http://schemas.microsoft.com/office/drawing/2014/main" id="{A5D9C60B-8FBA-413E-BB81-11B147BB98E7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1" name="Ellipsi 140">
                <a:extLst>
                  <a:ext uri="{FF2B5EF4-FFF2-40B4-BE49-F238E27FC236}">
                    <a16:creationId xmlns:a16="http://schemas.microsoft.com/office/drawing/2014/main" id="{F8BD9FFD-FD44-4DFA-9488-F50EB69D114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7" name="Ryhmä 106">
              <a:extLst>
                <a:ext uri="{FF2B5EF4-FFF2-40B4-BE49-F238E27FC236}">
                  <a16:creationId xmlns:a16="http://schemas.microsoft.com/office/drawing/2014/main" id="{D5EA90CB-E0B4-470A-86D7-FEC39E586423}"/>
                </a:ext>
              </a:extLst>
            </p:cNvPr>
            <p:cNvGrpSpPr/>
            <p:nvPr/>
          </p:nvGrpSpPr>
          <p:grpSpPr>
            <a:xfrm rot="19425004">
              <a:off x="6655284" y="3379097"/>
              <a:ext cx="386545" cy="252000"/>
              <a:chOff x="1031330" y="5589128"/>
              <a:chExt cx="386545" cy="252000"/>
            </a:xfrm>
          </p:grpSpPr>
          <p:sp>
            <p:nvSpPr>
              <p:cNvPr id="136" name="Ellipsi 135">
                <a:extLst>
                  <a:ext uri="{FF2B5EF4-FFF2-40B4-BE49-F238E27FC236}">
                    <a16:creationId xmlns:a16="http://schemas.microsoft.com/office/drawing/2014/main" id="{6A2A4391-6637-4283-BE90-E5B9B048A967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7" name="Ellipsi 136">
                <a:extLst>
                  <a:ext uri="{FF2B5EF4-FFF2-40B4-BE49-F238E27FC236}">
                    <a16:creationId xmlns:a16="http://schemas.microsoft.com/office/drawing/2014/main" id="{C98F4490-E8F2-496B-94D5-B8D8C522D6EF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8" name="Ellipsi 137">
                <a:extLst>
                  <a:ext uri="{FF2B5EF4-FFF2-40B4-BE49-F238E27FC236}">
                    <a16:creationId xmlns:a16="http://schemas.microsoft.com/office/drawing/2014/main" id="{E8DFB080-F29A-4F92-9FA1-AB123320F086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8" name="Ryhmä 107">
              <a:extLst>
                <a:ext uri="{FF2B5EF4-FFF2-40B4-BE49-F238E27FC236}">
                  <a16:creationId xmlns:a16="http://schemas.microsoft.com/office/drawing/2014/main" id="{3F7C0197-E239-4572-A18B-83E568691797}"/>
                </a:ext>
              </a:extLst>
            </p:cNvPr>
            <p:cNvGrpSpPr/>
            <p:nvPr/>
          </p:nvGrpSpPr>
          <p:grpSpPr>
            <a:xfrm rot="14508149">
              <a:off x="6734213" y="3717903"/>
              <a:ext cx="386545" cy="252000"/>
              <a:chOff x="1031330" y="5589128"/>
              <a:chExt cx="386545" cy="252000"/>
            </a:xfrm>
          </p:grpSpPr>
          <p:sp>
            <p:nvSpPr>
              <p:cNvPr id="133" name="Ellipsi 132">
                <a:extLst>
                  <a:ext uri="{FF2B5EF4-FFF2-40B4-BE49-F238E27FC236}">
                    <a16:creationId xmlns:a16="http://schemas.microsoft.com/office/drawing/2014/main" id="{D4A13969-8C17-4010-A226-AF31636EBE4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4" name="Ellipsi 133">
                <a:extLst>
                  <a:ext uri="{FF2B5EF4-FFF2-40B4-BE49-F238E27FC236}">
                    <a16:creationId xmlns:a16="http://schemas.microsoft.com/office/drawing/2014/main" id="{EC3C593C-56AA-4020-95D1-97BFE39249C1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5" name="Ellipsi 134">
                <a:extLst>
                  <a:ext uri="{FF2B5EF4-FFF2-40B4-BE49-F238E27FC236}">
                    <a16:creationId xmlns:a16="http://schemas.microsoft.com/office/drawing/2014/main" id="{A08A2C75-0447-414A-851E-CBB96514032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09" name="Ryhmä 108">
              <a:extLst>
                <a:ext uri="{FF2B5EF4-FFF2-40B4-BE49-F238E27FC236}">
                  <a16:creationId xmlns:a16="http://schemas.microsoft.com/office/drawing/2014/main" id="{B2745951-5883-404F-BC38-B9EE2C19917A}"/>
                </a:ext>
              </a:extLst>
            </p:cNvPr>
            <p:cNvGrpSpPr/>
            <p:nvPr/>
          </p:nvGrpSpPr>
          <p:grpSpPr>
            <a:xfrm rot="12175038">
              <a:off x="6357472" y="3591032"/>
              <a:ext cx="386545" cy="252000"/>
              <a:chOff x="1031330" y="5589128"/>
              <a:chExt cx="386545" cy="252000"/>
            </a:xfrm>
          </p:grpSpPr>
          <p:sp>
            <p:nvSpPr>
              <p:cNvPr id="130" name="Ellipsi 129">
                <a:extLst>
                  <a:ext uri="{FF2B5EF4-FFF2-40B4-BE49-F238E27FC236}">
                    <a16:creationId xmlns:a16="http://schemas.microsoft.com/office/drawing/2014/main" id="{8F2C08E2-4E01-4315-8F65-1E94C30C324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1" name="Ellipsi 130">
                <a:extLst>
                  <a:ext uri="{FF2B5EF4-FFF2-40B4-BE49-F238E27FC236}">
                    <a16:creationId xmlns:a16="http://schemas.microsoft.com/office/drawing/2014/main" id="{CDE5728B-8840-4211-B563-56D8A21F426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2" name="Ellipsi 131">
                <a:extLst>
                  <a:ext uri="{FF2B5EF4-FFF2-40B4-BE49-F238E27FC236}">
                    <a16:creationId xmlns:a16="http://schemas.microsoft.com/office/drawing/2014/main" id="{E7890F45-15D1-467C-B556-312776DCB4B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0" name="Ryhmä 109">
              <a:extLst>
                <a:ext uri="{FF2B5EF4-FFF2-40B4-BE49-F238E27FC236}">
                  <a16:creationId xmlns:a16="http://schemas.microsoft.com/office/drawing/2014/main" id="{C5980C50-76FE-4B41-A2A4-99FC9239F456}"/>
                </a:ext>
              </a:extLst>
            </p:cNvPr>
            <p:cNvGrpSpPr/>
            <p:nvPr/>
          </p:nvGrpSpPr>
          <p:grpSpPr>
            <a:xfrm rot="9106735">
              <a:off x="5938003" y="3724838"/>
              <a:ext cx="386545" cy="252000"/>
              <a:chOff x="1031330" y="5589128"/>
              <a:chExt cx="386545" cy="252000"/>
            </a:xfrm>
          </p:grpSpPr>
          <p:sp>
            <p:nvSpPr>
              <p:cNvPr id="127" name="Ellipsi 126">
                <a:extLst>
                  <a:ext uri="{FF2B5EF4-FFF2-40B4-BE49-F238E27FC236}">
                    <a16:creationId xmlns:a16="http://schemas.microsoft.com/office/drawing/2014/main" id="{690181BF-5A96-4BF9-87FB-3B854A4D7BB1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8" name="Ellipsi 127">
                <a:extLst>
                  <a:ext uri="{FF2B5EF4-FFF2-40B4-BE49-F238E27FC236}">
                    <a16:creationId xmlns:a16="http://schemas.microsoft.com/office/drawing/2014/main" id="{96455922-DD0B-48AF-9B51-2F6819F440A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9" name="Ellipsi 128">
                <a:extLst>
                  <a:ext uri="{FF2B5EF4-FFF2-40B4-BE49-F238E27FC236}">
                    <a16:creationId xmlns:a16="http://schemas.microsoft.com/office/drawing/2014/main" id="{DD3CAD48-B884-4377-9FB4-83EF1B190ED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1" name="Ryhmä 110">
              <a:extLst>
                <a:ext uri="{FF2B5EF4-FFF2-40B4-BE49-F238E27FC236}">
                  <a16:creationId xmlns:a16="http://schemas.microsoft.com/office/drawing/2014/main" id="{FCA720CD-4634-4796-A82A-CAD592360C22}"/>
                </a:ext>
              </a:extLst>
            </p:cNvPr>
            <p:cNvGrpSpPr/>
            <p:nvPr/>
          </p:nvGrpSpPr>
          <p:grpSpPr>
            <a:xfrm rot="1107959">
              <a:off x="6456250" y="4003114"/>
              <a:ext cx="386545" cy="252000"/>
              <a:chOff x="1031330" y="5589128"/>
              <a:chExt cx="386545" cy="252000"/>
            </a:xfrm>
          </p:grpSpPr>
          <p:sp>
            <p:nvSpPr>
              <p:cNvPr id="124" name="Ellipsi 123">
                <a:extLst>
                  <a:ext uri="{FF2B5EF4-FFF2-40B4-BE49-F238E27FC236}">
                    <a16:creationId xmlns:a16="http://schemas.microsoft.com/office/drawing/2014/main" id="{E827A66D-8079-44EA-9CF4-4B7FF0EA720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5" name="Ellipsi 124">
                <a:extLst>
                  <a:ext uri="{FF2B5EF4-FFF2-40B4-BE49-F238E27FC236}">
                    <a16:creationId xmlns:a16="http://schemas.microsoft.com/office/drawing/2014/main" id="{688D4DC2-5702-404E-B325-331F93ABACA1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6" name="Ellipsi 125">
                <a:extLst>
                  <a:ext uri="{FF2B5EF4-FFF2-40B4-BE49-F238E27FC236}">
                    <a16:creationId xmlns:a16="http://schemas.microsoft.com/office/drawing/2014/main" id="{927EE744-AE10-4BD2-8410-A7718286BC3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2" name="Ryhmä 111">
              <a:extLst>
                <a:ext uri="{FF2B5EF4-FFF2-40B4-BE49-F238E27FC236}">
                  <a16:creationId xmlns:a16="http://schemas.microsoft.com/office/drawing/2014/main" id="{111F1ED9-8E56-4A5C-8C72-A0EE4317118C}"/>
                </a:ext>
              </a:extLst>
            </p:cNvPr>
            <p:cNvGrpSpPr/>
            <p:nvPr/>
          </p:nvGrpSpPr>
          <p:grpSpPr>
            <a:xfrm rot="19189333">
              <a:off x="6049829" y="4039534"/>
              <a:ext cx="386545" cy="252000"/>
              <a:chOff x="1031330" y="5589128"/>
              <a:chExt cx="386545" cy="252000"/>
            </a:xfrm>
          </p:grpSpPr>
          <p:sp>
            <p:nvSpPr>
              <p:cNvPr id="121" name="Ellipsi 120">
                <a:extLst>
                  <a:ext uri="{FF2B5EF4-FFF2-40B4-BE49-F238E27FC236}">
                    <a16:creationId xmlns:a16="http://schemas.microsoft.com/office/drawing/2014/main" id="{8F7E238B-44FB-415B-8634-DBD072F7B24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2" name="Ellipsi 121">
                <a:extLst>
                  <a:ext uri="{FF2B5EF4-FFF2-40B4-BE49-F238E27FC236}">
                    <a16:creationId xmlns:a16="http://schemas.microsoft.com/office/drawing/2014/main" id="{A4A4E16A-6584-497B-ACCA-85458A40E44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3" name="Ellipsi 122">
                <a:extLst>
                  <a:ext uri="{FF2B5EF4-FFF2-40B4-BE49-F238E27FC236}">
                    <a16:creationId xmlns:a16="http://schemas.microsoft.com/office/drawing/2014/main" id="{7F682CB6-33DC-4C4B-9AE1-DACDF9538F9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3" name="Ryhmä 112">
              <a:extLst>
                <a:ext uri="{FF2B5EF4-FFF2-40B4-BE49-F238E27FC236}">
                  <a16:creationId xmlns:a16="http://schemas.microsoft.com/office/drawing/2014/main" id="{01E4C171-F7A9-4DF8-94DE-175271EFF300}"/>
                </a:ext>
              </a:extLst>
            </p:cNvPr>
            <p:cNvGrpSpPr/>
            <p:nvPr/>
          </p:nvGrpSpPr>
          <p:grpSpPr>
            <a:xfrm rot="4022673">
              <a:off x="5284076" y="3931216"/>
              <a:ext cx="386545" cy="252000"/>
              <a:chOff x="1031330" y="5589128"/>
              <a:chExt cx="386545" cy="252000"/>
            </a:xfrm>
          </p:grpSpPr>
          <p:sp>
            <p:nvSpPr>
              <p:cNvPr id="118" name="Ellipsi 117">
                <a:extLst>
                  <a:ext uri="{FF2B5EF4-FFF2-40B4-BE49-F238E27FC236}">
                    <a16:creationId xmlns:a16="http://schemas.microsoft.com/office/drawing/2014/main" id="{A2B69C93-3237-4D2C-BDFB-7F33AFC841A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9" name="Ellipsi 118">
                <a:extLst>
                  <a:ext uri="{FF2B5EF4-FFF2-40B4-BE49-F238E27FC236}">
                    <a16:creationId xmlns:a16="http://schemas.microsoft.com/office/drawing/2014/main" id="{6C81A66B-8159-4C88-BBB7-9FBF5202044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0" name="Ellipsi 119">
                <a:extLst>
                  <a:ext uri="{FF2B5EF4-FFF2-40B4-BE49-F238E27FC236}">
                    <a16:creationId xmlns:a16="http://schemas.microsoft.com/office/drawing/2014/main" id="{79E25ED8-2970-4EBF-8064-6B2A1B7AF0E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4" name="Ryhmä 113">
              <a:extLst>
                <a:ext uri="{FF2B5EF4-FFF2-40B4-BE49-F238E27FC236}">
                  <a16:creationId xmlns:a16="http://schemas.microsoft.com/office/drawing/2014/main" id="{80B2BE46-F5A6-431E-9550-6231810AA85C}"/>
                </a:ext>
              </a:extLst>
            </p:cNvPr>
            <p:cNvGrpSpPr/>
            <p:nvPr/>
          </p:nvGrpSpPr>
          <p:grpSpPr>
            <a:xfrm rot="4997838">
              <a:off x="5604644" y="3887459"/>
              <a:ext cx="386545" cy="252000"/>
              <a:chOff x="1031330" y="5589128"/>
              <a:chExt cx="386545" cy="252000"/>
            </a:xfrm>
          </p:grpSpPr>
          <p:sp>
            <p:nvSpPr>
              <p:cNvPr id="115" name="Ellipsi 114">
                <a:extLst>
                  <a:ext uri="{FF2B5EF4-FFF2-40B4-BE49-F238E27FC236}">
                    <a16:creationId xmlns:a16="http://schemas.microsoft.com/office/drawing/2014/main" id="{ACEEFC64-54E3-4249-95FE-24FCA02926F6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6" name="Ellipsi 115">
                <a:extLst>
                  <a:ext uri="{FF2B5EF4-FFF2-40B4-BE49-F238E27FC236}">
                    <a16:creationId xmlns:a16="http://schemas.microsoft.com/office/drawing/2014/main" id="{BCD45F5B-5EC7-44D3-A798-EEA1EC30D61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7" name="Ellipsi 116">
                <a:extLst>
                  <a:ext uri="{FF2B5EF4-FFF2-40B4-BE49-F238E27FC236}">
                    <a16:creationId xmlns:a16="http://schemas.microsoft.com/office/drawing/2014/main" id="{A7714C46-6FB9-403A-8192-86C9531D37B8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75" name="Ryhmä 174">
            <a:extLst>
              <a:ext uri="{FF2B5EF4-FFF2-40B4-BE49-F238E27FC236}">
                <a16:creationId xmlns:a16="http://schemas.microsoft.com/office/drawing/2014/main" id="{7201CBBC-806C-4892-8CE5-8F494B394F4F}"/>
              </a:ext>
            </a:extLst>
          </p:cNvPr>
          <p:cNvGrpSpPr>
            <a:grpSpLocks noChangeAspect="1"/>
          </p:cNvGrpSpPr>
          <p:nvPr/>
        </p:nvGrpSpPr>
        <p:grpSpPr>
          <a:xfrm>
            <a:off x="7705026" y="5227465"/>
            <a:ext cx="1427512" cy="1440000"/>
            <a:chOff x="5187928" y="4749218"/>
            <a:chExt cx="1832007" cy="1848034"/>
          </a:xfrm>
        </p:grpSpPr>
        <p:sp>
          <p:nvSpPr>
            <p:cNvPr id="176" name="Suorakulmio: Pyöristetyt kulmat 175">
              <a:extLst>
                <a:ext uri="{FF2B5EF4-FFF2-40B4-BE49-F238E27FC236}">
                  <a16:creationId xmlns:a16="http://schemas.microsoft.com/office/drawing/2014/main" id="{64644FA6-C64A-4F55-A14F-FF342C638CCB}"/>
                </a:ext>
              </a:extLst>
            </p:cNvPr>
            <p:cNvSpPr/>
            <p:nvPr/>
          </p:nvSpPr>
          <p:spPr>
            <a:xfrm>
              <a:off x="5187928" y="4797252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77" name="Ryhmä 176">
              <a:extLst>
                <a:ext uri="{FF2B5EF4-FFF2-40B4-BE49-F238E27FC236}">
                  <a16:creationId xmlns:a16="http://schemas.microsoft.com/office/drawing/2014/main" id="{F8EC33ED-D297-4C1C-9392-FEBDE28202B0}"/>
                </a:ext>
              </a:extLst>
            </p:cNvPr>
            <p:cNvGrpSpPr/>
            <p:nvPr/>
          </p:nvGrpSpPr>
          <p:grpSpPr>
            <a:xfrm rot="7512586">
              <a:off x="5827105" y="6251051"/>
              <a:ext cx="386545" cy="252000"/>
              <a:chOff x="1031330" y="5589128"/>
              <a:chExt cx="386545" cy="252000"/>
            </a:xfrm>
          </p:grpSpPr>
          <p:sp>
            <p:nvSpPr>
              <p:cNvPr id="246" name="Ellipsi 245">
                <a:extLst>
                  <a:ext uri="{FF2B5EF4-FFF2-40B4-BE49-F238E27FC236}">
                    <a16:creationId xmlns:a16="http://schemas.microsoft.com/office/drawing/2014/main" id="{BE6553A1-4CDE-47E6-8301-F5523216659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7" name="Ellipsi 246">
                <a:extLst>
                  <a:ext uri="{FF2B5EF4-FFF2-40B4-BE49-F238E27FC236}">
                    <a16:creationId xmlns:a16="http://schemas.microsoft.com/office/drawing/2014/main" id="{7190778D-73F2-4F4C-B05F-38CB10A6AA12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8" name="Ellipsi 247">
                <a:extLst>
                  <a:ext uri="{FF2B5EF4-FFF2-40B4-BE49-F238E27FC236}">
                    <a16:creationId xmlns:a16="http://schemas.microsoft.com/office/drawing/2014/main" id="{5A57A4E7-B3B5-4BA4-BB50-EA169373C77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78" name="Ryhmä 177">
              <a:extLst>
                <a:ext uri="{FF2B5EF4-FFF2-40B4-BE49-F238E27FC236}">
                  <a16:creationId xmlns:a16="http://schemas.microsoft.com/office/drawing/2014/main" id="{13B9A384-8B10-4C24-8FCC-687F2BFE75A2}"/>
                </a:ext>
              </a:extLst>
            </p:cNvPr>
            <p:cNvGrpSpPr/>
            <p:nvPr/>
          </p:nvGrpSpPr>
          <p:grpSpPr>
            <a:xfrm rot="4097081">
              <a:off x="5512083" y="6038123"/>
              <a:ext cx="386545" cy="252000"/>
              <a:chOff x="1031330" y="5589128"/>
              <a:chExt cx="386545" cy="252000"/>
            </a:xfrm>
          </p:grpSpPr>
          <p:sp>
            <p:nvSpPr>
              <p:cNvPr id="243" name="Ellipsi 242">
                <a:extLst>
                  <a:ext uri="{FF2B5EF4-FFF2-40B4-BE49-F238E27FC236}">
                    <a16:creationId xmlns:a16="http://schemas.microsoft.com/office/drawing/2014/main" id="{AB0BCCD4-5222-4C9B-902F-F1C8EE79748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4" name="Ellipsi 243">
                <a:extLst>
                  <a:ext uri="{FF2B5EF4-FFF2-40B4-BE49-F238E27FC236}">
                    <a16:creationId xmlns:a16="http://schemas.microsoft.com/office/drawing/2014/main" id="{A4DA05E4-8B94-44C4-86C1-0236A6C02D2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5" name="Ellipsi 244">
                <a:extLst>
                  <a:ext uri="{FF2B5EF4-FFF2-40B4-BE49-F238E27FC236}">
                    <a16:creationId xmlns:a16="http://schemas.microsoft.com/office/drawing/2014/main" id="{B514FB51-C9C6-4DBA-A55C-E12A4B9A77AF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79" name="Ryhmä 178">
              <a:extLst>
                <a:ext uri="{FF2B5EF4-FFF2-40B4-BE49-F238E27FC236}">
                  <a16:creationId xmlns:a16="http://schemas.microsoft.com/office/drawing/2014/main" id="{0D42BFB9-E441-4199-A4F8-5F240436796D}"/>
                </a:ext>
              </a:extLst>
            </p:cNvPr>
            <p:cNvGrpSpPr/>
            <p:nvPr/>
          </p:nvGrpSpPr>
          <p:grpSpPr>
            <a:xfrm rot="6630898">
              <a:off x="5196625" y="6234180"/>
              <a:ext cx="386545" cy="252000"/>
              <a:chOff x="1031330" y="5589128"/>
              <a:chExt cx="386545" cy="252000"/>
            </a:xfrm>
          </p:grpSpPr>
          <p:sp>
            <p:nvSpPr>
              <p:cNvPr id="240" name="Ellipsi 239">
                <a:extLst>
                  <a:ext uri="{FF2B5EF4-FFF2-40B4-BE49-F238E27FC236}">
                    <a16:creationId xmlns:a16="http://schemas.microsoft.com/office/drawing/2014/main" id="{EACBC6AA-420E-4440-9EAD-29212D87B6A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1" name="Ellipsi 240">
                <a:extLst>
                  <a:ext uri="{FF2B5EF4-FFF2-40B4-BE49-F238E27FC236}">
                    <a16:creationId xmlns:a16="http://schemas.microsoft.com/office/drawing/2014/main" id="{87373A98-2BAD-4907-AD88-18EFA3F0124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42" name="Ellipsi 241">
                <a:extLst>
                  <a:ext uri="{FF2B5EF4-FFF2-40B4-BE49-F238E27FC236}">
                    <a16:creationId xmlns:a16="http://schemas.microsoft.com/office/drawing/2014/main" id="{9EC49AF9-74B5-48B2-AB89-2BA054E77F8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0" name="Ryhmä 179">
              <a:extLst>
                <a:ext uri="{FF2B5EF4-FFF2-40B4-BE49-F238E27FC236}">
                  <a16:creationId xmlns:a16="http://schemas.microsoft.com/office/drawing/2014/main" id="{348D1730-79AB-4A1A-B503-C77561BA9D0B}"/>
                </a:ext>
              </a:extLst>
            </p:cNvPr>
            <p:cNvGrpSpPr/>
            <p:nvPr/>
          </p:nvGrpSpPr>
          <p:grpSpPr>
            <a:xfrm rot="7155832">
              <a:off x="6409237" y="6256798"/>
              <a:ext cx="386545" cy="252000"/>
              <a:chOff x="1031330" y="5589128"/>
              <a:chExt cx="386545" cy="252000"/>
            </a:xfrm>
          </p:grpSpPr>
          <p:sp>
            <p:nvSpPr>
              <p:cNvPr id="237" name="Ellipsi 236">
                <a:extLst>
                  <a:ext uri="{FF2B5EF4-FFF2-40B4-BE49-F238E27FC236}">
                    <a16:creationId xmlns:a16="http://schemas.microsoft.com/office/drawing/2014/main" id="{F42B624D-FB11-4E56-BEE9-B8A428DA062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8" name="Ellipsi 237">
                <a:extLst>
                  <a:ext uri="{FF2B5EF4-FFF2-40B4-BE49-F238E27FC236}">
                    <a16:creationId xmlns:a16="http://schemas.microsoft.com/office/drawing/2014/main" id="{0648D171-D00E-4DE6-8180-BE275E2FCDF3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9" name="Ellipsi 238">
                <a:extLst>
                  <a:ext uri="{FF2B5EF4-FFF2-40B4-BE49-F238E27FC236}">
                    <a16:creationId xmlns:a16="http://schemas.microsoft.com/office/drawing/2014/main" id="{DF510B74-8D1B-4942-BBEC-80778DAD6CC0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1" name="Ryhmä 180">
              <a:extLst>
                <a:ext uri="{FF2B5EF4-FFF2-40B4-BE49-F238E27FC236}">
                  <a16:creationId xmlns:a16="http://schemas.microsoft.com/office/drawing/2014/main" id="{91AEAED2-17D6-47DF-B6DF-0F517728800D}"/>
                </a:ext>
              </a:extLst>
            </p:cNvPr>
            <p:cNvGrpSpPr/>
            <p:nvPr/>
          </p:nvGrpSpPr>
          <p:grpSpPr>
            <a:xfrm rot="4579051">
              <a:off x="6121604" y="6044462"/>
              <a:ext cx="386545" cy="252000"/>
              <a:chOff x="1031330" y="5589128"/>
              <a:chExt cx="386545" cy="252000"/>
            </a:xfrm>
          </p:grpSpPr>
          <p:sp>
            <p:nvSpPr>
              <p:cNvPr id="234" name="Ellipsi 233">
                <a:extLst>
                  <a:ext uri="{FF2B5EF4-FFF2-40B4-BE49-F238E27FC236}">
                    <a16:creationId xmlns:a16="http://schemas.microsoft.com/office/drawing/2014/main" id="{898BC847-927E-4F8A-8150-66CE4F3A0E3A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5" name="Ellipsi 234">
                <a:extLst>
                  <a:ext uri="{FF2B5EF4-FFF2-40B4-BE49-F238E27FC236}">
                    <a16:creationId xmlns:a16="http://schemas.microsoft.com/office/drawing/2014/main" id="{E95CC2B3-75E1-457B-B044-EE8ECE2106DA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6" name="Ellipsi 235">
                <a:extLst>
                  <a:ext uri="{FF2B5EF4-FFF2-40B4-BE49-F238E27FC236}">
                    <a16:creationId xmlns:a16="http://schemas.microsoft.com/office/drawing/2014/main" id="{5CF26BED-5DF2-450D-8485-375431DE62F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2" name="Ryhmä 181">
              <a:extLst>
                <a:ext uri="{FF2B5EF4-FFF2-40B4-BE49-F238E27FC236}">
                  <a16:creationId xmlns:a16="http://schemas.microsoft.com/office/drawing/2014/main" id="{752021E0-5926-4536-A9C5-E5484C3A5CE3}"/>
                </a:ext>
              </a:extLst>
            </p:cNvPr>
            <p:cNvGrpSpPr/>
            <p:nvPr/>
          </p:nvGrpSpPr>
          <p:grpSpPr>
            <a:xfrm rot="151699">
              <a:off x="5483069" y="5669652"/>
              <a:ext cx="386545" cy="252000"/>
              <a:chOff x="1031330" y="5589128"/>
              <a:chExt cx="386545" cy="252000"/>
            </a:xfrm>
          </p:grpSpPr>
          <p:sp>
            <p:nvSpPr>
              <p:cNvPr id="231" name="Ellipsi 230">
                <a:extLst>
                  <a:ext uri="{FF2B5EF4-FFF2-40B4-BE49-F238E27FC236}">
                    <a16:creationId xmlns:a16="http://schemas.microsoft.com/office/drawing/2014/main" id="{23917907-F0BF-45F6-B749-AF7F3B2DDF6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2" name="Ellipsi 231">
                <a:extLst>
                  <a:ext uri="{FF2B5EF4-FFF2-40B4-BE49-F238E27FC236}">
                    <a16:creationId xmlns:a16="http://schemas.microsoft.com/office/drawing/2014/main" id="{4585D45B-7075-4D1E-8D0F-5D3B2D60DC1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3" name="Ellipsi 232">
                <a:extLst>
                  <a:ext uri="{FF2B5EF4-FFF2-40B4-BE49-F238E27FC236}">
                    <a16:creationId xmlns:a16="http://schemas.microsoft.com/office/drawing/2014/main" id="{AA450FA6-331E-4B9C-92BC-F7F02347CC57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3" name="Ryhmä 182">
              <a:extLst>
                <a:ext uri="{FF2B5EF4-FFF2-40B4-BE49-F238E27FC236}">
                  <a16:creationId xmlns:a16="http://schemas.microsoft.com/office/drawing/2014/main" id="{C94CE4C8-688E-4F9C-86B5-D40027324BD7}"/>
                </a:ext>
              </a:extLst>
            </p:cNvPr>
            <p:cNvGrpSpPr/>
            <p:nvPr/>
          </p:nvGrpSpPr>
          <p:grpSpPr>
            <a:xfrm rot="184644">
              <a:off x="6141206" y="5671443"/>
              <a:ext cx="386545" cy="252000"/>
              <a:chOff x="1031330" y="5589128"/>
              <a:chExt cx="386545" cy="252000"/>
            </a:xfrm>
          </p:grpSpPr>
          <p:sp>
            <p:nvSpPr>
              <p:cNvPr id="228" name="Ellipsi 227">
                <a:extLst>
                  <a:ext uri="{FF2B5EF4-FFF2-40B4-BE49-F238E27FC236}">
                    <a16:creationId xmlns:a16="http://schemas.microsoft.com/office/drawing/2014/main" id="{11333118-6CDC-4DB6-9DA9-C5FD58A6CD48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9" name="Ellipsi 228">
                <a:extLst>
                  <a:ext uri="{FF2B5EF4-FFF2-40B4-BE49-F238E27FC236}">
                    <a16:creationId xmlns:a16="http://schemas.microsoft.com/office/drawing/2014/main" id="{83338B94-3DD9-47B9-91DA-FF4507C0E12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30" name="Ellipsi 229">
                <a:extLst>
                  <a:ext uri="{FF2B5EF4-FFF2-40B4-BE49-F238E27FC236}">
                    <a16:creationId xmlns:a16="http://schemas.microsoft.com/office/drawing/2014/main" id="{C5664AFE-1ABA-447E-9635-EDBA1ACE2195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4" name="Ryhmä 183">
              <a:extLst>
                <a:ext uri="{FF2B5EF4-FFF2-40B4-BE49-F238E27FC236}">
                  <a16:creationId xmlns:a16="http://schemas.microsoft.com/office/drawing/2014/main" id="{DA434326-E299-4487-BBCC-318223A0BF9F}"/>
                </a:ext>
              </a:extLst>
            </p:cNvPr>
            <p:cNvGrpSpPr/>
            <p:nvPr/>
          </p:nvGrpSpPr>
          <p:grpSpPr>
            <a:xfrm rot="444499">
              <a:off x="6633390" y="5659277"/>
              <a:ext cx="386545" cy="252000"/>
              <a:chOff x="1031330" y="5589128"/>
              <a:chExt cx="386545" cy="252000"/>
            </a:xfrm>
          </p:grpSpPr>
          <p:sp>
            <p:nvSpPr>
              <p:cNvPr id="225" name="Ellipsi 224">
                <a:extLst>
                  <a:ext uri="{FF2B5EF4-FFF2-40B4-BE49-F238E27FC236}">
                    <a16:creationId xmlns:a16="http://schemas.microsoft.com/office/drawing/2014/main" id="{F3B2FC9C-597C-4402-9A3F-388FD4B392E5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6" name="Ellipsi 225">
                <a:extLst>
                  <a:ext uri="{FF2B5EF4-FFF2-40B4-BE49-F238E27FC236}">
                    <a16:creationId xmlns:a16="http://schemas.microsoft.com/office/drawing/2014/main" id="{012E5C4E-DB74-4B0A-B096-8B84DC7756C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7" name="Ellipsi 226">
                <a:extLst>
                  <a:ext uri="{FF2B5EF4-FFF2-40B4-BE49-F238E27FC236}">
                    <a16:creationId xmlns:a16="http://schemas.microsoft.com/office/drawing/2014/main" id="{97C55BDC-578F-4539-8C1A-266F367982A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5" name="Ryhmä 184">
              <a:extLst>
                <a:ext uri="{FF2B5EF4-FFF2-40B4-BE49-F238E27FC236}">
                  <a16:creationId xmlns:a16="http://schemas.microsoft.com/office/drawing/2014/main" id="{D527368D-D488-44A8-BB4E-235BCB55D120}"/>
                </a:ext>
              </a:extLst>
            </p:cNvPr>
            <p:cNvGrpSpPr/>
            <p:nvPr/>
          </p:nvGrpSpPr>
          <p:grpSpPr>
            <a:xfrm rot="18754569">
              <a:off x="5197434" y="5402778"/>
              <a:ext cx="386545" cy="252000"/>
              <a:chOff x="1031330" y="5589128"/>
              <a:chExt cx="386545" cy="252000"/>
            </a:xfrm>
          </p:grpSpPr>
          <p:sp>
            <p:nvSpPr>
              <p:cNvPr id="222" name="Ellipsi 221">
                <a:extLst>
                  <a:ext uri="{FF2B5EF4-FFF2-40B4-BE49-F238E27FC236}">
                    <a16:creationId xmlns:a16="http://schemas.microsoft.com/office/drawing/2014/main" id="{5AB0BF6E-4920-431F-861D-72D679397AC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3" name="Ellipsi 222">
                <a:extLst>
                  <a:ext uri="{FF2B5EF4-FFF2-40B4-BE49-F238E27FC236}">
                    <a16:creationId xmlns:a16="http://schemas.microsoft.com/office/drawing/2014/main" id="{50B80CCB-4EA9-4FB5-B533-3BF550E69B4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4" name="Ellipsi 223">
                <a:extLst>
                  <a:ext uri="{FF2B5EF4-FFF2-40B4-BE49-F238E27FC236}">
                    <a16:creationId xmlns:a16="http://schemas.microsoft.com/office/drawing/2014/main" id="{C2D06A3E-6354-4CAC-86AD-C6CD93A5B88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6" name="Ryhmä 185">
              <a:extLst>
                <a:ext uri="{FF2B5EF4-FFF2-40B4-BE49-F238E27FC236}">
                  <a16:creationId xmlns:a16="http://schemas.microsoft.com/office/drawing/2014/main" id="{8EDA4B61-A2F5-411F-A8F7-B7985C8853F8}"/>
                </a:ext>
              </a:extLst>
            </p:cNvPr>
            <p:cNvGrpSpPr/>
            <p:nvPr/>
          </p:nvGrpSpPr>
          <p:grpSpPr>
            <a:xfrm rot="18754569">
              <a:off x="5850519" y="5430029"/>
              <a:ext cx="386545" cy="252000"/>
              <a:chOff x="1031330" y="5589128"/>
              <a:chExt cx="386545" cy="252000"/>
            </a:xfrm>
          </p:grpSpPr>
          <p:sp>
            <p:nvSpPr>
              <p:cNvPr id="219" name="Ellipsi 218">
                <a:extLst>
                  <a:ext uri="{FF2B5EF4-FFF2-40B4-BE49-F238E27FC236}">
                    <a16:creationId xmlns:a16="http://schemas.microsoft.com/office/drawing/2014/main" id="{4F7CEAFD-CAC1-43B6-92D3-BCFCFA32FCF9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0" name="Ellipsi 219">
                <a:extLst>
                  <a:ext uri="{FF2B5EF4-FFF2-40B4-BE49-F238E27FC236}">
                    <a16:creationId xmlns:a16="http://schemas.microsoft.com/office/drawing/2014/main" id="{4C9A67F0-0FF8-4EC8-AEFA-CC6834FD3E4E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21" name="Ellipsi 220">
                <a:extLst>
                  <a:ext uri="{FF2B5EF4-FFF2-40B4-BE49-F238E27FC236}">
                    <a16:creationId xmlns:a16="http://schemas.microsoft.com/office/drawing/2014/main" id="{8871537C-EF1A-4B7C-9445-4EFE70CED1CA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7" name="Ryhmä 186">
              <a:extLst>
                <a:ext uri="{FF2B5EF4-FFF2-40B4-BE49-F238E27FC236}">
                  <a16:creationId xmlns:a16="http://schemas.microsoft.com/office/drawing/2014/main" id="{1C215D33-04A1-4ADB-935B-00CBFBB431E7}"/>
                </a:ext>
              </a:extLst>
            </p:cNvPr>
            <p:cNvGrpSpPr/>
            <p:nvPr/>
          </p:nvGrpSpPr>
          <p:grpSpPr>
            <a:xfrm rot="18754569">
              <a:off x="6361318" y="5411644"/>
              <a:ext cx="386545" cy="252000"/>
              <a:chOff x="1031330" y="5589128"/>
              <a:chExt cx="386545" cy="252000"/>
            </a:xfrm>
          </p:grpSpPr>
          <p:sp>
            <p:nvSpPr>
              <p:cNvPr id="216" name="Ellipsi 215">
                <a:extLst>
                  <a:ext uri="{FF2B5EF4-FFF2-40B4-BE49-F238E27FC236}">
                    <a16:creationId xmlns:a16="http://schemas.microsoft.com/office/drawing/2014/main" id="{AC1FA55C-DB9C-4A23-84A1-DE2FCCC9E5C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7" name="Ellipsi 216">
                <a:extLst>
                  <a:ext uri="{FF2B5EF4-FFF2-40B4-BE49-F238E27FC236}">
                    <a16:creationId xmlns:a16="http://schemas.microsoft.com/office/drawing/2014/main" id="{0FEA3377-A95C-4523-AA26-BC02B06705B8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8" name="Ellipsi 217">
                <a:extLst>
                  <a:ext uri="{FF2B5EF4-FFF2-40B4-BE49-F238E27FC236}">
                    <a16:creationId xmlns:a16="http://schemas.microsoft.com/office/drawing/2014/main" id="{0C540A6C-B113-4962-A5B6-B763BC5F525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8" name="Ryhmä 187">
              <a:extLst>
                <a:ext uri="{FF2B5EF4-FFF2-40B4-BE49-F238E27FC236}">
                  <a16:creationId xmlns:a16="http://schemas.microsoft.com/office/drawing/2014/main" id="{6150C9C6-FFAE-4D61-941B-D1AC68DEB1D4}"/>
                </a:ext>
              </a:extLst>
            </p:cNvPr>
            <p:cNvGrpSpPr/>
            <p:nvPr/>
          </p:nvGrpSpPr>
          <p:grpSpPr>
            <a:xfrm rot="175007">
              <a:off x="5239970" y="5033541"/>
              <a:ext cx="386545" cy="252000"/>
              <a:chOff x="1031330" y="5589128"/>
              <a:chExt cx="386545" cy="252000"/>
            </a:xfrm>
          </p:grpSpPr>
          <p:sp>
            <p:nvSpPr>
              <p:cNvPr id="213" name="Ellipsi 212">
                <a:extLst>
                  <a:ext uri="{FF2B5EF4-FFF2-40B4-BE49-F238E27FC236}">
                    <a16:creationId xmlns:a16="http://schemas.microsoft.com/office/drawing/2014/main" id="{EDC9052F-0200-4762-9E67-D4B13F097FB2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4" name="Ellipsi 213">
                <a:extLst>
                  <a:ext uri="{FF2B5EF4-FFF2-40B4-BE49-F238E27FC236}">
                    <a16:creationId xmlns:a16="http://schemas.microsoft.com/office/drawing/2014/main" id="{64E9A7F5-C580-459F-948A-2C84E1C6879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5" name="Ellipsi 214">
                <a:extLst>
                  <a:ext uri="{FF2B5EF4-FFF2-40B4-BE49-F238E27FC236}">
                    <a16:creationId xmlns:a16="http://schemas.microsoft.com/office/drawing/2014/main" id="{29EBF455-B1CD-4DFB-ABC8-B819505279E9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89" name="Ryhmä 188">
              <a:extLst>
                <a:ext uri="{FF2B5EF4-FFF2-40B4-BE49-F238E27FC236}">
                  <a16:creationId xmlns:a16="http://schemas.microsoft.com/office/drawing/2014/main" id="{5AE05326-21F2-4C9F-B772-B286DEA60524}"/>
                </a:ext>
              </a:extLst>
            </p:cNvPr>
            <p:cNvGrpSpPr/>
            <p:nvPr/>
          </p:nvGrpSpPr>
          <p:grpSpPr>
            <a:xfrm rot="3676050">
              <a:off x="6658171" y="6011922"/>
              <a:ext cx="386545" cy="252000"/>
              <a:chOff x="1031330" y="5589128"/>
              <a:chExt cx="386545" cy="252000"/>
            </a:xfrm>
          </p:grpSpPr>
          <p:sp>
            <p:nvSpPr>
              <p:cNvPr id="210" name="Ellipsi 209">
                <a:extLst>
                  <a:ext uri="{FF2B5EF4-FFF2-40B4-BE49-F238E27FC236}">
                    <a16:creationId xmlns:a16="http://schemas.microsoft.com/office/drawing/2014/main" id="{AA7FDEB3-F418-4A68-AC7C-7249ACBB365B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1" name="Ellipsi 210">
                <a:extLst>
                  <a:ext uri="{FF2B5EF4-FFF2-40B4-BE49-F238E27FC236}">
                    <a16:creationId xmlns:a16="http://schemas.microsoft.com/office/drawing/2014/main" id="{D896447D-6A63-479C-AAB0-B096655294C4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2" name="Ellipsi 211">
                <a:extLst>
                  <a:ext uri="{FF2B5EF4-FFF2-40B4-BE49-F238E27FC236}">
                    <a16:creationId xmlns:a16="http://schemas.microsoft.com/office/drawing/2014/main" id="{FA8A0590-D84A-49D9-85BE-087DDA90DC2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0" name="Ryhmä 189">
              <a:extLst>
                <a:ext uri="{FF2B5EF4-FFF2-40B4-BE49-F238E27FC236}">
                  <a16:creationId xmlns:a16="http://schemas.microsoft.com/office/drawing/2014/main" id="{3B50F176-01C1-4F62-B830-0BD78E988AF3}"/>
                </a:ext>
              </a:extLst>
            </p:cNvPr>
            <p:cNvGrpSpPr/>
            <p:nvPr/>
          </p:nvGrpSpPr>
          <p:grpSpPr>
            <a:xfrm rot="175007">
              <a:off x="5887197" y="5067196"/>
              <a:ext cx="386545" cy="252000"/>
              <a:chOff x="1031330" y="5589128"/>
              <a:chExt cx="386545" cy="252000"/>
            </a:xfrm>
          </p:grpSpPr>
          <p:sp>
            <p:nvSpPr>
              <p:cNvPr id="207" name="Ellipsi 206">
                <a:extLst>
                  <a:ext uri="{FF2B5EF4-FFF2-40B4-BE49-F238E27FC236}">
                    <a16:creationId xmlns:a16="http://schemas.microsoft.com/office/drawing/2014/main" id="{CA445E5C-D5CF-4745-9763-020C4A1CD53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8" name="Ellipsi 207">
                <a:extLst>
                  <a:ext uri="{FF2B5EF4-FFF2-40B4-BE49-F238E27FC236}">
                    <a16:creationId xmlns:a16="http://schemas.microsoft.com/office/drawing/2014/main" id="{8FEE84AC-CE0B-4A3C-A8DE-5D3D89E0C83D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9" name="Ellipsi 208">
                <a:extLst>
                  <a:ext uri="{FF2B5EF4-FFF2-40B4-BE49-F238E27FC236}">
                    <a16:creationId xmlns:a16="http://schemas.microsoft.com/office/drawing/2014/main" id="{B9F5D766-B4E1-4E50-B342-8C8AF846AA2C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1" name="Ryhmä 190">
              <a:extLst>
                <a:ext uri="{FF2B5EF4-FFF2-40B4-BE49-F238E27FC236}">
                  <a16:creationId xmlns:a16="http://schemas.microsoft.com/office/drawing/2014/main" id="{837A1C61-2ABE-4045-B8FE-4BC8FC43297E}"/>
                </a:ext>
              </a:extLst>
            </p:cNvPr>
            <p:cNvGrpSpPr/>
            <p:nvPr/>
          </p:nvGrpSpPr>
          <p:grpSpPr>
            <a:xfrm rot="185559">
              <a:off x="6407383" y="5069135"/>
              <a:ext cx="386545" cy="252000"/>
              <a:chOff x="1031330" y="5589128"/>
              <a:chExt cx="386545" cy="252000"/>
            </a:xfrm>
          </p:grpSpPr>
          <p:sp>
            <p:nvSpPr>
              <p:cNvPr id="204" name="Ellipsi 203">
                <a:extLst>
                  <a:ext uri="{FF2B5EF4-FFF2-40B4-BE49-F238E27FC236}">
                    <a16:creationId xmlns:a16="http://schemas.microsoft.com/office/drawing/2014/main" id="{D316D1E5-8DE5-4A49-845E-299ACB776920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5" name="Ellipsi 204">
                <a:extLst>
                  <a:ext uri="{FF2B5EF4-FFF2-40B4-BE49-F238E27FC236}">
                    <a16:creationId xmlns:a16="http://schemas.microsoft.com/office/drawing/2014/main" id="{2A7AAF91-5FCD-4C2D-8EBE-DE7A608B8789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6" name="Ellipsi 205">
                <a:extLst>
                  <a:ext uri="{FF2B5EF4-FFF2-40B4-BE49-F238E27FC236}">
                    <a16:creationId xmlns:a16="http://schemas.microsoft.com/office/drawing/2014/main" id="{C1E78D68-89E9-4100-B516-73A66010AE0B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2" name="Ryhmä 191">
              <a:extLst>
                <a:ext uri="{FF2B5EF4-FFF2-40B4-BE49-F238E27FC236}">
                  <a16:creationId xmlns:a16="http://schemas.microsoft.com/office/drawing/2014/main" id="{C4BED963-C8C6-4A62-83DF-52434DABA65D}"/>
                </a:ext>
              </a:extLst>
            </p:cNvPr>
            <p:cNvGrpSpPr/>
            <p:nvPr/>
          </p:nvGrpSpPr>
          <p:grpSpPr>
            <a:xfrm rot="14173637">
              <a:off x="5538614" y="4828006"/>
              <a:ext cx="386545" cy="252000"/>
              <a:chOff x="1031330" y="5589128"/>
              <a:chExt cx="386545" cy="252000"/>
            </a:xfrm>
          </p:grpSpPr>
          <p:sp>
            <p:nvSpPr>
              <p:cNvPr id="201" name="Ellipsi 200">
                <a:extLst>
                  <a:ext uri="{FF2B5EF4-FFF2-40B4-BE49-F238E27FC236}">
                    <a16:creationId xmlns:a16="http://schemas.microsoft.com/office/drawing/2014/main" id="{47686876-6F74-4321-AAC1-C4747A51D253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2" name="Ellipsi 201">
                <a:extLst>
                  <a:ext uri="{FF2B5EF4-FFF2-40B4-BE49-F238E27FC236}">
                    <a16:creationId xmlns:a16="http://schemas.microsoft.com/office/drawing/2014/main" id="{5E698267-A712-4D87-9EF5-67FED15BCEA0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3" name="Ellipsi 202">
                <a:extLst>
                  <a:ext uri="{FF2B5EF4-FFF2-40B4-BE49-F238E27FC236}">
                    <a16:creationId xmlns:a16="http://schemas.microsoft.com/office/drawing/2014/main" id="{F090CF2A-FE36-4427-87A3-13BEB449065E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3" name="Ryhmä 192">
              <a:extLst>
                <a:ext uri="{FF2B5EF4-FFF2-40B4-BE49-F238E27FC236}">
                  <a16:creationId xmlns:a16="http://schemas.microsoft.com/office/drawing/2014/main" id="{D6E57CA4-5AF6-4579-828C-395AE56D4C59}"/>
                </a:ext>
              </a:extLst>
            </p:cNvPr>
            <p:cNvGrpSpPr/>
            <p:nvPr/>
          </p:nvGrpSpPr>
          <p:grpSpPr>
            <a:xfrm rot="13951293">
              <a:off x="6119235" y="4816491"/>
              <a:ext cx="386545" cy="252000"/>
              <a:chOff x="1031330" y="5589128"/>
              <a:chExt cx="386545" cy="252000"/>
            </a:xfrm>
          </p:grpSpPr>
          <p:sp>
            <p:nvSpPr>
              <p:cNvPr id="198" name="Ellipsi 197">
                <a:extLst>
                  <a:ext uri="{FF2B5EF4-FFF2-40B4-BE49-F238E27FC236}">
                    <a16:creationId xmlns:a16="http://schemas.microsoft.com/office/drawing/2014/main" id="{B5BEC2E4-691C-4712-95F6-96243D8246BE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9" name="Ellipsi 198">
                <a:extLst>
                  <a:ext uri="{FF2B5EF4-FFF2-40B4-BE49-F238E27FC236}">
                    <a16:creationId xmlns:a16="http://schemas.microsoft.com/office/drawing/2014/main" id="{EF740A37-BA34-435E-B831-153BD4FB4D05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0" name="Ellipsi 199">
                <a:extLst>
                  <a:ext uri="{FF2B5EF4-FFF2-40B4-BE49-F238E27FC236}">
                    <a16:creationId xmlns:a16="http://schemas.microsoft.com/office/drawing/2014/main" id="{7B492337-4D0F-40F3-B163-08E32ABD7992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94" name="Ryhmä 193">
              <a:extLst>
                <a:ext uri="{FF2B5EF4-FFF2-40B4-BE49-F238E27FC236}">
                  <a16:creationId xmlns:a16="http://schemas.microsoft.com/office/drawing/2014/main" id="{99C60329-6050-44AE-A36B-7ED81A6933C2}"/>
                </a:ext>
              </a:extLst>
            </p:cNvPr>
            <p:cNvGrpSpPr/>
            <p:nvPr/>
          </p:nvGrpSpPr>
          <p:grpSpPr>
            <a:xfrm rot="13951293">
              <a:off x="6674171" y="4864797"/>
              <a:ext cx="386545" cy="252000"/>
              <a:chOff x="1031330" y="5589128"/>
              <a:chExt cx="386545" cy="252000"/>
            </a:xfrm>
          </p:grpSpPr>
          <p:sp>
            <p:nvSpPr>
              <p:cNvPr id="195" name="Ellipsi 194">
                <a:extLst>
                  <a:ext uri="{FF2B5EF4-FFF2-40B4-BE49-F238E27FC236}">
                    <a16:creationId xmlns:a16="http://schemas.microsoft.com/office/drawing/2014/main" id="{F2CFDCC5-9BE5-44D2-977E-79D88A054AD4}"/>
                  </a:ext>
                </a:extLst>
              </p:cNvPr>
              <p:cNvSpPr/>
              <p:nvPr/>
            </p:nvSpPr>
            <p:spPr>
              <a:xfrm>
                <a:off x="1139330" y="566112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6" name="Ellipsi 195">
                <a:extLst>
                  <a:ext uri="{FF2B5EF4-FFF2-40B4-BE49-F238E27FC236}">
                    <a16:creationId xmlns:a16="http://schemas.microsoft.com/office/drawing/2014/main" id="{80B02424-59F2-4799-B23B-51E957780EBC}"/>
                  </a:ext>
                </a:extLst>
              </p:cNvPr>
              <p:cNvSpPr/>
              <p:nvPr/>
            </p:nvSpPr>
            <p:spPr>
              <a:xfrm>
                <a:off x="1273875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7" name="Ellipsi 196">
                <a:extLst>
                  <a:ext uri="{FF2B5EF4-FFF2-40B4-BE49-F238E27FC236}">
                    <a16:creationId xmlns:a16="http://schemas.microsoft.com/office/drawing/2014/main" id="{25A10F2D-016A-4C51-9A21-A7DC19FCD38D}"/>
                  </a:ext>
                </a:extLst>
              </p:cNvPr>
              <p:cNvSpPr/>
              <p:nvPr/>
            </p:nvSpPr>
            <p:spPr>
              <a:xfrm>
                <a:off x="1031330" y="558912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249" name="Otsikko 248">
            <a:extLst>
              <a:ext uri="{FF2B5EF4-FFF2-40B4-BE49-F238E27FC236}">
                <a16:creationId xmlns:a16="http://schemas.microsoft.com/office/drawing/2014/main" id="{2117755E-FD5D-4BD2-BC1C-2D884E2C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711537" cy="1325563"/>
          </a:xfrm>
        </p:spPr>
        <p:txBody>
          <a:bodyPr/>
          <a:lstStyle/>
          <a:p>
            <a:r>
              <a:rPr lang="fi-FI" dirty="0"/>
              <a:t>Jähmettyminen</a:t>
            </a:r>
          </a:p>
        </p:txBody>
      </p:sp>
      <p:sp>
        <p:nvSpPr>
          <p:cNvPr id="250" name="Sisällön paikkamerkki 249">
            <a:extLst>
              <a:ext uri="{FF2B5EF4-FFF2-40B4-BE49-F238E27FC236}">
                <a16:creationId xmlns:a16="http://schemas.microsoft.com/office/drawing/2014/main" id="{2B557299-522D-495C-BD4D-D2482450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113"/>
            <a:ext cx="3534056" cy="433985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Vesi on poikkeuksellinen aine</a:t>
            </a:r>
          </a:p>
          <a:p>
            <a:r>
              <a:rPr lang="fi-FI" dirty="0"/>
              <a:t>Muut aineet pienenevät, kun ne jähmettyvät</a:t>
            </a:r>
          </a:p>
          <a:p>
            <a:r>
              <a:rPr lang="fi-FI" dirty="0"/>
              <a:t>Kun vesi jähmettyy (jäätyy) sen tilavuus kasvaa</a:t>
            </a:r>
          </a:p>
          <a:p>
            <a:r>
              <a:rPr lang="fi-FI" dirty="0"/>
              <a:t>Vesimolekyylejä ei tule lisää. Vesimolekyylien väliin ei tule lisää ainetta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3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Olomuodonmuutokset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Aine voi muuttua nesteestä kaasuksi kahdella tavalla</a:t>
            </a:r>
          </a:p>
          <a:p>
            <a:r>
              <a:rPr lang="fi-FI" dirty="0"/>
              <a:t>Neste voi </a:t>
            </a:r>
            <a:r>
              <a:rPr lang="fi-FI" i="1" dirty="0"/>
              <a:t>kiehua</a:t>
            </a:r>
            <a:r>
              <a:rPr lang="fi-FI" dirty="0"/>
              <a:t>. Kiehuminen on nopeaa.</a:t>
            </a:r>
          </a:p>
          <a:p>
            <a:pPr lvl="1"/>
            <a:r>
              <a:rPr lang="fi-FI" dirty="0"/>
              <a:t>Kiehua : kiehun : kiehuvat</a:t>
            </a:r>
          </a:p>
          <a:p>
            <a:pPr lvl="1"/>
            <a:r>
              <a:rPr lang="fi-FI" dirty="0"/>
              <a:t>Kun keitän vettä, vesi kiehuu.</a:t>
            </a:r>
          </a:p>
          <a:p>
            <a:r>
              <a:rPr lang="fi-FI" dirty="0"/>
              <a:t>Se lämpötila, jossa aine kiehuu on </a:t>
            </a:r>
            <a:r>
              <a:rPr lang="fi-FI" i="1" dirty="0"/>
              <a:t>kiehumispiste.</a:t>
            </a:r>
            <a:endParaRPr lang="fi-FI" dirty="0"/>
          </a:p>
          <a:p>
            <a:r>
              <a:rPr lang="fi-FI" dirty="0"/>
              <a:t>Neste voi myös </a:t>
            </a:r>
            <a:r>
              <a:rPr lang="fi-FI" i="1" dirty="0"/>
              <a:t>haihtua</a:t>
            </a:r>
            <a:r>
              <a:rPr lang="fi-FI" dirty="0"/>
              <a:t>. Haihtuminen on hidasta.</a:t>
            </a:r>
          </a:p>
          <a:p>
            <a:pPr lvl="1"/>
            <a:r>
              <a:rPr lang="fi-FI" dirty="0"/>
              <a:t>Haihtua : haihdun : haihtuvat</a:t>
            </a:r>
          </a:p>
          <a:p>
            <a:pPr lvl="1"/>
            <a:r>
              <a:rPr lang="fi-FI" dirty="0"/>
              <a:t>Kuuma tee ei kiehu. Tee haihtuu.</a:t>
            </a:r>
          </a:p>
        </p:txBody>
      </p:sp>
      <p:pic>
        <p:nvPicPr>
          <p:cNvPr id="4" name="Kuva 3" descr="tee2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6012160" y="1484784"/>
            <a:ext cx="2872369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474</Words>
  <Application>Microsoft Office PowerPoint</Application>
  <PresentationFormat>Näytössä katseltava diaesitys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Olomuodon-muutokset</vt:lpstr>
      <vt:lpstr>Tunnin ohjelma</vt:lpstr>
      <vt:lpstr>Harjoitus</vt:lpstr>
      <vt:lpstr>Olomuoto</vt:lpstr>
      <vt:lpstr>Demonstraatio</vt:lpstr>
      <vt:lpstr>Olomuodonmuutokset</vt:lpstr>
      <vt:lpstr>Demonstraatio</vt:lpstr>
      <vt:lpstr>Jähmettyminen</vt:lpstr>
      <vt:lpstr>Olomuodonmuutokset</vt:lpstr>
      <vt:lpstr>Demonstraatio</vt:lpstr>
      <vt:lpstr>Olomuodonmuutokset</vt:lpstr>
      <vt:lpstr>Olomuodonmuutokset</vt:lpstr>
      <vt:lpstr>Olomuodonmuutokset</vt:lpstr>
      <vt:lpstr>Harjoituksia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mahtuu kahdelle riville</dc:title>
  <dc:creator>Jan Jansson</dc:creator>
  <cp:lastModifiedBy>Jan Jansson</cp:lastModifiedBy>
  <cp:revision>14</cp:revision>
  <dcterms:created xsi:type="dcterms:W3CDTF">2017-10-07T11:37:59Z</dcterms:created>
  <dcterms:modified xsi:type="dcterms:W3CDTF">2017-10-29T18:19:15Z</dcterms:modified>
</cp:coreProperties>
</file>