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/>
    <p:restoredTop sz="94649"/>
  </p:normalViewPr>
  <p:slideViewPr>
    <p:cSldViewPr snapToGrid="0" snapToObjects="1">
      <p:cViewPr varScale="1">
        <p:scale>
          <a:sx n="74" d="100"/>
          <a:sy n="74" d="100"/>
        </p:scale>
        <p:origin x="3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719605-7E96-A04D-B6D1-477CA8D32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5473199-B326-D54F-A946-C1786B59A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9E893FE-6F96-524B-91C8-16C86AFF8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19.4.2026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165A00E-1956-E54F-BC0E-EE2CAADB1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D7C7C3F-4104-B94A-B7E5-B17CBEDA0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9331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5D2687-75EA-6746-8D8F-709E6145F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E76D3F7-ABB4-9D4C-8046-3C88F7127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1B9D02-8146-0D4A-9ADD-7E7CB977B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19.4.2026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E6219E-CD1C-9347-B022-953B31D8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F82BF0A-8D45-5846-9BDC-C00CD372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246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C98250B9-AD96-DD48-B4B8-711762E19F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C9B0C56-7DB9-6049-8788-1C22665B5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09BB7B0-13FE-CF42-93F7-07FB3B538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19.4.2026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5AF9FD7-5203-8A4F-BE2F-76048C809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DB04B7D-05BB-8B4A-9727-717A647AF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990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58F1C0-1CA8-DF4C-BBD5-A7E215E8A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9C6153-1251-CA47-813D-5605876D0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DC118CC-ADB8-A54A-A1E3-D554F32F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19.4.2026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94138EC-5245-C44F-BCF0-45E4715A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A4B5EC6-7214-3C45-BFB2-94F43371F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8692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B7AB79-34AB-354C-A860-8B0FCC60C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C0F9633-3FC4-8449-9A03-FF146BCB2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791D73-0F0D-6C40-B830-761228530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19.4.2026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0306DEF-5DAF-D44D-B76F-2E2B598AA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F4DB2B-18CF-854A-AC0D-4DC6DD67C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1821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15EF71-C49B-0C44-81CF-21120E3DC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99C223-F0C1-EB48-AD9F-4203BB1BDB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3770F8C-C61E-8A45-9F37-F45CCED60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48D8762-A5D1-BE43-B470-4FB1C6E5C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19.4.2026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7FB70EA-5CAD-F34B-A33D-04D1228D7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7276777-2824-DE41-BE81-9C4AF99C9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6077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28814C-73D2-D54D-A106-1E83DBEE9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7875D04-6578-5049-A696-367BDFE7C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239F220-5CD8-5042-A925-B64D3B36C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89BA41E-D349-AA40-A4AB-1AABF907FB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01B7EEF-6045-6441-B8D7-ED559F3C5D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B822E10-128C-2E4B-AD8D-3AAEDF40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19.4.2026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A119EA1-935F-0C44-97FE-F85AEFF97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777AD0B-B0C3-4B40-9899-8F123BAF5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8351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FACA60-B504-EA43-914E-C349A8C8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2735822-86EC-9C44-82D5-7EEC95105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19.4.2026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2B860A5-8AC1-9A4B-9F80-32A3D1223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015963A-4C8D-E444-AB07-5C5FEB2CC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8234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760BB15-A8E1-C441-9798-0AC0ABFAF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19.4.2026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460A578-F3C2-1F4E-931B-D4959D4AD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1BA3D1B-58F2-D14E-9008-366F661D3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3230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645CE1-4DD4-554C-A373-C1AF0F86B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D3B8B2-239A-3C43-A1D7-A3ADBC393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8BF8580-DE6A-B74B-BCC1-57825903F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976970B-1D5A-2E46-8294-73F0323A1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19.4.2026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8B46D79-216A-8F49-AC63-437228586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6FBF1C1-7D4A-8A43-B1B5-A6D182E78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1999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CFD74A-2C98-3D48-9964-C1D060E47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623F452-9EFF-9A40-B025-B562A4DB43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FA1B739-07F6-2345-A64B-54EC2BEBC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AC09221-DAE7-BE41-8155-3A253B1F3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19.4.2026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AF0AA85-66D4-144F-876A-9973AED4B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97B05F2-3A46-3B46-9F26-E0CEE280E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813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ECD83C8-3A1E-0649-AB16-400D35CA8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367631-218B-8E4A-8DE6-7D77C9B8B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585276-6C17-754A-87B9-4544519EE1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7D211-9BED-8748-A6BD-02DADD7B5E70}" type="datetimeFigureOut">
              <a:rPr lang="fi-FI" smtClean="0"/>
              <a:t>19.4.2026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7BFCC55-C56C-384D-A5AA-7650D3B651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1934286-CEFD-2541-B633-D25581319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899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F1F702-6856-5F4D-A5FB-D8A1D6E4D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641663"/>
            <a:ext cx="9116290" cy="1217546"/>
          </a:xfrm>
        </p:spPr>
        <p:txBody>
          <a:bodyPr>
            <a:normAutofit/>
          </a:bodyPr>
          <a:lstStyle/>
          <a:p>
            <a:r>
              <a:rPr lang="fi-FI" dirty="0"/>
              <a:t>5 Oikeudenmukaisuus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8490025-B0D0-4647-8564-B0583784F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815085"/>
            <a:ext cx="9144000" cy="1655762"/>
          </a:xfrm>
        </p:spPr>
        <p:txBody>
          <a:bodyPr>
            <a:normAutofit/>
          </a:bodyPr>
          <a:lstStyle/>
          <a:p>
            <a:r>
              <a:rPr lang="fi-FI" sz="3600" dirty="0"/>
              <a:t>Keskeiset asiat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76669E8-38CF-884D-8BD3-B30ACF23F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8459" y="6176963"/>
            <a:ext cx="1714500" cy="228600"/>
          </a:xfrm>
          <a:prstGeom prst="rect">
            <a:avLst/>
          </a:prstGeo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B423434-B651-6047-AC10-E507B3537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184" y="901340"/>
            <a:ext cx="4839630" cy="139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49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7C924A-2544-4E45-AE32-17B79AD61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308" y="452437"/>
            <a:ext cx="7943387" cy="1325563"/>
          </a:xfrm>
        </p:spPr>
        <p:txBody>
          <a:bodyPr>
            <a:normAutofit/>
          </a:bodyPr>
          <a:lstStyle/>
          <a:p>
            <a:pPr algn="ctr"/>
            <a:r>
              <a:rPr lang="fi-FI" dirty="0"/>
              <a:t>Oikeudenmukaisuuden käsite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364ACD-A1F4-9D48-8D13-9618AFF52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4305" y="1572322"/>
            <a:ext cx="8268632" cy="4833241"/>
          </a:xfrm>
        </p:spPr>
        <p:txBody>
          <a:bodyPr>
            <a:normAutofit fontScale="92500"/>
          </a:bodyPr>
          <a:lstStyle/>
          <a:p>
            <a:pPr lvl="0"/>
            <a:r>
              <a:rPr lang="fi-FI" dirty="0"/>
              <a:t>kyse ”reilusta pelistä”</a:t>
            </a:r>
          </a:p>
          <a:p>
            <a:pPr lvl="0"/>
            <a:r>
              <a:rPr lang="fi-FI" dirty="0"/>
              <a:t>Miten järjestää yksilöiden ja yhteisöjen väliset suhteet?</a:t>
            </a:r>
          </a:p>
          <a:p>
            <a:pPr marL="0" indent="0">
              <a:buNone/>
            </a:pPr>
            <a:r>
              <a:rPr lang="fi-FI" b="1" dirty="0" err="1"/>
              <a:t>Korrektiivinen</a:t>
            </a:r>
            <a:r>
              <a:rPr lang="fi-FI" b="1" dirty="0"/>
              <a:t> oikeudenmukaisuus:</a:t>
            </a:r>
          </a:p>
          <a:p>
            <a:pPr lvl="0"/>
            <a:r>
              <a:rPr lang="fi-FI" dirty="0"/>
              <a:t>korjaa vääryyksiä ja epäoikeudenmukaisuutta</a:t>
            </a:r>
          </a:p>
          <a:p>
            <a:pPr marL="0" indent="0">
              <a:buNone/>
            </a:pPr>
            <a:r>
              <a:rPr lang="fi-FI" b="1" dirty="0" err="1"/>
              <a:t>Retributiivinen</a:t>
            </a:r>
            <a:r>
              <a:rPr lang="fi-FI" b="1" dirty="0"/>
              <a:t> oikeudenmukaisuus:</a:t>
            </a:r>
          </a:p>
          <a:p>
            <a:pPr lvl="0"/>
            <a:r>
              <a:rPr lang="fi-FI" dirty="0"/>
              <a:t>pohtii oikeudenmukaisia rangaistuksia</a:t>
            </a:r>
          </a:p>
          <a:p>
            <a:pPr marL="0" indent="0">
              <a:buNone/>
            </a:pPr>
            <a:r>
              <a:rPr lang="fi-FI" b="1" dirty="0"/>
              <a:t>Distributiivinen oikeudenmukaisuus:</a:t>
            </a:r>
          </a:p>
          <a:p>
            <a:pPr lvl="0"/>
            <a:r>
              <a:rPr lang="fi-FI" dirty="0"/>
              <a:t>jako-oikeudenmukaisuutta</a:t>
            </a:r>
          </a:p>
          <a:p>
            <a:pPr lvl="0"/>
            <a:r>
              <a:rPr lang="fi-FI" dirty="0"/>
              <a:t>Miten yhteiskunnan hyvät jaetaan oikeudenmukaisesti?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AB52E90-31B6-6D44-8E08-5FF399ADD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8459" y="6176963"/>
            <a:ext cx="1714500" cy="22860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2836C037-E81D-EFA9-0277-186C4E355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0415" y="2729903"/>
            <a:ext cx="3531568" cy="235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6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A9D5A42-B20A-AB45-96FD-DF4EB0178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Miten hyvät jaetaan?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6A9BE8E0-F050-004F-B85A-3F1B689F89D1}"/>
              </a:ext>
            </a:extLst>
          </p:cNvPr>
          <p:cNvSpPr txBox="1">
            <a:spLocks/>
          </p:cNvSpPr>
          <p:nvPr/>
        </p:nvSpPr>
        <p:spPr>
          <a:xfrm>
            <a:off x="838200" y="2333297"/>
            <a:ext cx="4619621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/>
            <a:r>
              <a:rPr lang="en-US" sz="2000" dirty="0" err="1"/>
              <a:t>tasajako</a:t>
            </a:r>
            <a:endParaRPr lang="en-US" sz="2000" dirty="0"/>
          </a:p>
          <a:p>
            <a:pPr marL="514350"/>
            <a:r>
              <a:rPr lang="en-US" sz="2000" dirty="0" err="1"/>
              <a:t>ansioihin</a:t>
            </a:r>
            <a:r>
              <a:rPr lang="en-US" sz="2000" dirty="0"/>
              <a:t> </a:t>
            </a:r>
            <a:r>
              <a:rPr lang="en-US" sz="2000" dirty="0" err="1"/>
              <a:t>perustuva</a:t>
            </a:r>
            <a:r>
              <a:rPr lang="en-US" sz="2000" dirty="0"/>
              <a:t> </a:t>
            </a:r>
            <a:r>
              <a:rPr lang="en-US" sz="2000" dirty="0" err="1"/>
              <a:t>jako</a:t>
            </a:r>
            <a:endParaRPr lang="en-US" sz="2000" dirty="0"/>
          </a:p>
          <a:p>
            <a:pPr marL="514350"/>
            <a:r>
              <a:rPr lang="en-US" sz="2000" dirty="0" err="1"/>
              <a:t>kykyihin</a:t>
            </a:r>
            <a:r>
              <a:rPr lang="en-US" sz="2000" dirty="0"/>
              <a:t> </a:t>
            </a:r>
            <a:r>
              <a:rPr lang="en-US" sz="2000" dirty="0" err="1"/>
              <a:t>perustuva</a:t>
            </a:r>
            <a:r>
              <a:rPr lang="en-US" sz="2000" dirty="0"/>
              <a:t> </a:t>
            </a:r>
            <a:r>
              <a:rPr lang="en-US" sz="2000" dirty="0" err="1"/>
              <a:t>jako</a:t>
            </a:r>
            <a:endParaRPr lang="en-US" sz="2000" dirty="0"/>
          </a:p>
          <a:p>
            <a:pPr marL="514350"/>
            <a:r>
              <a:rPr lang="en-US" sz="2000" dirty="0" err="1"/>
              <a:t>sattumaan</a:t>
            </a:r>
            <a:r>
              <a:rPr lang="en-US" sz="2000" dirty="0"/>
              <a:t> </a:t>
            </a:r>
            <a:r>
              <a:rPr lang="en-US" sz="2000" dirty="0" err="1"/>
              <a:t>perustuva</a:t>
            </a:r>
            <a:r>
              <a:rPr lang="en-US" sz="2000" dirty="0"/>
              <a:t> </a:t>
            </a:r>
            <a:r>
              <a:rPr lang="en-US" sz="2000" dirty="0" err="1"/>
              <a:t>jako</a:t>
            </a:r>
            <a:endParaRPr lang="en-US" sz="2000" dirty="0"/>
          </a:p>
          <a:p>
            <a:pPr marL="514350"/>
            <a:r>
              <a:rPr lang="en-US" sz="2000" dirty="0" err="1"/>
              <a:t>tarpeisiin</a:t>
            </a:r>
            <a:r>
              <a:rPr lang="en-US" sz="2000" dirty="0"/>
              <a:t> </a:t>
            </a:r>
            <a:r>
              <a:rPr lang="en-US" sz="2000" dirty="0" err="1"/>
              <a:t>perustuva</a:t>
            </a:r>
            <a:r>
              <a:rPr lang="en-US" sz="2000" dirty="0"/>
              <a:t> </a:t>
            </a:r>
            <a:r>
              <a:rPr lang="en-US" sz="2000" dirty="0" err="1"/>
              <a:t>jako</a:t>
            </a:r>
            <a:endParaRPr lang="en-US" sz="2000" dirty="0"/>
          </a:p>
          <a:p>
            <a:pPr marL="0" lvl="0"/>
            <a:endParaRPr lang="en-US" sz="20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2632D41-E191-C84C-5BF1-44D08E5C0F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58" b="2393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E25B0FB3-B9C8-CD47-911E-7C705B2DFD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77658" y="6152762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8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3FF8FD9-8055-014E-8E7E-BA17FC1D6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John Rawlsin oikeudenmukaisuusteoria</a:t>
            </a:r>
            <a:br>
              <a:rPr lang="en-US" sz="3700"/>
            </a:br>
            <a:endParaRPr lang="en-US" sz="3700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2F7848B5-57A8-EA46-A0FE-06DD300F4F12}"/>
              </a:ext>
            </a:extLst>
          </p:cNvPr>
          <p:cNvSpPr txBox="1">
            <a:spLocks/>
          </p:cNvSpPr>
          <p:nvPr/>
        </p:nvSpPr>
        <p:spPr>
          <a:xfrm>
            <a:off x="371476" y="1771650"/>
            <a:ext cx="5591310" cy="44053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800" dirty="0" err="1"/>
              <a:t>oikeudenmukaisuudessa</a:t>
            </a:r>
            <a:r>
              <a:rPr lang="en-US" sz="1800" dirty="0"/>
              <a:t> </a:t>
            </a:r>
            <a:r>
              <a:rPr lang="en-US" sz="1800" dirty="0" err="1"/>
              <a:t>kyse</a:t>
            </a:r>
            <a:r>
              <a:rPr lang="en-US" sz="1800" dirty="0"/>
              <a:t> </a:t>
            </a:r>
            <a:r>
              <a:rPr lang="en-US" sz="1800" dirty="0" err="1"/>
              <a:t>reiluudesta</a:t>
            </a:r>
            <a:endParaRPr lang="en-US" sz="1800" dirty="0"/>
          </a:p>
          <a:p>
            <a:pPr lvl="0"/>
            <a:r>
              <a:rPr lang="en-US" sz="1800" dirty="0" err="1"/>
              <a:t>ajatuskoe</a:t>
            </a:r>
            <a:r>
              <a:rPr lang="en-US" sz="1800" dirty="0"/>
              <a:t>: </a:t>
            </a:r>
            <a:r>
              <a:rPr lang="en-US" sz="1800" dirty="0" err="1"/>
              <a:t>alkuasetelmassa</a:t>
            </a:r>
            <a:r>
              <a:rPr lang="en-US" sz="1800" dirty="0"/>
              <a:t> </a:t>
            </a:r>
            <a:r>
              <a:rPr lang="en-US" sz="1800" dirty="0" err="1"/>
              <a:t>ollaan</a:t>
            </a:r>
            <a:r>
              <a:rPr lang="en-US" sz="1800" dirty="0"/>
              <a:t> </a:t>
            </a:r>
            <a:r>
              <a:rPr lang="en-US" sz="1800" dirty="0" err="1"/>
              <a:t>tietämättömyyden</a:t>
            </a:r>
            <a:r>
              <a:rPr lang="en-US" sz="1800" dirty="0"/>
              <a:t> </a:t>
            </a:r>
            <a:r>
              <a:rPr lang="en-US" sz="1800" dirty="0" err="1"/>
              <a:t>verhon</a:t>
            </a:r>
            <a:r>
              <a:rPr lang="en-US" sz="1800" dirty="0"/>
              <a:t> </a:t>
            </a:r>
            <a:r>
              <a:rPr lang="en-US" sz="1800" dirty="0" err="1"/>
              <a:t>takana</a:t>
            </a:r>
            <a:r>
              <a:rPr lang="en-US" sz="1800" dirty="0"/>
              <a:t>, </a:t>
            </a:r>
            <a:r>
              <a:rPr lang="en-US" sz="1800" dirty="0" err="1"/>
              <a:t>josta</a:t>
            </a:r>
            <a:r>
              <a:rPr lang="en-US" sz="1800" dirty="0"/>
              <a:t> </a:t>
            </a:r>
            <a:r>
              <a:rPr lang="en-US" sz="1800" dirty="0" err="1"/>
              <a:t>käsin</a:t>
            </a:r>
            <a:r>
              <a:rPr lang="en-US" sz="1800" dirty="0"/>
              <a:t> </a:t>
            </a:r>
            <a:r>
              <a:rPr lang="en-US" sz="1800" dirty="0" err="1"/>
              <a:t>luodaan</a:t>
            </a:r>
            <a:r>
              <a:rPr lang="en-US" sz="1800" dirty="0"/>
              <a:t> </a:t>
            </a:r>
            <a:r>
              <a:rPr lang="en-US" sz="1800" dirty="0" err="1"/>
              <a:t>uusi</a:t>
            </a:r>
            <a:r>
              <a:rPr lang="en-US" sz="1800" dirty="0"/>
              <a:t> </a:t>
            </a:r>
            <a:r>
              <a:rPr lang="en-US" sz="1800" dirty="0" err="1"/>
              <a:t>yhteiskunta</a:t>
            </a:r>
            <a:endParaRPr lang="en-US" sz="1800" dirty="0"/>
          </a:p>
          <a:p>
            <a:pPr lvl="0"/>
            <a:r>
              <a:rPr lang="en-US" sz="1800" dirty="0"/>
              <a:t>Kun </a:t>
            </a:r>
            <a:r>
              <a:rPr lang="en-US" sz="1800" dirty="0" err="1"/>
              <a:t>kukaan</a:t>
            </a:r>
            <a:r>
              <a:rPr lang="en-US" sz="1800" dirty="0"/>
              <a:t> </a:t>
            </a:r>
            <a:r>
              <a:rPr lang="en-US" sz="1800" dirty="0" err="1"/>
              <a:t>ei</a:t>
            </a:r>
            <a:r>
              <a:rPr lang="en-US" sz="1800" dirty="0"/>
              <a:t> </a:t>
            </a:r>
            <a:r>
              <a:rPr lang="en-US" sz="1800" dirty="0" err="1"/>
              <a:t>voisi</a:t>
            </a:r>
            <a:r>
              <a:rPr lang="en-US" sz="1800" dirty="0"/>
              <a:t> </a:t>
            </a:r>
            <a:r>
              <a:rPr lang="en-US" sz="1800" dirty="0" err="1"/>
              <a:t>tietää</a:t>
            </a:r>
            <a:r>
              <a:rPr lang="en-US" sz="1800" dirty="0"/>
              <a:t> </a:t>
            </a:r>
            <a:r>
              <a:rPr lang="en-US" sz="1800" dirty="0" err="1"/>
              <a:t>asemaansa</a:t>
            </a:r>
            <a:r>
              <a:rPr lang="en-US" sz="1800" dirty="0"/>
              <a:t> </a:t>
            </a:r>
            <a:r>
              <a:rPr lang="en-US" sz="1800" dirty="0" err="1"/>
              <a:t>yhteiskunnassa</a:t>
            </a:r>
            <a:r>
              <a:rPr lang="en-US" sz="1800" dirty="0"/>
              <a:t>, </a:t>
            </a:r>
            <a:r>
              <a:rPr lang="en-US" sz="1800" dirty="0" err="1"/>
              <a:t>periaatteet</a:t>
            </a:r>
            <a:r>
              <a:rPr lang="en-US" sz="1800" dirty="0"/>
              <a:t> </a:t>
            </a:r>
            <a:r>
              <a:rPr lang="en-US" sz="1800" dirty="0" err="1"/>
              <a:t>muodostuisivat</a:t>
            </a:r>
            <a:r>
              <a:rPr lang="en-US" sz="1800" dirty="0"/>
              <a:t> </a:t>
            </a:r>
            <a:r>
              <a:rPr lang="en-US" sz="1800" dirty="0" err="1"/>
              <a:t>sellaisiksi</a:t>
            </a:r>
            <a:r>
              <a:rPr lang="en-US" sz="1800" dirty="0"/>
              <a:t>, </a:t>
            </a:r>
            <a:r>
              <a:rPr lang="en-US" sz="1800" dirty="0" err="1"/>
              <a:t>että</a:t>
            </a:r>
            <a:r>
              <a:rPr lang="en-US" sz="1800" dirty="0"/>
              <a:t> ne </a:t>
            </a:r>
            <a:r>
              <a:rPr lang="en-US" sz="1800" dirty="0" err="1"/>
              <a:t>hyödyttäisivät</a:t>
            </a:r>
            <a:r>
              <a:rPr lang="en-US" sz="1800" dirty="0"/>
              <a:t> </a:t>
            </a:r>
            <a:r>
              <a:rPr lang="en-US" sz="1800" dirty="0" err="1"/>
              <a:t>kaikkia</a:t>
            </a:r>
            <a:r>
              <a:rPr lang="en-US" sz="1800" dirty="0"/>
              <a:t> </a:t>
            </a:r>
            <a:r>
              <a:rPr lang="en-US" sz="1800" dirty="0" err="1"/>
              <a:t>eikä</a:t>
            </a:r>
            <a:r>
              <a:rPr lang="en-US" sz="1800" dirty="0"/>
              <a:t> </a:t>
            </a:r>
            <a:r>
              <a:rPr lang="en-US" sz="1800" dirty="0" err="1"/>
              <a:t>kukaan</a:t>
            </a:r>
            <a:r>
              <a:rPr lang="en-US" sz="1800" dirty="0"/>
              <a:t> </a:t>
            </a:r>
            <a:r>
              <a:rPr lang="en-US" sz="1800" dirty="0" err="1"/>
              <a:t>joutuisi</a:t>
            </a:r>
            <a:r>
              <a:rPr lang="en-US" sz="1800" dirty="0"/>
              <a:t> </a:t>
            </a:r>
            <a:r>
              <a:rPr lang="en-US" sz="1800" dirty="0" err="1"/>
              <a:t>kestämättömän</a:t>
            </a:r>
            <a:r>
              <a:rPr lang="en-US" sz="1800" dirty="0"/>
              <a:t> </a:t>
            </a:r>
            <a:r>
              <a:rPr lang="en-US" sz="1800" dirty="0" err="1"/>
              <a:t>huonoon</a:t>
            </a:r>
            <a:r>
              <a:rPr lang="en-US" sz="1800" dirty="0"/>
              <a:t> </a:t>
            </a:r>
            <a:r>
              <a:rPr lang="en-US" sz="1800" dirty="0" err="1"/>
              <a:t>asemaan</a:t>
            </a:r>
            <a:endParaRPr lang="en-US" sz="1800" dirty="0"/>
          </a:p>
          <a:p>
            <a:pPr lvl="0"/>
            <a:r>
              <a:rPr lang="en-US" sz="1800" dirty="0" err="1"/>
              <a:t>Ajatuskokeen</a:t>
            </a:r>
            <a:r>
              <a:rPr lang="en-US" sz="1800" dirty="0"/>
              <a:t> </a:t>
            </a:r>
            <a:r>
              <a:rPr lang="en-US" sz="1800" dirty="0" err="1"/>
              <a:t>avulla</a:t>
            </a:r>
            <a:r>
              <a:rPr lang="en-US" sz="1800" dirty="0"/>
              <a:t> on </a:t>
            </a:r>
            <a:r>
              <a:rPr lang="en-US" sz="1800" dirty="0" err="1"/>
              <a:t>mahdollista</a:t>
            </a:r>
            <a:r>
              <a:rPr lang="en-US" sz="1800" dirty="0"/>
              <a:t> </a:t>
            </a:r>
            <a:r>
              <a:rPr lang="en-US" sz="1800" dirty="0" err="1"/>
              <a:t>tarkastella</a:t>
            </a:r>
            <a:r>
              <a:rPr lang="en-US" sz="1800" dirty="0"/>
              <a:t> </a:t>
            </a:r>
            <a:r>
              <a:rPr lang="en-US" sz="1800" dirty="0" err="1"/>
              <a:t>asioita</a:t>
            </a:r>
            <a:r>
              <a:rPr lang="en-US" sz="1800" dirty="0"/>
              <a:t> </a:t>
            </a:r>
            <a:r>
              <a:rPr lang="en-US" sz="1800" dirty="0" err="1"/>
              <a:t>toisen</a:t>
            </a:r>
            <a:r>
              <a:rPr lang="en-US" sz="1800" dirty="0"/>
              <a:t> </a:t>
            </a:r>
            <a:r>
              <a:rPr lang="en-US" sz="1800" dirty="0" err="1"/>
              <a:t>ihmisen</a:t>
            </a:r>
            <a:r>
              <a:rPr lang="en-US" sz="1800" dirty="0"/>
              <a:t> </a:t>
            </a:r>
            <a:r>
              <a:rPr lang="en-US" sz="1800" dirty="0" err="1"/>
              <a:t>näkökulmasta</a:t>
            </a:r>
            <a:endParaRPr lang="en-US" sz="1800" dirty="0"/>
          </a:p>
          <a:p>
            <a:pPr lvl="0"/>
            <a:r>
              <a:rPr lang="en-US" sz="1800" dirty="0" err="1"/>
              <a:t>ajatuskoe</a:t>
            </a:r>
            <a:r>
              <a:rPr lang="en-US" sz="1800" dirty="0"/>
              <a:t> </a:t>
            </a:r>
            <a:r>
              <a:rPr lang="en-US" sz="1800" dirty="0" err="1"/>
              <a:t>tuottaa</a:t>
            </a:r>
            <a:r>
              <a:rPr lang="en-US" sz="1800" dirty="0"/>
              <a:t> </a:t>
            </a:r>
            <a:r>
              <a:rPr lang="en-US" sz="1800" dirty="0" err="1"/>
              <a:t>kaksi</a:t>
            </a:r>
            <a:r>
              <a:rPr lang="en-US" sz="1800" dirty="0"/>
              <a:t> </a:t>
            </a:r>
            <a:r>
              <a:rPr lang="en-US" sz="1800" dirty="0" err="1"/>
              <a:t>perusperiaatetta</a:t>
            </a:r>
            <a:r>
              <a:rPr lang="en-US" sz="1800" dirty="0"/>
              <a:t>:</a:t>
            </a:r>
          </a:p>
          <a:p>
            <a:pPr lvl="1"/>
            <a:r>
              <a:rPr lang="en-US" sz="1800" dirty="0" err="1"/>
              <a:t>vapausperiaate</a:t>
            </a:r>
            <a:r>
              <a:rPr lang="en-US" sz="1800" dirty="0"/>
              <a:t>: </a:t>
            </a:r>
            <a:r>
              <a:rPr lang="en-US" sz="1800" dirty="0" err="1"/>
              <a:t>jokaisella</a:t>
            </a:r>
            <a:r>
              <a:rPr lang="en-US" sz="1800" dirty="0"/>
              <a:t> </a:t>
            </a:r>
            <a:r>
              <a:rPr lang="en-US" sz="1800" dirty="0" err="1"/>
              <a:t>oikeus</a:t>
            </a:r>
            <a:r>
              <a:rPr lang="en-US" sz="1800" dirty="0"/>
              <a:t> </a:t>
            </a:r>
            <a:r>
              <a:rPr lang="en-US" sz="1800" dirty="0" err="1"/>
              <a:t>vapauteen</a:t>
            </a:r>
            <a:r>
              <a:rPr lang="en-US" sz="1800" dirty="0"/>
              <a:t>, </a:t>
            </a:r>
            <a:r>
              <a:rPr lang="en-US" sz="1800" dirty="0" err="1"/>
              <a:t>joka</a:t>
            </a:r>
            <a:r>
              <a:rPr lang="en-US" sz="1800" dirty="0"/>
              <a:t> </a:t>
            </a:r>
            <a:r>
              <a:rPr lang="en-US" sz="1800" dirty="0" err="1"/>
              <a:t>ei</a:t>
            </a:r>
            <a:r>
              <a:rPr lang="en-US" sz="1800" dirty="0"/>
              <a:t> ole </a:t>
            </a:r>
            <a:r>
              <a:rPr lang="en-US" sz="1800" dirty="0" err="1"/>
              <a:t>ristiriidassa</a:t>
            </a:r>
            <a:r>
              <a:rPr lang="en-US" sz="1800" dirty="0"/>
              <a:t> </a:t>
            </a:r>
            <a:r>
              <a:rPr lang="en-US" sz="1800" dirty="0" err="1"/>
              <a:t>muiden</a:t>
            </a:r>
            <a:r>
              <a:rPr lang="en-US" sz="1800" dirty="0"/>
              <a:t> </a:t>
            </a:r>
            <a:r>
              <a:rPr lang="en-US" sz="1800" dirty="0" err="1"/>
              <a:t>vapauden</a:t>
            </a:r>
            <a:r>
              <a:rPr lang="en-US" sz="1800" dirty="0"/>
              <a:t> </a:t>
            </a:r>
            <a:r>
              <a:rPr lang="en-US" sz="1800" dirty="0" err="1"/>
              <a:t>kanssa</a:t>
            </a:r>
            <a:endParaRPr lang="en-US" sz="1800" dirty="0"/>
          </a:p>
          <a:p>
            <a:pPr lvl="1"/>
            <a:r>
              <a:rPr lang="en-US" sz="1800" dirty="0" err="1"/>
              <a:t>tasa-arvoperiaate</a:t>
            </a:r>
            <a:r>
              <a:rPr lang="en-US" sz="1800" dirty="0"/>
              <a:t>: </a:t>
            </a:r>
            <a:r>
              <a:rPr lang="en-US" sz="1800" dirty="0" err="1"/>
              <a:t>eriarvoisuuden</a:t>
            </a:r>
            <a:r>
              <a:rPr lang="en-US" sz="1800" dirty="0"/>
              <a:t> </a:t>
            </a:r>
            <a:r>
              <a:rPr lang="en-US" sz="1800" dirty="0" err="1"/>
              <a:t>koiduttava</a:t>
            </a:r>
            <a:r>
              <a:rPr lang="en-US" sz="1800" dirty="0"/>
              <a:t> </a:t>
            </a:r>
            <a:r>
              <a:rPr lang="en-US" sz="1800" dirty="0" err="1"/>
              <a:t>huonoimmassa</a:t>
            </a:r>
            <a:r>
              <a:rPr lang="en-US" sz="1800" dirty="0"/>
              <a:t> </a:t>
            </a:r>
            <a:r>
              <a:rPr lang="en-US" sz="1800" dirty="0" err="1"/>
              <a:t>asemassa</a:t>
            </a:r>
            <a:r>
              <a:rPr lang="en-US" sz="1800" dirty="0"/>
              <a:t> </a:t>
            </a:r>
            <a:r>
              <a:rPr lang="en-US" sz="1800" dirty="0" err="1"/>
              <a:t>olevan</a:t>
            </a:r>
            <a:r>
              <a:rPr lang="en-US" sz="1800" dirty="0"/>
              <a:t> </a:t>
            </a:r>
            <a:r>
              <a:rPr lang="en-US" sz="1800" dirty="0" err="1"/>
              <a:t>eduksi</a:t>
            </a:r>
            <a:r>
              <a:rPr lang="en-US" sz="1800" dirty="0"/>
              <a:t>, </a:t>
            </a:r>
            <a:r>
              <a:rPr lang="en-US" sz="1800" dirty="0" err="1"/>
              <a:t>jokaisella</a:t>
            </a:r>
            <a:r>
              <a:rPr lang="en-US" sz="1800" dirty="0"/>
              <a:t> </a:t>
            </a:r>
            <a:r>
              <a:rPr lang="en-US" sz="1800" dirty="0" err="1"/>
              <a:t>oikeus</a:t>
            </a:r>
            <a:r>
              <a:rPr lang="en-US" sz="1800" dirty="0"/>
              <a:t> </a:t>
            </a:r>
            <a:r>
              <a:rPr lang="en-US" sz="1800" dirty="0" err="1"/>
              <a:t>tavoitella</a:t>
            </a:r>
            <a:r>
              <a:rPr lang="en-US" sz="1800" dirty="0"/>
              <a:t> </a:t>
            </a:r>
            <a:r>
              <a:rPr lang="en-US" sz="1800" dirty="0" err="1"/>
              <a:t>ylempää</a:t>
            </a:r>
            <a:r>
              <a:rPr lang="en-US" sz="1800" dirty="0"/>
              <a:t> </a:t>
            </a:r>
            <a:r>
              <a:rPr lang="en-US" sz="1800" dirty="0" err="1"/>
              <a:t>asemaa</a:t>
            </a:r>
            <a:r>
              <a:rPr lang="en-US" sz="1800" dirty="0"/>
              <a:t> </a:t>
            </a:r>
            <a:r>
              <a:rPr lang="en-US" sz="1800" dirty="0" err="1"/>
              <a:t>yhteiskunnassa</a:t>
            </a:r>
            <a:endParaRPr lang="en-US" sz="1800" dirty="0"/>
          </a:p>
          <a:p>
            <a:pPr lvl="1"/>
            <a:endParaRPr lang="en-US" sz="1800" dirty="0"/>
          </a:p>
          <a:p>
            <a:pPr lvl="0"/>
            <a:endParaRPr lang="en-US" sz="1800" dirty="0"/>
          </a:p>
          <a:p>
            <a:pPr marL="0" lvl="0"/>
            <a:endParaRPr lang="en-US" sz="1400" dirty="0"/>
          </a:p>
          <a:p>
            <a:pPr lvl="0"/>
            <a:endParaRPr lang="en-US" sz="14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E9BBB8E-92F5-1E3A-6B91-CF9A0EEE96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0" r="8541" b="-3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D9B166B4-ADF7-2D47-B435-4B5B35DDE3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65473" y="6075421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6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9B87693-9AD0-0099-AFD0-17927295F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Libertaristinen kritiikki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769379-95E2-AE01-A934-856FF5D16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/>
              <a:t>Robert Nozick (1938-2002) </a:t>
            </a:r>
            <a:r>
              <a:rPr lang="en-US" sz="2200" dirty="0" err="1"/>
              <a:t>katsoi</a:t>
            </a:r>
            <a:r>
              <a:rPr lang="en-US" sz="2200" dirty="0"/>
              <a:t> </a:t>
            </a:r>
            <a:r>
              <a:rPr lang="en-US" sz="2200" dirty="0" err="1"/>
              <a:t>Rawlsin</a:t>
            </a:r>
            <a:r>
              <a:rPr lang="en-US" sz="2200" dirty="0"/>
              <a:t> </a:t>
            </a:r>
            <a:r>
              <a:rPr lang="en-US" sz="2200" dirty="0" err="1"/>
              <a:t>teorian</a:t>
            </a:r>
            <a:r>
              <a:rPr lang="en-US" sz="2200" dirty="0"/>
              <a:t> </a:t>
            </a:r>
            <a:r>
              <a:rPr lang="en-US" sz="2200" dirty="0" err="1"/>
              <a:t>loukkaavan</a:t>
            </a:r>
            <a:r>
              <a:rPr lang="en-US" sz="2200" dirty="0"/>
              <a:t> </a:t>
            </a:r>
            <a:r>
              <a:rPr lang="en-US" sz="2200" dirty="0" err="1"/>
              <a:t>yksilön</a:t>
            </a:r>
            <a:r>
              <a:rPr lang="en-US" sz="2200" dirty="0"/>
              <a:t> </a:t>
            </a:r>
            <a:r>
              <a:rPr lang="en-US" sz="2200" dirty="0" err="1"/>
              <a:t>vapautta</a:t>
            </a:r>
            <a:endParaRPr lang="en-US" sz="2200" dirty="0"/>
          </a:p>
          <a:p>
            <a:r>
              <a:rPr lang="en-US" sz="2200" dirty="0" err="1"/>
              <a:t>Libertarismin</a:t>
            </a:r>
            <a:r>
              <a:rPr lang="en-US" sz="2200" dirty="0"/>
              <a:t> </a:t>
            </a:r>
            <a:r>
              <a:rPr lang="en-US" sz="2200" dirty="0" err="1"/>
              <a:t>keskeinen</a:t>
            </a:r>
            <a:r>
              <a:rPr lang="en-US" sz="2200" dirty="0"/>
              <a:t> </a:t>
            </a:r>
            <a:r>
              <a:rPr lang="en-US" sz="2200" dirty="0" err="1"/>
              <a:t>ajatus</a:t>
            </a:r>
            <a:r>
              <a:rPr lang="en-US" sz="2200" dirty="0"/>
              <a:t> on </a:t>
            </a:r>
            <a:r>
              <a:rPr lang="en-US" sz="2200" dirty="0" err="1"/>
              <a:t>yksilöiden</a:t>
            </a:r>
            <a:r>
              <a:rPr lang="en-US" sz="2200" dirty="0"/>
              <a:t> </a:t>
            </a:r>
            <a:r>
              <a:rPr lang="en-US" sz="2200" dirty="0" err="1"/>
              <a:t>ehdoton</a:t>
            </a:r>
            <a:r>
              <a:rPr lang="en-US" sz="2200" dirty="0"/>
              <a:t> </a:t>
            </a:r>
            <a:r>
              <a:rPr lang="en-US" sz="2200" dirty="0" err="1"/>
              <a:t>vapaus</a:t>
            </a:r>
            <a:endParaRPr lang="en-US" sz="2200" dirty="0"/>
          </a:p>
          <a:p>
            <a:r>
              <a:rPr lang="en-US" sz="2200" dirty="0" err="1"/>
              <a:t>Vapaassa</a:t>
            </a:r>
            <a:r>
              <a:rPr lang="en-US" sz="2200" dirty="0"/>
              <a:t> </a:t>
            </a:r>
            <a:r>
              <a:rPr lang="en-US" sz="2200" dirty="0" err="1"/>
              <a:t>yhteiskunnassa</a:t>
            </a:r>
            <a:r>
              <a:rPr lang="en-US" sz="2200" dirty="0"/>
              <a:t> </a:t>
            </a:r>
            <a:r>
              <a:rPr lang="en-US" sz="2200" dirty="0" err="1"/>
              <a:t>jokainen</a:t>
            </a:r>
            <a:r>
              <a:rPr lang="en-US" sz="2200" dirty="0"/>
              <a:t> on ”</a:t>
            </a:r>
            <a:r>
              <a:rPr lang="en-US" sz="2200" dirty="0" err="1"/>
              <a:t>oman</a:t>
            </a:r>
            <a:r>
              <a:rPr lang="en-US" sz="2200" dirty="0"/>
              <a:t> </a:t>
            </a:r>
            <a:r>
              <a:rPr lang="en-US" sz="2200" dirty="0" err="1"/>
              <a:t>onnensa</a:t>
            </a:r>
            <a:r>
              <a:rPr lang="en-US" sz="2200" dirty="0"/>
              <a:t> </a:t>
            </a:r>
            <a:r>
              <a:rPr lang="en-US" sz="2200" dirty="0" err="1"/>
              <a:t>seppä</a:t>
            </a:r>
            <a:r>
              <a:rPr lang="en-US" sz="2200" dirty="0"/>
              <a:t>” </a:t>
            </a:r>
            <a:r>
              <a:rPr lang="en-US" sz="2200" dirty="0" err="1"/>
              <a:t>eli</a:t>
            </a:r>
            <a:r>
              <a:rPr lang="en-US" sz="2200" dirty="0"/>
              <a:t> </a:t>
            </a:r>
            <a:r>
              <a:rPr lang="en-US" sz="2200" dirty="0" err="1"/>
              <a:t>ansaitsee</a:t>
            </a:r>
            <a:r>
              <a:rPr lang="en-US" sz="2200" dirty="0"/>
              <a:t> </a:t>
            </a:r>
            <a:r>
              <a:rPr lang="en-US" sz="2200" dirty="0" err="1"/>
              <a:t>sen</a:t>
            </a:r>
            <a:r>
              <a:rPr lang="en-US" sz="2200" dirty="0"/>
              <a:t>, </a:t>
            </a:r>
            <a:r>
              <a:rPr lang="en-US" sz="2200" dirty="0" err="1"/>
              <a:t>minkä</a:t>
            </a:r>
            <a:r>
              <a:rPr lang="en-US" sz="2200" dirty="0"/>
              <a:t> </a:t>
            </a:r>
            <a:r>
              <a:rPr lang="en-US" sz="2200" dirty="0" err="1"/>
              <a:t>eteen</a:t>
            </a:r>
            <a:r>
              <a:rPr lang="en-US" sz="2200" dirty="0"/>
              <a:t> on </a:t>
            </a:r>
            <a:r>
              <a:rPr lang="en-US" sz="2200" dirty="0" err="1"/>
              <a:t>ponnistellut</a:t>
            </a:r>
            <a:endParaRPr lang="en-US" sz="2200" dirty="0"/>
          </a:p>
          <a:p>
            <a:r>
              <a:rPr lang="en-US" sz="2200" dirty="0" err="1"/>
              <a:t>Toisaalta</a:t>
            </a:r>
            <a:r>
              <a:rPr lang="en-US" sz="2200" dirty="0"/>
              <a:t> </a:t>
            </a:r>
            <a:r>
              <a:rPr lang="en-US" sz="2200" dirty="0" err="1"/>
              <a:t>kukaan</a:t>
            </a:r>
            <a:r>
              <a:rPr lang="en-US" sz="2200" dirty="0"/>
              <a:t> </a:t>
            </a:r>
            <a:r>
              <a:rPr lang="en-US" sz="2200" dirty="0" err="1"/>
              <a:t>ei</a:t>
            </a:r>
            <a:r>
              <a:rPr lang="en-US" sz="2200" dirty="0"/>
              <a:t> </a:t>
            </a:r>
            <a:r>
              <a:rPr lang="en-US" sz="2200" dirty="0" err="1"/>
              <a:t>voi</a:t>
            </a:r>
            <a:r>
              <a:rPr lang="en-US" sz="2200" dirty="0"/>
              <a:t> </a:t>
            </a:r>
            <a:r>
              <a:rPr lang="en-US" sz="2200" dirty="0" err="1"/>
              <a:t>menestyä</a:t>
            </a:r>
            <a:r>
              <a:rPr lang="en-US" sz="2200" dirty="0"/>
              <a:t> </a:t>
            </a:r>
            <a:r>
              <a:rPr lang="en-US" sz="2200" dirty="0" err="1"/>
              <a:t>pelkästään</a:t>
            </a:r>
            <a:r>
              <a:rPr lang="en-US" sz="2200" dirty="0"/>
              <a:t> </a:t>
            </a:r>
            <a:r>
              <a:rPr lang="en-US" sz="2200" dirty="0" err="1"/>
              <a:t>itsensä</a:t>
            </a:r>
            <a:r>
              <a:rPr lang="en-US" sz="2200" dirty="0"/>
              <a:t> </a:t>
            </a:r>
            <a:r>
              <a:rPr lang="en-US" sz="2200" dirty="0" err="1"/>
              <a:t>varassa</a:t>
            </a:r>
            <a:r>
              <a:rPr lang="en-US" sz="2200" dirty="0"/>
              <a:t>, </a:t>
            </a:r>
            <a:r>
              <a:rPr lang="en-US" sz="2200" dirty="0" err="1"/>
              <a:t>esim</a:t>
            </a:r>
            <a:r>
              <a:rPr lang="en-US" sz="2200" dirty="0"/>
              <a:t>. </a:t>
            </a:r>
            <a:r>
              <a:rPr lang="en-US" sz="2200" dirty="0" err="1"/>
              <a:t>jääkiekkotähtien</a:t>
            </a:r>
            <a:r>
              <a:rPr lang="en-US" sz="2200" dirty="0"/>
              <a:t> </a:t>
            </a:r>
            <a:r>
              <a:rPr lang="en-US" sz="2200" dirty="0" err="1"/>
              <a:t>menestykseen</a:t>
            </a:r>
            <a:r>
              <a:rPr lang="en-US" sz="2200" dirty="0"/>
              <a:t> on </a:t>
            </a:r>
            <a:r>
              <a:rPr lang="en-US" sz="2200" dirty="0" err="1"/>
              <a:t>vaikuttanut</a:t>
            </a:r>
            <a:r>
              <a:rPr lang="en-US" sz="2200" dirty="0"/>
              <a:t> </a:t>
            </a:r>
            <a:r>
              <a:rPr lang="en-US" sz="2200" dirty="0" err="1"/>
              <a:t>lisäksi</a:t>
            </a:r>
            <a:r>
              <a:rPr lang="en-US" sz="2200" dirty="0"/>
              <a:t> </a:t>
            </a:r>
            <a:r>
              <a:rPr lang="en-US" sz="2200" dirty="0" err="1"/>
              <a:t>oma</a:t>
            </a:r>
            <a:r>
              <a:rPr lang="en-US" sz="2200" dirty="0"/>
              <a:t> </a:t>
            </a:r>
            <a:r>
              <a:rPr lang="en-US" sz="2200" dirty="0" err="1"/>
              <a:t>synnynnäinen</a:t>
            </a:r>
            <a:r>
              <a:rPr lang="en-US" sz="2200" dirty="0"/>
              <a:t> </a:t>
            </a:r>
            <a:r>
              <a:rPr lang="en-US" sz="2200" dirty="0" err="1"/>
              <a:t>lahjakkuus</a:t>
            </a:r>
            <a:r>
              <a:rPr lang="en-US" sz="2200" dirty="0"/>
              <a:t> ja </a:t>
            </a:r>
            <a:r>
              <a:rPr lang="en-US" sz="2200" dirty="0" err="1"/>
              <a:t>yhteiskunnan</a:t>
            </a:r>
            <a:r>
              <a:rPr lang="en-US" sz="2200" dirty="0"/>
              <a:t> </a:t>
            </a:r>
            <a:r>
              <a:rPr lang="en-US" sz="2200" dirty="0" err="1"/>
              <a:t>tarjoamat</a:t>
            </a:r>
            <a:r>
              <a:rPr lang="en-US" sz="2200" dirty="0"/>
              <a:t> </a:t>
            </a:r>
            <a:r>
              <a:rPr lang="en-US" sz="2200" dirty="0" err="1"/>
              <a:t>mahdollisuudet</a:t>
            </a:r>
            <a:r>
              <a:rPr lang="en-US" sz="2200" dirty="0"/>
              <a:t>, </a:t>
            </a:r>
            <a:r>
              <a:rPr lang="en-US" sz="2200" dirty="0" err="1"/>
              <a:t>joista</a:t>
            </a:r>
            <a:r>
              <a:rPr lang="en-US" sz="2200" dirty="0"/>
              <a:t> </a:t>
            </a:r>
            <a:r>
              <a:rPr lang="en-US" sz="2200" dirty="0" err="1"/>
              <a:t>kummatkaan</a:t>
            </a:r>
            <a:r>
              <a:rPr lang="en-US" sz="2200" dirty="0"/>
              <a:t> </a:t>
            </a:r>
            <a:r>
              <a:rPr lang="en-US" sz="2200" dirty="0" err="1"/>
              <a:t>eivät</a:t>
            </a:r>
            <a:r>
              <a:rPr lang="en-US" sz="2200" dirty="0"/>
              <a:t> ole </a:t>
            </a:r>
            <a:r>
              <a:rPr lang="en-US" sz="2200" dirty="0" err="1"/>
              <a:t>heidän</a:t>
            </a:r>
            <a:r>
              <a:rPr lang="en-US" sz="2200" dirty="0"/>
              <a:t> </a:t>
            </a:r>
            <a:r>
              <a:rPr lang="en-US" sz="2200" dirty="0" err="1"/>
              <a:t>omaa</a:t>
            </a:r>
            <a:r>
              <a:rPr lang="en-US" sz="2200" dirty="0"/>
              <a:t> </a:t>
            </a:r>
            <a:r>
              <a:rPr lang="en-US" sz="2200" dirty="0" err="1"/>
              <a:t>ansiotaan</a:t>
            </a:r>
            <a:endParaRPr lang="en-US" sz="22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06F452C-CFEB-7184-E8DA-BF4E8A0E53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r="17503" b="-2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7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90695C-1F45-CA95-233B-DECD6B7B3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Muu </a:t>
            </a:r>
            <a:r>
              <a:rPr lang="fi-FI" dirty="0" err="1"/>
              <a:t>Rawlsin</a:t>
            </a:r>
            <a:r>
              <a:rPr lang="fi-FI" dirty="0"/>
              <a:t> kritiikki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907274-BEF5-A0B6-840E-5BD5D17AF6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7108"/>
            <a:ext cx="5181600" cy="5387249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Filosofit </a:t>
            </a:r>
            <a:r>
              <a:rPr lang="fi-FI" dirty="0" err="1"/>
              <a:t>Amartya</a:t>
            </a:r>
            <a:r>
              <a:rPr lang="fi-FI" dirty="0"/>
              <a:t> Sen ja Martha </a:t>
            </a:r>
            <a:r>
              <a:rPr lang="fi-FI" dirty="0" err="1"/>
              <a:t>Nussbaum</a:t>
            </a:r>
            <a:r>
              <a:rPr lang="fi-FI" dirty="0"/>
              <a:t> ovat sitä mieltä, että </a:t>
            </a:r>
            <a:r>
              <a:rPr lang="fi-FI" dirty="0" err="1"/>
              <a:t>Rawlsin</a:t>
            </a:r>
            <a:r>
              <a:rPr lang="fi-FI" dirty="0"/>
              <a:t> teoria ei ota huomioon riittävästi ihmisten erilaisia toimintavalmiuksia</a:t>
            </a:r>
          </a:p>
          <a:p>
            <a:r>
              <a:rPr lang="fi-FI" dirty="0"/>
              <a:t>Kaikki eivät kykene samalla tavalla hyödyntämään yhteiskunnan tarjoamaa hyvää, vaan heitä tulee tukea siinä</a:t>
            </a:r>
          </a:p>
          <a:p>
            <a:r>
              <a:rPr lang="fi-FI" dirty="0" err="1"/>
              <a:t>Alisabeth</a:t>
            </a:r>
            <a:r>
              <a:rPr lang="fi-FI" dirty="0"/>
              <a:t> Andersson puhuu demokraattisesta tasa-arvosta: niille, joilla on vähemmän resursseja tulee tukea enemmän eikä heitä tule nähdä yhteiskunnan taakkana</a:t>
            </a:r>
          </a:p>
          <a:p>
            <a:endParaRPr lang="fi-FI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61D9D428-BB2A-518F-754A-D1DD1AD495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2" y="1377108"/>
            <a:ext cx="4888734" cy="424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6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270</Words>
  <Application>Microsoft Office PowerPoint</Application>
  <PresentationFormat>Laajakuva</PresentationFormat>
  <Paragraphs>38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Office-teema</vt:lpstr>
      <vt:lpstr>5 Oikeudenmukaisuus</vt:lpstr>
      <vt:lpstr>Oikeudenmukaisuuden käsite</vt:lpstr>
      <vt:lpstr>Miten hyvät jaetaan?</vt:lpstr>
      <vt:lpstr>John Rawlsin oikeudenmukaisuusteoria </vt:lpstr>
      <vt:lpstr>Libertaristinen kritiikki</vt:lpstr>
      <vt:lpstr>Muu Rawlsin kritiikki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Filosofia ja filosofian opiskelu</dc:title>
  <dc:creator>Senja Viitanen</dc:creator>
  <cp:lastModifiedBy>Kaartinen Minna</cp:lastModifiedBy>
  <cp:revision>27</cp:revision>
  <dcterms:created xsi:type="dcterms:W3CDTF">2020-10-07T13:25:27Z</dcterms:created>
  <dcterms:modified xsi:type="dcterms:W3CDTF">2026-04-19T13:50:42Z</dcterms:modified>
</cp:coreProperties>
</file>