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9" r:id="rId3"/>
    <p:sldId id="264" r:id="rId4"/>
    <p:sldId id="265" r:id="rId5"/>
    <p:sldId id="266" r:id="rId6"/>
    <p:sldId id="267" r:id="rId7"/>
    <p:sldId id="268" r:id="rId8"/>
    <p:sldId id="269" r:id="rId9"/>
    <p:sldId id="260" r:id="rId10"/>
    <p:sldId id="262" r:id="rId11"/>
    <p:sldId id="257" r:id="rId12"/>
    <p:sldId id="258" r:id="rId13"/>
    <p:sldId id="263" r:id="rId14"/>
    <p:sldId id="271" r:id="rId15"/>
    <p:sldId id="272" r:id="rId16"/>
    <p:sldId id="273" r:id="rId17"/>
    <p:sldId id="270" r:id="rId18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797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0" y="42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-laskentataulukko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cap="none" spc="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US" sz="4000" dirty="0"/>
              <a:t>Lapin </a:t>
            </a:r>
            <a:r>
              <a:rPr lang="en-US" sz="4000" dirty="0" err="1"/>
              <a:t>kuntien</a:t>
            </a:r>
            <a:r>
              <a:rPr lang="en-US" sz="4000" dirty="0"/>
              <a:t> </a:t>
            </a:r>
            <a:r>
              <a:rPr lang="en-US" sz="4000" dirty="0" err="1"/>
              <a:t>asukaslukuja</a:t>
            </a:r>
            <a:endParaRPr lang="en-US" sz="40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cap="none" spc="5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fi-FI"/>
        </a:p>
      </c:txPr>
    </c:title>
    <c:autoTitleDeleted val="0"/>
    <c:plotArea>
      <c:layout>
        <c:manualLayout>
          <c:layoutTarget val="inner"/>
          <c:xMode val="edge"/>
          <c:yMode val="edge"/>
          <c:x val="8.4099243029403928E-2"/>
          <c:y val="1.6140093001279148E-2"/>
          <c:w val="0.91590075697059603"/>
          <c:h val="0.8169186121602136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Taul1!$B$3:$B$10</c:f>
              <c:strCache>
                <c:ptCount val="8"/>
                <c:pt idx="0">
                  <c:v>Rovaniemi</c:v>
                </c:pt>
                <c:pt idx="1">
                  <c:v>Tornio</c:v>
                </c:pt>
                <c:pt idx="2">
                  <c:v>Kemi</c:v>
                </c:pt>
                <c:pt idx="3">
                  <c:v>Sodankylä</c:v>
                </c:pt>
                <c:pt idx="4">
                  <c:v>Kemijärvi</c:v>
                </c:pt>
                <c:pt idx="5">
                  <c:v>Inari (Ivalo)</c:v>
                </c:pt>
                <c:pt idx="6">
                  <c:v>Kittilä</c:v>
                </c:pt>
                <c:pt idx="7">
                  <c:v>Utsjoki</c:v>
                </c:pt>
              </c:strCache>
            </c:strRef>
          </c:cat>
          <c:val>
            <c:numRef>
              <c:f>Taul1!$C$3:$C$10</c:f>
              <c:numCache>
                <c:formatCode>General</c:formatCode>
                <c:ptCount val="8"/>
                <c:pt idx="0">
                  <c:v>63151</c:v>
                </c:pt>
                <c:pt idx="1">
                  <c:v>21643</c:v>
                </c:pt>
                <c:pt idx="2">
                  <c:v>20788</c:v>
                </c:pt>
                <c:pt idx="3">
                  <c:v>8302</c:v>
                </c:pt>
                <c:pt idx="4">
                  <c:v>7280</c:v>
                </c:pt>
                <c:pt idx="5">
                  <c:v>6867</c:v>
                </c:pt>
                <c:pt idx="6">
                  <c:v>6425</c:v>
                </c:pt>
                <c:pt idx="7">
                  <c:v>1214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18-4AE6-8824-BDD93FE6E52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25"/>
        <c:axId val="462665744"/>
        <c:axId val="462657872"/>
      </c:barChart>
      <c:catAx>
        <c:axId val="462665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62657872"/>
        <c:crosses val="autoZero"/>
        <c:auto val="1"/>
        <c:lblAlgn val="ctr"/>
        <c:lblOffset val="100"/>
        <c:noMultiLvlLbl val="0"/>
      </c:catAx>
      <c:valAx>
        <c:axId val="462657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henkilöä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626657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1600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D3863-FED7-49ED-BCF9-DD2E8238344D}" type="datetimeFigureOut">
              <a:rPr lang="fi-FI" smtClean="0"/>
              <a:t>3.3.2020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B90C6-160C-421B-942C-A219F004F77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00098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D3863-FED7-49ED-BCF9-DD2E8238344D}" type="datetimeFigureOut">
              <a:rPr lang="fi-FI" smtClean="0"/>
              <a:t>3.3.2020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B90C6-160C-421B-942C-A219F004F77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94632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D3863-FED7-49ED-BCF9-DD2E8238344D}" type="datetimeFigureOut">
              <a:rPr lang="fi-FI" smtClean="0"/>
              <a:t>3.3.2020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B90C6-160C-421B-942C-A219F004F77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55650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D3863-FED7-49ED-BCF9-DD2E8238344D}" type="datetimeFigureOut">
              <a:rPr lang="fi-FI" smtClean="0"/>
              <a:t>3.3.2020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B90C6-160C-421B-942C-A219F004F77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93646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D3863-FED7-49ED-BCF9-DD2E8238344D}" type="datetimeFigureOut">
              <a:rPr lang="fi-FI" smtClean="0"/>
              <a:t>3.3.2020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B90C6-160C-421B-942C-A219F004F77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91156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D3863-FED7-49ED-BCF9-DD2E8238344D}" type="datetimeFigureOut">
              <a:rPr lang="fi-FI" smtClean="0"/>
              <a:t>3.3.2020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B90C6-160C-421B-942C-A219F004F77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02271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D3863-FED7-49ED-BCF9-DD2E8238344D}" type="datetimeFigureOut">
              <a:rPr lang="fi-FI" smtClean="0"/>
              <a:t>3.3.2020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B90C6-160C-421B-942C-A219F004F77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53604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D3863-FED7-49ED-BCF9-DD2E8238344D}" type="datetimeFigureOut">
              <a:rPr lang="fi-FI" smtClean="0"/>
              <a:t>3.3.2020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B90C6-160C-421B-942C-A219F004F77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40077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D3863-FED7-49ED-BCF9-DD2E8238344D}" type="datetimeFigureOut">
              <a:rPr lang="fi-FI" smtClean="0"/>
              <a:t>3.3.2020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B90C6-160C-421B-942C-A219F004F77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19286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D3863-FED7-49ED-BCF9-DD2E8238344D}" type="datetimeFigureOut">
              <a:rPr lang="fi-FI" smtClean="0"/>
              <a:t>3.3.2020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B90C6-160C-421B-942C-A219F004F77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65981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D3863-FED7-49ED-BCF9-DD2E8238344D}" type="datetimeFigureOut">
              <a:rPr lang="fi-FI" smtClean="0"/>
              <a:t>3.3.2020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B90C6-160C-421B-942C-A219F004F77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93558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9D3863-FED7-49ED-BCF9-DD2E8238344D}" type="datetimeFigureOut">
              <a:rPr lang="fi-FI" smtClean="0"/>
              <a:t>3.3.2020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4B90C6-160C-421B-942C-A219F004F77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76299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sanosesaameksi.yle.fi/pikaopas-saamelaiskulttuuriin/" TargetMode="External"/><Relationship Id="rId2" Type="http://schemas.openxmlformats.org/officeDocument/2006/relationships/hyperlink" Target="https://youtu.be/lWy2LVOFOlU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lWWKux9ENJw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3397956" y="1907822"/>
            <a:ext cx="3714045" cy="1511830"/>
          </a:xfrm>
        </p:spPr>
        <p:txBody>
          <a:bodyPr>
            <a:normAutofit/>
          </a:bodyPr>
          <a:lstStyle/>
          <a:p>
            <a:r>
              <a:rPr lang="fi-FI" sz="8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Lappi</a:t>
            </a:r>
            <a:endParaRPr lang="fi-FI" sz="8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32088" y="3283126"/>
            <a:ext cx="9144000" cy="1655762"/>
          </a:xfrm>
        </p:spPr>
        <p:txBody>
          <a:bodyPr/>
          <a:lstStyle/>
          <a:p>
            <a:r>
              <a:rPr lang="fi-FI" b="1" dirty="0" smtClean="0"/>
              <a:t>pohjoisin maisema-alue Suomessa</a:t>
            </a:r>
            <a:endParaRPr lang="fi-FI" b="1" dirty="0"/>
          </a:p>
        </p:txBody>
      </p:sp>
    </p:spTree>
    <p:extLst>
      <p:ext uri="{BB962C8B-B14F-4D97-AF65-F5344CB8AC3E}">
        <p14:creationId xmlns:p14="http://schemas.microsoft.com/office/powerpoint/2010/main" val="396054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Lapin tärkeimmät liikenneyhteydet</a:t>
            </a:r>
            <a:endParaRPr lang="fi-FI" dirty="0"/>
          </a:p>
        </p:txBody>
      </p:sp>
      <p:pic>
        <p:nvPicPr>
          <p:cNvPr id="4" name="Sisällön paikkamerkki 3" descr="Finnish Lapland – Travel guide at Wikivoyage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9616" y="1690688"/>
            <a:ext cx="3507278" cy="4486275"/>
          </a:xfrm>
        </p:spPr>
      </p:pic>
      <p:sp>
        <p:nvSpPr>
          <p:cNvPr id="3" name="Tekstiruutu 2"/>
          <p:cNvSpPr txBox="1"/>
          <p:nvPr/>
        </p:nvSpPr>
        <p:spPr>
          <a:xfrm>
            <a:off x="838199" y="3467100"/>
            <a:ext cx="43529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smtClean="0"/>
              <a:t>Valtatiet (punainen viiva)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M</a:t>
            </a:r>
            <a:r>
              <a:rPr lang="fi-FI" dirty="0" smtClean="0"/>
              <a:t>uut tärkeät maantiet (keltainen viiva)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smtClean="0"/>
              <a:t>Rautatiet (katkoviiva)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smtClean="0"/>
              <a:t>Lentokentät (6 kappaletta)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smtClean="0"/>
              <a:t>Rajanylityspaikat: 2 Venäjälle, 6 Ruotsiin ja 6 Norjaan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33207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b="1" dirty="0" smtClean="0"/>
              <a:t>Tornio</a:t>
            </a:r>
            <a:r>
              <a:rPr lang="fi-FI" dirty="0" smtClean="0"/>
              <a:t> </a:t>
            </a:r>
            <a:endParaRPr lang="fi-FI" dirty="0"/>
          </a:p>
        </p:txBody>
      </p:sp>
      <p:pic>
        <p:nvPicPr>
          <p:cNvPr id="4" name="Sisällön paikkamerkk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40515" y="1333042"/>
            <a:ext cx="6795029" cy="4226508"/>
          </a:xfrm>
          <a:prstGeom prst="rect">
            <a:avLst/>
          </a:prstGeom>
        </p:spPr>
      </p:pic>
      <p:sp>
        <p:nvSpPr>
          <p:cNvPr id="5" name="Tekstiruutu 4"/>
          <p:cNvSpPr txBox="1"/>
          <p:nvPr/>
        </p:nvSpPr>
        <p:spPr>
          <a:xfrm>
            <a:off x="3139807" y="5739788"/>
            <a:ext cx="7700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smtClean="0"/>
              <a:t>Tornio on vilkas rajakaupunki </a:t>
            </a:r>
            <a:r>
              <a:rPr lang="fi-FI" dirty="0" err="1" smtClean="0"/>
              <a:t>Tornionjoen</a:t>
            </a:r>
            <a:r>
              <a:rPr lang="fi-FI" dirty="0" smtClean="0"/>
              <a:t> suussa.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96581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b="1" dirty="0" smtClean="0"/>
              <a:t>Lapin maisema Kilpisjärveltä</a:t>
            </a:r>
            <a:endParaRPr lang="fi-FI" b="1" dirty="0"/>
          </a:p>
        </p:txBody>
      </p:sp>
      <p:pic>
        <p:nvPicPr>
          <p:cNvPr id="4" name="Sisällön paikkamerkk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2517" y="1322025"/>
            <a:ext cx="7805036" cy="5203357"/>
          </a:xfrm>
          <a:prstGeom prst="rect">
            <a:avLst/>
          </a:prstGeom>
        </p:spPr>
      </p:pic>
      <p:pic>
        <p:nvPicPr>
          <p:cNvPr id="3" name="Kuva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470" y="1322025"/>
            <a:ext cx="1911417" cy="2459754"/>
          </a:xfrm>
          <a:prstGeom prst="rect">
            <a:avLst/>
          </a:prstGeom>
        </p:spPr>
      </p:pic>
      <p:sp>
        <p:nvSpPr>
          <p:cNvPr id="5" name="Tekstiruutu 4"/>
          <p:cNvSpPr txBox="1"/>
          <p:nvPr/>
        </p:nvSpPr>
        <p:spPr>
          <a:xfrm>
            <a:off x="343470" y="1772356"/>
            <a:ext cx="325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400" b="1" dirty="0" smtClean="0">
                <a:solidFill>
                  <a:srgbClr val="FF0000"/>
                </a:solidFill>
              </a:rPr>
              <a:t>x</a:t>
            </a:r>
            <a:endParaRPr lang="fi-FI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26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graphicFrame>
        <p:nvGraphicFramePr>
          <p:cNvPr id="4" name="Sisällön paikkamerkk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752666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1177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Tenojoki</a:t>
            </a:r>
            <a:r>
              <a:rPr lang="fi-FI" dirty="0" smtClean="0"/>
              <a:t> on kuuluisa suurista merilohistaan, jotka nousevat sinne Jäämerestä kutemaan.</a:t>
            </a:r>
            <a:endParaRPr lang="fi-FI" dirty="0"/>
          </a:p>
        </p:txBody>
      </p:sp>
      <p:pic>
        <p:nvPicPr>
          <p:cNvPr id="4" name="Sisällön paikkamerkk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023918"/>
            <a:ext cx="6527007" cy="4351338"/>
          </a:xfrm>
          <a:prstGeom prst="rect">
            <a:avLst/>
          </a:prstGeom>
        </p:spPr>
      </p:pic>
      <p:pic>
        <p:nvPicPr>
          <p:cNvPr id="5" name="Kuv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8653" y="2907988"/>
            <a:ext cx="4060421" cy="2268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77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00025" y="159774"/>
            <a:ext cx="10515600" cy="1325563"/>
          </a:xfrm>
        </p:spPr>
        <p:txBody>
          <a:bodyPr/>
          <a:lstStyle/>
          <a:p>
            <a:r>
              <a:rPr lang="fi-FI" dirty="0" smtClean="0"/>
              <a:t>Lapin hiihtokeskukset</a:t>
            </a:r>
            <a:endParaRPr lang="fi-FI" dirty="0"/>
          </a:p>
        </p:txBody>
      </p:sp>
      <p:pic>
        <p:nvPicPr>
          <p:cNvPr id="4" name="Sisällön paikkamerkk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73684" y="822556"/>
            <a:ext cx="6518858" cy="4351338"/>
          </a:xfrm>
          <a:prstGeom prst="rect">
            <a:avLst/>
          </a:prstGeom>
        </p:spPr>
      </p:pic>
      <p:pic>
        <p:nvPicPr>
          <p:cNvPr id="5" name="Kuv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282" y="1230544"/>
            <a:ext cx="4286250" cy="5162550"/>
          </a:xfrm>
          <a:prstGeom prst="rect">
            <a:avLst/>
          </a:prstGeom>
        </p:spPr>
      </p:pic>
      <p:sp>
        <p:nvSpPr>
          <p:cNvPr id="6" name="Tekstiruutu 5"/>
          <p:cNvSpPr txBox="1"/>
          <p:nvPr/>
        </p:nvSpPr>
        <p:spPr>
          <a:xfrm>
            <a:off x="7524750" y="5353050"/>
            <a:ext cx="3524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smtClean="0"/>
              <a:t>Laskettelijoita Ylläksellä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378316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smtClean="0"/>
              <a:t>Tunturin paljakalla tulevat toimeen vain ne kasvit, jotka sietävät talven viimoja ja paukkupakkasia.</a:t>
            </a:r>
            <a:endParaRPr lang="fi-FI" dirty="0"/>
          </a:p>
        </p:txBody>
      </p:sp>
      <p:pic>
        <p:nvPicPr>
          <p:cNvPr id="4" name="Sisällön paikkamerkk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7632" y="1837113"/>
            <a:ext cx="10566168" cy="4307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863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Mielenkiintoista lisätietoa Lapista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>
                <a:hlinkClick r:id="rId2"/>
              </a:rPr>
              <a:t>Poronhoitoa Lapissa</a:t>
            </a:r>
            <a:r>
              <a:rPr lang="fi-FI" dirty="0" smtClean="0"/>
              <a:t> Lapin tärkeintä eläintä pitää hoitaa talvella.</a:t>
            </a:r>
          </a:p>
          <a:p>
            <a:endParaRPr lang="fi-FI" dirty="0"/>
          </a:p>
          <a:p>
            <a:r>
              <a:rPr lang="fi-FI" dirty="0" smtClean="0">
                <a:hlinkClick r:id="rId3"/>
              </a:rPr>
              <a:t>Tietopaketti saamelaiskulttuurista</a:t>
            </a:r>
            <a:r>
              <a:rPr lang="fi-FI" dirty="0" smtClean="0"/>
              <a:t> Saamelaiset ovat Euroopan Unionin ainoa alkuperäiskansa.</a:t>
            </a:r>
          </a:p>
          <a:p>
            <a:endParaRPr lang="fi-FI" dirty="0"/>
          </a:p>
          <a:p>
            <a:r>
              <a:rPr lang="fi-FI" dirty="0" smtClean="0">
                <a:hlinkClick r:id="rId4"/>
              </a:rPr>
              <a:t>Revontulet (Ilmatieteen laitos)</a:t>
            </a:r>
            <a:r>
              <a:rPr lang="fi-FI" dirty="0" smtClean="0"/>
              <a:t> Revontulet syntyvät, kun Auringosta tulevat hiukkaset törmäävät korkealla ilmakehässä oleviin kaasumolekyyleihin.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43456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 smtClean="0"/>
              <a:t>Lapin maisema-alue</a:t>
            </a:r>
            <a:endParaRPr lang="fi-FI" b="1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643" y="226739"/>
            <a:ext cx="3949157" cy="6499057"/>
          </a:xfrm>
          <a:prstGeom prst="rect">
            <a:avLst/>
          </a:prstGeom>
        </p:spPr>
      </p:pic>
      <p:sp>
        <p:nvSpPr>
          <p:cNvPr id="6" name="Sisällön paikkamerkki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92952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 smtClean="0"/>
              <a:t>Viivapiirros Lapin maisemasta</a:t>
            </a:r>
            <a:endParaRPr lang="fi-FI" dirty="0"/>
          </a:p>
        </p:txBody>
      </p:sp>
      <p:pic>
        <p:nvPicPr>
          <p:cNvPr id="4" name="Sisällön paikkamerkk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049" y="1332088"/>
            <a:ext cx="7560818" cy="5334002"/>
          </a:xfrm>
        </p:spPr>
      </p:pic>
    </p:spTree>
    <p:extLst>
      <p:ext uri="{BB962C8B-B14F-4D97-AF65-F5344CB8AC3E}">
        <p14:creationId xmlns:p14="http://schemas.microsoft.com/office/powerpoint/2010/main" val="57952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 smtClean="0"/>
              <a:t>Maiseman elementit</a:t>
            </a:r>
            <a:endParaRPr lang="fi-FI" dirty="0"/>
          </a:p>
        </p:txBody>
      </p:sp>
      <p:pic>
        <p:nvPicPr>
          <p:cNvPr id="4" name="Sisällön paikkamerkk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428" y="1332089"/>
            <a:ext cx="7537143" cy="5317300"/>
          </a:xfrm>
        </p:spPr>
      </p:pic>
    </p:spTree>
    <p:extLst>
      <p:ext uri="{BB962C8B-B14F-4D97-AF65-F5344CB8AC3E}">
        <p14:creationId xmlns:p14="http://schemas.microsoft.com/office/powerpoint/2010/main" val="2237295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 smtClean="0"/>
              <a:t>Maiseman elementit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fi-FI" dirty="0" smtClean="0"/>
              <a:t>Tunturikoivikko. </a:t>
            </a:r>
            <a:r>
              <a:rPr lang="fi-FI" sz="1800" dirty="0" smtClean="0"/>
              <a:t>Pohjoisessa Lapissa ei kasva havupuita, ainoastaan matalaa tunturikoivua.</a:t>
            </a:r>
            <a:endParaRPr lang="fi-FI" dirty="0" smtClean="0"/>
          </a:p>
          <a:p>
            <a:pPr marL="514350" indent="-514350">
              <a:buAutoNum type="arabicPeriod"/>
            </a:pPr>
            <a:r>
              <a:rPr lang="fi-FI" dirty="0" smtClean="0"/>
              <a:t>Loma-asutusta.</a:t>
            </a:r>
            <a:r>
              <a:rPr lang="fi-FI" sz="1800" dirty="0" smtClean="0"/>
              <a:t> Matkailu on yksi Lapin tärkeimmistä elinkeinoista.</a:t>
            </a:r>
            <a:endParaRPr lang="fi-FI" dirty="0" smtClean="0"/>
          </a:p>
          <a:p>
            <a:pPr marL="514350" indent="-514350">
              <a:buAutoNum type="arabicPeriod"/>
            </a:pPr>
            <a:r>
              <a:rPr lang="fi-FI" dirty="0" smtClean="0"/>
              <a:t>Lomakylä. </a:t>
            </a:r>
            <a:r>
              <a:rPr lang="fi-FI" sz="1800" dirty="0" smtClean="0"/>
              <a:t>Matkailijat vuokraavat mökkejä, joissa he asuvat lomansa aikana.</a:t>
            </a:r>
            <a:endParaRPr lang="fi-FI" dirty="0" smtClean="0"/>
          </a:p>
          <a:p>
            <a:pPr marL="514350" indent="-514350">
              <a:buAutoNum type="arabicPeriod"/>
            </a:pPr>
            <a:r>
              <a:rPr lang="fi-FI" dirty="0" smtClean="0"/>
              <a:t>Tuntureita. </a:t>
            </a:r>
            <a:r>
              <a:rPr lang="fi-FI" sz="1800" dirty="0" smtClean="0"/>
              <a:t>Tunturit ovat Suomen korkeimpia vuoria</a:t>
            </a:r>
            <a:r>
              <a:rPr lang="fi-FI" sz="1800" dirty="0"/>
              <a:t>.</a:t>
            </a:r>
            <a:endParaRPr lang="fi-FI" dirty="0" smtClean="0"/>
          </a:p>
          <a:p>
            <a:pPr marL="514350" indent="-514350">
              <a:buAutoNum type="arabicPeriod"/>
            </a:pPr>
            <a:r>
              <a:rPr lang="fi-FI" dirty="0" smtClean="0"/>
              <a:t>Radiomasto. </a:t>
            </a:r>
            <a:r>
              <a:rPr lang="fi-FI" sz="1800" dirty="0" smtClean="0"/>
              <a:t>Pohjoisissa erämaissakin tarvitaan kännyköitä. Siksi radiomastoja on tuntureillakin.</a:t>
            </a:r>
            <a:endParaRPr lang="fi-FI" dirty="0" smtClean="0"/>
          </a:p>
          <a:p>
            <a:pPr marL="514350" indent="-514350">
              <a:buAutoNum type="arabicPeriod"/>
            </a:pPr>
            <a:r>
              <a:rPr lang="fi-FI" dirty="0" smtClean="0"/>
              <a:t>Revontulet. </a:t>
            </a:r>
            <a:r>
              <a:rPr lang="fi-FI" sz="1800" dirty="0" smtClean="0"/>
              <a:t>Revontulet syntyvät Lapin taivaalle, kun Auringosta tulevat hiukkaset törmäävät ilmakehän kaasumolekyyleihin. </a:t>
            </a:r>
          </a:p>
          <a:p>
            <a:pPr marL="514350" indent="-514350">
              <a:buAutoNum type="arabicPeriod"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75180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2700" b="1" dirty="0" smtClean="0"/>
              <a:t>Ruska</a:t>
            </a:r>
            <a:r>
              <a:rPr lang="fi-FI" sz="2700" dirty="0" smtClean="0"/>
              <a:t> on kasvien, esimerkiksi lehtipuiden, mustikoiden ja riekonmarjojen lehtien syksyinen väriloisto</a:t>
            </a:r>
            <a:r>
              <a:rPr lang="fi-FI" dirty="0" smtClean="0"/>
              <a:t>.</a:t>
            </a:r>
            <a:endParaRPr lang="fi-FI" dirty="0"/>
          </a:p>
        </p:txBody>
      </p:sp>
      <p:pic>
        <p:nvPicPr>
          <p:cNvPr id="4" name="Sisällön paikkamerkk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83342" y="2370726"/>
            <a:ext cx="3626115" cy="4351338"/>
          </a:xfrm>
          <a:prstGeom prst="rect">
            <a:avLst/>
          </a:prstGeom>
        </p:spPr>
      </p:pic>
      <p:pic>
        <p:nvPicPr>
          <p:cNvPr id="5" name="Kuv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570" y="2279286"/>
            <a:ext cx="6421310" cy="4280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445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200" dirty="0" smtClean="0"/>
              <a:t>Lapin pääkaupunki Rovaniemi sijaitsee Kemijoen ja Ounasjoen yhtymäkohdassa </a:t>
            </a:r>
            <a:r>
              <a:rPr lang="fi-FI" sz="3200" b="1" u="sng" dirty="0" smtClean="0"/>
              <a:t>napapiirin</a:t>
            </a:r>
            <a:r>
              <a:rPr lang="fi-FI" sz="3200" dirty="0" smtClean="0"/>
              <a:t> tuntumassa.</a:t>
            </a:r>
            <a:endParaRPr lang="fi-FI" sz="3200" dirty="0"/>
          </a:p>
        </p:txBody>
      </p:sp>
      <p:pic>
        <p:nvPicPr>
          <p:cNvPr id="4" name="Sisällön paikkamerkk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90658" y="1145790"/>
            <a:ext cx="4491443" cy="5629275"/>
          </a:xfrm>
          <a:prstGeom prst="rect">
            <a:avLst/>
          </a:prstGeom>
        </p:spPr>
      </p:pic>
      <p:grpSp>
        <p:nvGrpSpPr>
          <p:cNvPr id="15" name="Ryhmä 14"/>
          <p:cNvGrpSpPr/>
          <p:nvPr/>
        </p:nvGrpSpPr>
        <p:grpSpPr>
          <a:xfrm>
            <a:off x="224444" y="2234652"/>
            <a:ext cx="10526510" cy="3451553"/>
            <a:chOff x="224444" y="2234652"/>
            <a:chExt cx="10526510" cy="3451553"/>
          </a:xfrm>
        </p:grpSpPr>
        <p:pic>
          <p:nvPicPr>
            <p:cNvPr id="6" name="Kuva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4444" y="2234652"/>
              <a:ext cx="5933902" cy="3451553"/>
            </a:xfrm>
            <a:prstGeom prst="rect">
              <a:avLst/>
            </a:prstGeom>
          </p:spPr>
        </p:pic>
        <p:cxnSp>
          <p:nvCxnSpPr>
            <p:cNvPr id="10" name="Suora nuoliyhdysviiva 9"/>
            <p:cNvCxnSpPr/>
            <p:nvPr/>
          </p:nvCxnSpPr>
          <p:spPr>
            <a:xfrm>
              <a:off x="5762625" y="4554941"/>
              <a:ext cx="4988329" cy="1012421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Suora nuoliyhdysviiva 11"/>
          <p:cNvCxnSpPr/>
          <p:nvPr/>
        </p:nvCxnSpPr>
        <p:spPr>
          <a:xfrm>
            <a:off x="5191125" y="1485900"/>
            <a:ext cx="5559829" cy="4081462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kstiruutu 12"/>
          <p:cNvSpPr txBox="1"/>
          <p:nvPr/>
        </p:nvSpPr>
        <p:spPr>
          <a:xfrm>
            <a:off x="2400300" y="5592008"/>
            <a:ext cx="3076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smtClean="0"/>
              <a:t>Rovaniemi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39493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7250" y="3495277"/>
            <a:ext cx="3714750" cy="2089547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4000" b="1" dirty="0" smtClean="0"/>
              <a:t>Poro</a:t>
            </a:r>
            <a:r>
              <a:rPr lang="fi-FI" sz="3200" dirty="0" smtClean="0"/>
              <a:t> on Lapin tärkein eläin. Se on tunturipeuran puolikesy muoto. Oikea kotieläin se ei ole, sillä se tulee luonnossa toimeen itsekseen ilman ihmisen apua.</a:t>
            </a:r>
            <a:endParaRPr lang="fi-FI" sz="3200" dirty="0"/>
          </a:p>
        </p:txBody>
      </p:sp>
      <p:pic>
        <p:nvPicPr>
          <p:cNvPr id="4" name="Sisällön paikkamerkki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2163233"/>
            <a:ext cx="773342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95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 smtClean="0"/>
              <a:t>Lapin kaupungit</a:t>
            </a:r>
            <a:endParaRPr lang="fi-FI" b="1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549400" y="21129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i-FI"/>
          </a:p>
        </p:txBody>
      </p:sp>
      <p:pic>
        <p:nvPicPr>
          <p:cNvPr id="3" name="Sisällön paikkamerkki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1112" y="372395"/>
            <a:ext cx="4483355" cy="5769514"/>
          </a:xfrm>
        </p:spPr>
      </p:pic>
    </p:spTree>
    <p:extLst>
      <p:ext uri="{BB962C8B-B14F-4D97-AF65-F5344CB8AC3E}">
        <p14:creationId xmlns:p14="http://schemas.microsoft.com/office/powerpoint/2010/main" val="166206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257</Words>
  <Application>Microsoft Office PowerPoint</Application>
  <PresentationFormat>Laajakuva</PresentationFormat>
  <Paragraphs>39</Paragraphs>
  <Slides>17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Office-teema</vt:lpstr>
      <vt:lpstr>Lappi</vt:lpstr>
      <vt:lpstr>Lapin maisema-alue</vt:lpstr>
      <vt:lpstr>Viivapiirros Lapin maisemasta</vt:lpstr>
      <vt:lpstr>Maiseman elementit</vt:lpstr>
      <vt:lpstr>Maiseman elementit</vt:lpstr>
      <vt:lpstr>Ruska on kasvien, esimerkiksi lehtipuiden, mustikoiden ja riekonmarjojen lehtien syksyinen väriloisto.</vt:lpstr>
      <vt:lpstr>Lapin pääkaupunki Rovaniemi sijaitsee Kemijoen ja Ounasjoen yhtymäkohdassa napapiirin tuntumassa.</vt:lpstr>
      <vt:lpstr>Poro on Lapin tärkein eläin. Se on tunturipeuran puolikesy muoto. Oikea kotieläin se ei ole, sillä se tulee luonnossa toimeen itsekseen ilman ihmisen apua.</vt:lpstr>
      <vt:lpstr>Lapin kaupungit</vt:lpstr>
      <vt:lpstr>Lapin tärkeimmät liikenneyhteydet</vt:lpstr>
      <vt:lpstr>Tornio </vt:lpstr>
      <vt:lpstr>Lapin maisema Kilpisjärveltä</vt:lpstr>
      <vt:lpstr>PowerPoint-esitys</vt:lpstr>
      <vt:lpstr>Tenojoki on kuuluisa suurista merilohistaan, jotka nousevat sinne Jäämerestä kutemaan.</vt:lpstr>
      <vt:lpstr>Lapin hiihtokeskukset</vt:lpstr>
      <vt:lpstr>Tunturin paljakalla tulevat toimeen vain ne kasvit, jotka sietävät talven viimoja ja paukkupakkasia.</vt:lpstr>
      <vt:lpstr>Mielenkiintoista lisätietoa Lapista</vt:lpstr>
    </vt:vector>
  </TitlesOfParts>
  <Company>Kotkan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Lapin maisema-alue</dc:title>
  <dc:creator>Sakari Valtiala</dc:creator>
  <cp:lastModifiedBy>Sakari Valtiala</cp:lastModifiedBy>
  <cp:revision>16</cp:revision>
  <dcterms:created xsi:type="dcterms:W3CDTF">2020-02-12T13:10:37Z</dcterms:created>
  <dcterms:modified xsi:type="dcterms:W3CDTF">2020-03-03T09:34:00Z</dcterms:modified>
</cp:coreProperties>
</file>