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4" r:id="rId4"/>
    <p:sldId id="265" r:id="rId5"/>
    <p:sldId id="266" r:id="rId6"/>
    <p:sldId id="267" r:id="rId7"/>
    <p:sldId id="268" r:id="rId8"/>
    <p:sldId id="269" r:id="rId9"/>
    <p:sldId id="260" r:id="rId10"/>
    <p:sldId id="262" r:id="rId11"/>
    <p:sldId id="257" r:id="rId12"/>
    <p:sldId id="258" r:id="rId13"/>
    <p:sldId id="263" r:id="rId14"/>
    <p:sldId id="271" r:id="rId15"/>
    <p:sldId id="272" r:id="rId16"/>
    <p:sldId id="273" r:id="rId17"/>
    <p:sldId id="270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-laskentataulukko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4000" dirty="0"/>
              <a:t>Lapin </a:t>
            </a:r>
            <a:r>
              <a:rPr lang="en-US" sz="4000" dirty="0" err="1"/>
              <a:t>kuntien</a:t>
            </a:r>
            <a:r>
              <a:rPr lang="en-US" sz="4000" dirty="0"/>
              <a:t> </a:t>
            </a:r>
            <a:r>
              <a:rPr lang="en-US" sz="4000" dirty="0" err="1"/>
              <a:t>asukaslukuja</a:t>
            </a:r>
            <a:endParaRPr lang="en-US" sz="4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8.4099243029403928E-2"/>
          <c:y val="1.6140093001279148E-2"/>
          <c:w val="0.91590075697059603"/>
          <c:h val="0.816918612160213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Taul1!$B$3:$B$10</c:f>
              <c:strCache>
                <c:ptCount val="8"/>
                <c:pt idx="0">
                  <c:v>Rovaniemi</c:v>
                </c:pt>
                <c:pt idx="1">
                  <c:v>Tornio</c:v>
                </c:pt>
                <c:pt idx="2">
                  <c:v>Kemi</c:v>
                </c:pt>
                <c:pt idx="3">
                  <c:v>Sodankylä</c:v>
                </c:pt>
                <c:pt idx="4">
                  <c:v>Kemijärvi</c:v>
                </c:pt>
                <c:pt idx="5">
                  <c:v>Inari (Ivalo)</c:v>
                </c:pt>
                <c:pt idx="6">
                  <c:v>Kittilä</c:v>
                </c:pt>
                <c:pt idx="7">
                  <c:v>Utsjoki</c:v>
                </c:pt>
              </c:strCache>
            </c:strRef>
          </c:cat>
          <c:val>
            <c:numRef>
              <c:f>Taul1!$C$3:$C$10</c:f>
              <c:numCache>
                <c:formatCode>General</c:formatCode>
                <c:ptCount val="8"/>
                <c:pt idx="0">
                  <c:v>63151</c:v>
                </c:pt>
                <c:pt idx="1">
                  <c:v>21643</c:v>
                </c:pt>
                <c:pt idx="2">
                  <c:v>20788</c:v>
                </c:pt>
                <c:pt idx="3">
                  <c:v>8302</c:v>
                </c:pt>
                <c:pt idx="4">
                  <c:v>7280</c:v>
                </c:pt>
                <c:pt idx="5">
                  <c:v>6867</c:v>
                </c:pt>
                <c:pt idx="6">
                  <c:v>6425</c:v>
                </c:pt>
                <c:pt idx="7">
                  <c:v>1214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18-4AE6-8824-BDD93FE6E52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462665744"/>
        <c:axId val="462657872"/>
      </c:barChart>
      <c:catAx>
        <c:axId val="46266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62657872"/>
        <c:crosses val="autoZero"/>
        <c:auto val="1"/>
        <c:lblAlgn val="ctr"/>
        <c:lblOffset val="100"/>
        <c:noMultiLvlLbl val="0"/>
      </c:catAx>
      <c:valAx>
        <c:axId val="46265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henkilöä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6266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09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463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565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364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115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227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60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007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92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598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355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D3863-FED7-49ED-BCF9-DD2E8238344D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90C6-160C-421B-942C-A219F004F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629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anosesaameksi.yle.fi/pikaopas-saamelaiskulttuuriin/" TargetMode="External"/><Relationship Id="rId2" Type="http://schemas.openxmlformats.org/officeDocument/2006/relationships/hyperlink" Target="https://youtu.be/lWy2LVOFOl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WWKux9ENJ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97956" y="1907822"/>
            <a:ext cx="3714045" cy="1511830"/>
          </a:xfrm>
        </p:spPr>
        <p:txBody>
          <a:bodyPr>
            <a:normAutofit/>
          </a:bodyPr>
          <a:lstStyle/>
          <a:p>
            <a:r>
              <a:rPr lang="fi-FI" sz="8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Lappi</a:t>
            </a:r>
            <a:endParaRPr lang="fi-FI" sz="8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32088" y="3283126"/>
            <a:ext cx="9144000" cy="1655762"/>
          </a:xfrm>
        </p:spPr>
        <p:txBody>
          <a:bodyPr/>
          <a:lstStyle/>
          <a:p>
            <a:r>
              <a:rPr lang="fi-FI" b="1" dirty="0" smtClean="0"/>
              <a:t>pohjoisin maisema-alue Suomessa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9605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Lapin tärkeimmät liikenneyhteydet</a:t>
            </a:r>
            <a:endParaRPr lang="fi-FI" dirty="0"/>
          </a:p>
        </p:txBody>
      </p:sp>
      <p:pic>
        <p:nvPicPr>
          <p:cNvPr id="4" name="Sisällön paikkamerkki 3" descr="Finnish Lapland – Travel guide at Wikivoyag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16" y="1690688"/>
            <a:ext cx="3507278" cy="4486275"/>
          </a:xfrm>
        </p:spPr>
      </p:pic>
      <p:sp>
        <p:nvSpPr>
          <p:cNvPr id="3" name="Tekstiruutu 2"/>
          <p:cNvSpPr txBox="1"/>
          <p:nvPr/>
        </p:nvSpPr>
        <p:spPr>
          <a:xfrm>
            <a:off x="838199" y="3467100"/>
            <a:ext cx="4352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Valtatiet (punainen viiva)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</a:t>
            </a:r>
            <a:r>
              <a:rPr lang="fi-FI" dirty="0" smtClean="0"/>
              <a:t>uut tärkeät maantiet (keltainen viiva)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Rautatiet (katkoviiva)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Lentokentät (6 kappaletta)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Rajanylityspaikat: 2 Venäjälle, 6 Ruotsiin ja 6 Norjaan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320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 smtClean="0"/>
              <a:t>Tornio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515" y="1333042"/>
            <a:ext cx="6795029" cy="422650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139807" y="5739788"/>
            <a:ext cx="770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Tornio on vilkas rajakaupunki </a:t>
            </a:r>
            <a:r>
              <a:rPr lang="fi-FI" dirty="0" err="1" smtClean="0"/>
              <a:t>Tornionjoen</a:t>
            </a:r>
            <a:r>
              <a:rPr lang="fi-FI" dirty="0" smtClean="0"/>
              <a:t> suussa.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65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 smtClean="0"/>
              <a:t>Lapin maisema Kilpisjärveltä</a:t>
            </a:r>
            <a:endParaRPr lang="fi-FI" b="1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517" y="1322025"/>
            <a:ext cx="7805036" cy="520335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0" y="1322025"/>
            <a:ext cx="1911417" cy="2459754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43470" y="177235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solidFill>
                  <a:srgbClr val="FF0000"/>
                </a:solidFill>
              </a:rPr>
              <a:t>x</a:t>
            </a:r>
            <a:endParaRPr lang="fi-F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5266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17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Tenojoki</a:t>
            </a:r>
            <a:r>
              <a:rPr lang="fi-FI" dirty="0" smtClean="0"/>
              <a:t> on kuuluisa suurista merilohistaan, jotka nousevat sinne Jäämerestä kutemaan.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3918"/>
            <a:ext cx="6527007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653" y="2907988"/>
            <a:ext cx="4060421" cy="22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0025" y="159774"/>
            <a:ext cx="10515600" cy="1325563"/>
          </a:xfrm>
        </p:spPr>
        <p:txBody>
          <a:bodyPr/>
          <a:lstStyle/>
          <a:p>
            <a:r>
              <a:rPr lang="fi-FI" dirty="0" smtClean="0"/>
              <a:t>Lapin hiihtokeskukset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3684" y="822556"/>
            <a:ext cx="6518858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82" y="1230544"/>
            <a:ext cx="4286250" cy="516255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524750" y="5353050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Laskettelijoita Ylläksellä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783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Tunturin paljakalla tulevat toimeen vain ne kasvit, jotka sietävät talven viimoja ja paukkupakkasia.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632" y="1837113"/>
            <a:ext cx="10566168" cy="43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Mielenkiintoista lisätietoa Lapista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hlinkClick r:id="rId2"/>
              </a:rPr>
              <a:t>Poronhoitoa Lapissa</a:t>
            </a:r>
            <a:r>
              <a:rPr lang="fi-FI" dirty="0" smtClean="0"/>
              <a:t> Lapin tärkeintä eläintä pitää hoitaa talvella.</a:t>
            </a:r>
          </a:p>
          <a:p>
            <a:endParaRPr lang="fi-FI" dirty="0"/>
          </a:p>
          <a:p>
            <a:r>
              <a:rPr lang="fi-FI" dirty="0" smtClean="0">
                <a:hlinkClick r:id="rId3"/>
              </a:rPr>
              <a:t>Tietopaketti saamelaiskulttuurista</a:t>
            </a:r>
            <a:r>
              <a:rPr lang="fi-FI" dirty="0" smtClean="0"/>
              <a:t> Saamelaiset ovat Euroopan Unionin ainoa alkuperäiskansa.</a:t>
            </a:r>
          </a:p>
          <a:p>
            <a:endParaRPr lang="fi-FI" dirty="0"/>
          </a:p>
          <a:p>
            <a:r>
              <a:rPr lang="fi-FI" dirty="0" smtClean="0">
                <a:hlinkClick r:id="rId4"/>
              </a:rPr>
              <a:t>Revontulet (Ilmatieteen laitos)</a:t>
            </a:r>
            <a:r>
              <a:rPr lang="fi-FI" dirty="0" smtClean="0"/>
              <a:t> Revontulet syntyvät, kun Auringosta tulevat hiukkaset törmäävät korkealla ilmakehässä oleviin kaasumolekyyleihin.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34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/>
              <a:t>Lapin maisema-alue</a:t>
            </a:r>
            <a:endParaRPr lang="fi-FI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43" y="226739"/>
            <a:ext cx="3949157" cy="6499057"/>
          </a:xfrm>
          <a:prstGeom prst="rect">
            <a:avLst/>
          </a:prstGeom>
        </p:spPr>
      </p:pic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29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Viivapiirros Lapin maisemasta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9" y="1332088"/>
            <a:ext cx="7560818" cy="5334002"/>
          </a:xfrm>
        </p:spPr>
      </p:pic>
    </p:spTree>
    <p:extLst>
      <p:ext uri="{BB962C8B-B14F-4D97-AF65-F5344CB8AC3E}">
        <p14:creationId xmlns:p14="http://schemas.microsoft.com/office/powerpoint/2010/main" val="5795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Maiseman elementit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8" y="1332089"/>
            <a:ext cx="7537143" cy="5317300"/>
          </a:xfrm>
        </p:spPr>
      </p:pic>
    </p:spTree>
    <p:extLst>
      <p:ext uri="{BB962C8B-B14F-4D97-AF65-F5344CB8AC3E}">
        <p14:creationId xmlns:p14="http://schemas.microsoft.com/office/powerpoint/2010/main" val="22372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Maiseman elementit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fi-FI" dirty="0" smtClean="0"/>
              <a:t>Tunturikoivikko. </a:t>
            </a:r>
            <a:r>
              <a:rPr lang="fi-FI" sz="1800" dirty="0" smtClean="0"/>
              <a:t>Pohjoisessa Lapissa ei kasva havupuita, ainoastaan matalaa tunturikoivua.</a:t>
            </a:r>
            <a:endParaRPr lang="fi-FI" dirty="0" smtClean="0"/>
          </a:p>
          <a:p>
            <a:pPr marL="514350" indent="-514350">
              <a:buAutoNum type="arabicPeriod"/>
            </a:pPr>
            <a:r>
              <a:rPr lang="fi-FI" dirty="0" smtClean="0"/>
              <a:t>Loma-asutusta.</a:t>
            </a:r>
            <a:r>
              <a:rPr lang="fi-FI" sz="1800" dirty="0" smtClean="0"/>
              <a:t> Matkailu on yksi Lapin tärkeimmistä elinkeinoista.</a:t>
            </a:r>
            <a:endParaRPr lang="fi-FI" dirty="0" smtClean="0"/>
          </a:p>
          <a:p>
            <a:pPr marL="514350" indent="-514350">
              <a:buAutoNum type="arabicPeriod"/>
            </a:pPr>
            <a:r>
              <a:rPr lang="fi-FI" dirty="0" smtClean="0"/>
              <a:t>Lomakylä. </a:t>
            </a:r>
            <a:r>
              <a:rPr lang="fi-FI" sz="1800" dirty="0" smtClean="0"/>
              <a:t>Matkailijat vuokraavat mökkejä, joissa he asuvat lomansa aikana.</a:t>
            </a:r>
            <a:endParaRPr lang="fi-FI" dirty="0" smtClean="0"/>
          </a:p>
          <a:p>
            <a:pPr marL="514350" indent="-514350">
              <a:buAutoNum type="arabicPeriod"/>
            </a:pPr>
            <a:r>
              <a:rPr lang="fi-FI" dirty="0" smtClean="0"/>
              <a:t>Tuntureita. </a:t>
            </a:r>
            <a:r>
              <a:rPr lang="fi-FI" sz="1800" dirty="0" smtClean="0"/>
              <a:t>Tunturit ovat Suomen korkeimpia vuoria</a:t>
            </a:r>
            <a:r>
              <a:rPr lang="fi-FI" sz="1800" dirty="0"/>
              <a:t>.</a:t>
            </a:r>
            <a:endParaRPr lang="fi-FI" dirty="0" smtClean="0"/>
          </a:p>
          <a:p>
            <a:pPr marL="514350" indent="-514350">
              <a:buAutoNum type="arabicPeriod"/>
            </a:pPr>
            <a:r>
              <a:rPr lang="fi-FI" dirty="0" smtClean="0"/>
              <a:t>Radiomasto. </a:t>
            </a:r>
            <a:r>
              <a:rPr lang="fi-FI" sz="1800" dirty="0" smtClean="0"/>
              <a:t>Pohjoisissa erämaissakin tarvitaan kännyköitä. Siksi radiomastoja on tuntureillakin.</a:t>
            </a:r>
            <a:endParaRPr lang="fi-FI" dirty="0" smtClean="0"/>
          </a:p>
          <a:p>
            <a:pPr marL="514350" indent="-514350">
              <a:buAutoNum type="arabicPeriod"/>
            </a:pPr>
            <a:r>
              <a:rPr lang="fi-FI" dirty="0" smtClean="0"/>
              <a:t>Revontulet. </a:t>
            </a:r>
            <a:r>
              <a:rPr lang="fi-FI" sz="1800" dirty="0" smtClean="0"/>
              <a:t>Revontulet syntyvät Lapin taivaalle, kun Auringosta tulevat hiukkaset törmäävät ilmakehän kaasumolekyyleihin. </a:t>
            </a:r>
          </a:p>
          <a:p>
            <a:pPr marL="514350" indent="-514350"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51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700" b="1" dirty="0" smtClean="0"/>
              <a:t>Ruska</a:t>
            </a:r>
            <a:r>
              <a:rPr lang="fi-FI" sz="2700" dirty="0" smtClean="0"/>
              <a:t> on kasvien, esimerkiksi lehtipuiden, mustikoiden ja riekonmarjojen lehtien syksyinen väriloisto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3342" y="2370726"/>
            <a:ext cx="3626115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70" y="2279286"/>
            <a:ext cx="6421310" cy="42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Lapin pääkaupunki Rovaniemi sijaitsee Kemijoen ja Ounasjoen yhtymäkohdassa </a:t>
            </a:r>
            <a:r>
              <a:rPr lang="fi-FI" sz="3200" b="1" u="sng" dirty="0" smtClean="0"/>
              <a:t>napapiirin</a:t>
            </a:r>
            <a:r>
              <a:rPr lang="fi-FI" sz="3200" dirty="0" smtClean="0"/>
              <a:t> tuntumassa.</a:t>
            </a:r>
            <a:endParaRPr lang="fi-FI" sz="32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0658" y="1145790"/>
            <a:ext cx="4491443" cy="5629275"/>
          </a:xfrm>
          <a:prstGeom prst="rect">
            <a:avLst/>
          </a:prstGeom>
        </p:spPr>
      </p:pic>
      <p:grpSp>
        <p:nvGrpSpPr>
          <p:cNvPr id="15" name="Ryhmä 14"/>
          <p:cNvGrpSpPr/>
          <p:nvPr/>
        </p:nvGrpSpPr>
        <p:grpSpPr>
          <a:xfrm>
            <a:off x="224444" y="2234652"/>
            <a:ext cx="10526510" cy="3451553"/>
            <a:chOff x="224444" y="2234652"/>
            <a:chExt cx="10526510" cy="3451553"/>
          </a:xfrm>
        </p:grpSpPr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444" y="2234652"/>
              <a:ext cx="5933902" cy="3451553"/>
            </a:xfrm>
            <a:prstGeom prst="rect">
              <a:avLst/>
            </a:prstGeom>
          </p:spPr>
        </p:pic>
        <p:cxnSp>
          <p:nvCxnSpPr>
            <p:cNvPr id="10" name="Suora nuoliyhdysviiva 9"/>
            <p:cNvCxnSpPr/>
            <p:nvPr/>
          </p:nvCxnSpPr>
          <p:spPr>
            <a:xfrm>
              <a:off x="5762625" y="4554941"/>
              <a:ext cx="4988329" cy="10124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uora nuoliyhdysviiva 11"/>
          <p:cNvCxnSpPr/>
          <p:nvPr/>
        </p:nvCxnSpPr>
        <p:spPr>
          <a:xfrm>
            <a:off x="5191125" y="1485900"/>
            <a:ext cx="5559829" cy="40814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iruutu 12"/>
          <p:cNvSpPr txBox="1"/>
          <p:nvPr/>
        </p:nvSpPr>
        <p:spPr>
          <a:xfrm>
            <a:off x="2400300" y="5592008"/>
            <a:ext cx="30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Rovaniemi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49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0" y="3495277"/>
            <a:ext cx="3714750" cy="208954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000" b="1" dirty="0" smtClean="0"/>
              <a:t>Poro</a:t>
            </a:r>
            <a:r>
              <a:rPr lang="fi-FI" sz="3200" dirty="0" smtClean="0"/>
              <a:t> on Lapin tärkein eläin. Se on tunturipeuran puolikesy muoto. Oikea kotieläin se ei ole, sillä se tulee luonnossa toimeen itsekseen ilman ihmisen apua.</a:t>
            </a:r>
            <a:endParaRPr lang="fi-FI" sz="32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63233"/>
            <a:ext cx="77334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/>
              <a:t>Lapin kaupungit</a:t>
            </a:r>
            <a:endParaRPr lang="fi-FI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9400" y="2112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12" y="372395"/>
            <a:ext cx="4483355" cy="5769514"/>
          </a:xfrm>
        </p:spPr>
      </p:pic>
    </p:spTree>
    <p:extLst>
      <p:ext uri="{BB962C8B-B14F-4D97-AF65-F5344CB8AC3E}">
        <p14:creationId xmlns:p14="http://schemas.microsoft.com/office/powerpoint/2010/main" val="1662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257</Words>
  <Application>Microsoft Office PowerPoint</Application>
  <PresentationFormat>Laajakuva</PresentationFormat>
  <Paragraphs>39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Office-teema</vt:lpstr>
      <vt:lpstr>Lappi</vt:lpstr>
      <vt:lpstr>Lapin maisema-alue</vt:lpstr>
      <vt:lpstr>Viivapiirros Lapin maisemasta</vt:lpstr>
      <vt:lpstr>Maiseman elementit</vt:lpstr>
      <vt:lpstr>Maiseman elementit</vt:lpstr>
      <vt:lpstr>Ruska on kasvien, esimerkiksi lehtipuiden, mustikoiden ja riekonmarjojen lehtien syksyinen väriloisto.</vt:lpstr>
      <vt:lpstr>Lapin pääkaupunki Rovaniemi sijaitsee Kemijoen ja Ounasjoen yhtymäkohdassa napapiirin tuntumassa.</vt:lpstr>
      <vt:lpstr>Poro on Lapin tärkein eläin. Se on tunturipeuran puolikesy muoto. Oikea kotieläin se ei ole, sillä se tulee luonnossa toimeen itsekseen ilman ihmisen apua.</vt:lpstr>
      <vt:lpstr>Lapin kaupungit</vt:lpstr>
      <vt:lpstr>Lapin tärkeimmät liikenneyhteydet</vt:lpstr>
      <vt:lpstr>Tornio </vt:lpstr>
      <vt:lpstr>Lapin maisema Kilpisjärveltä</vt:lpstr>
      <vt:lpstr>PowerPoint-esitys</vt:lpstr>
      <vt:lpstr>Tenojoki on kuuluisa suurista merilohistaan, jotka nousevat sinne Jäämerestä kutemaan.</vt:lpstr>
      <vt:lpstr>Lapin hiihtokeskukset</vt:lpstr>
      <vt:lpstr>Tunturin paljakalla tulevat toimeen vain ne kasvit, jotka sietävät talven viimoja ja paukkupakkasia.</vt:lpstr>
      <vt:lpstr>Mielenkiintoista lisätietoa Lapista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Lapin maisema-alue</dc:title>
  <dc:creator>Sakari Valtiala</dc:creator>
  <cp:lastModifiedBy>Sakari Valtiala</cp:lastModifiedBy>
  <cp:revision>16</cp:revision>
  <dcterms:created xsi:type="dcterms:W3CDTF">2020-02-12T13:10:37Z</dcterms:created>
  <dcterms:modified xsi:type="dcterms:W3CDTF">2020-03-03T09:34:00Z</dcterms:modified>
</cp:coreProperties>
</file>