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ED5613"/>
    <a:srgbClr val="5F5F5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4BF95F-7CE7-4EB1-8B73-5F3CC606F700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A06759A-25C3-4AB3-BCC7-30820CF8363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836816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Koneen hallintalaitteet</a:t>
            </a:r>
            <a:br>
              <a:rPr lang="fi-FI" dirty="0" smtClean="0"/>
            </a:br>
            <a:r>
              <a:rPr lang="fi-FI" dirty="0" smtClean="0"/>
              <a:t>PYÖRÖSAHA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12)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SAHAUKSEN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Sammuta kone.</a:t>
            </a:r>
          </a:p>
          <a:p>
            <a:r>
              <a:rPr lang="fi-FI" dirty="0" smtClean="0"/>
              <a:t>Puhdista kone.</a:t>
            </a:r>
          </a:p>
          <a:p>
            <a:r>
              <a:rPr lang="fi-FI" dirty="0" smtClean="0"/>
              <a:t>Poista jätepalat.</a:t>
            </a:r>
          </a:p>
          <a:p>
            <a:r>
              <a:rPr lang="fi-FI" dirty="0" smtClean="0"/>
              <a:t>Vie jäljelle jäänyt lauta varastoon.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smtClean="0"/>
              <a:t>Lähteet</a:t>
            </a:r>
            <a:r>
              <a:rPr lang="fi-FI" sz="2000" u="sng" dirty="0" smtClean="0"/>
              <a:t>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dirty="0" smtClean="0"/>
              <a:t> – Suomen Yliopistopaino  Oy, 2012.</a:t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PYÖRÖSAHA–työsuojeluohje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ENNEN SAHAUSTA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>
                <a:solidFill>
                  <a:srgbClr val="EA5816"/>
                </a:solidFill>
              </a:rPr>
              <a:t>Tarkasta</a:t>
            </a:r>
            <a:r>
              <a:rPr lang="fi-FI" dirty="0" smtClean="0"/>
              <a:t>, </a:t>
            </a:r>
            <a:r>
              <a:rPr lang="fi-FI" dirty="0" smtClean="0"/>
              <a:t>että jakoveitsi on kiinnitetty 3 millimetrin etäisyydelle hampaiden kärjistä ja jakoveitsen kärki asettuu terän ulkokehän tasolle tai sen yläpuolelle. Jakoveitsen paksuus on terärungon paksuuden ja teräpalan leveyden kesiarvo.</a:t>
            </a:r>
            <a:endParaRPr lang="fi-FI" dirty="0" smtClean="0">
              <a:ln>
                <a:solidFill>
                  <a:srgbClr val="00B0F0"/>
                </a:solidFill>
              </a:ln>
            </a:endParaRPr>
          </a:p>
          <a:p>
            <a:r>
              <a:rPr lang="fi-FI" dirty="0" smtClean="0">
                <a:solidFill>
                  <a:srgbClr val="EA5816"/>
                </a:solidFill>
              </a:rPr>
              <a:t>Katso, että suojalaitteet ovat paikoillaan.</a:t>
            </a:r>
            <a:endParaRPr lang="fi-FI" dirty="0" smtClean="0">
              <a:ln>
                <a:solidFill>
                  <a:srgbClr val="00B0F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>
                <a:solidFill>
                  <a:srgbClr val="EA5816"/>
                </a:solidFill>
              </a:rPr>
              <a:t>Säädä terän korkeus ja yläsuojus </a:t>
            </a:r>
            <a:r>
              <a:rPr lang="fi-FI" dirty="0" smtClean="0"/>
              <a:t>työkappaleen </a:t>
            </a:r>
            <a:r>
              <a:rPr lang="fi-FI" dirty="0" smtClean="0"/>
              <a:t>mukaan. Yläsuojuksen maksimietäisyys on 8mm työkappaleesta.</a:t>
            </a:r>
          </a:p>
          <a:p>
            <a:r>
              <a:rPr lang="fi-FI" dirty="0" smtClean="0"/>
              <a:t>Varmistu, ettei kukaan oleskele sahauslinjan takana. Älä itse asetu sahauslinjalle.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Käytä työntökahvaa.</a:t>
            </a:r>
            <a:endParaRPr lang="fi-FI" dirty="0">
              <a:ln>
                <a:solidFill>
                  <a:srgbClr val="FF0000"/>
                </a:solidFill>
              </a:ln>
              <a:solidFill>
                <a:srgbClr val="ED56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HALLINTALAITTEET</a:t>
            </a:r>
            <a:endParaRPr lang="fi-FI" dirty="0"/>
          </a:p>
        </p:txBody>
      </p:sp>
      <p:pic>
        <p:nvPicPr>
          <p:cNvPr id="4" name="Sisällön paikkamerkki 3" descr="IMG_6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929" y="1807210"/>
            <a:ext cx="6787342" cy="4526280"/>
          </a:xfrm>
        </p:spPr>
      </p:pic>
      <p:sp>
        <p:nvSpPr>
          <p:cNvPr id="5" name="Nuoli oikealle 4"/>
          <p:cNvSpPr/>
          <p:nvPr/>
        </p:nvSpPr>
        <p:spPr>
          <a:xfrm rot="1226093">
            <a:off x="2024466" y="3058771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Kelkka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 rot="970214">
            <a:off x="3277599" y="4818296"/>
            <a:ext cx="33234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Katkaisuohjain</a:t>
            </a:r>
            <a:r>
              <a:rPr lang="fi-FI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b="1" dirty="0" smtClean="0">
                <a:solidFill>
                  <a:srgbClr val="333333"/>
                </a:solidFill>
              </a:rPr>
              <a:t>rajoittimineen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 rot="20467275">
            <a:off x="5379388" y="1532758"/>
            <a:ext cx="23461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Suojalaite/yläsuojus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>
            <a:off x="5148064" y="3645024"/>
            <a:ext cx="32403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Käynnistys/Hätä - 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 rot="20938908">
            <a:off x="6687633" y="2396460"/>
            <a:ext cx="205172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Halkaisuohjain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Nuoli oikealle 9"/>
          <p:cNvSpPr/>
          <p:nvPr/>
        </p:nvSpPr>
        <p:spPr>
          <a:xfrm rot="1444515">
            <a:off x="2677814" y="2196699"/>
            <a:ext cx="1122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Pöytä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HALLINTALAITTEET</a:t>
            </a:r>
            <a:endParaRPr lang="fi-FI" dirty="0"/>
          </a:p>
        </p:txBody>
      </p:sp>
      <p:pic>
        <p:nvPicPr>
          <p:cNvPr id="4" name="Sisällön paikkamerkki 3" descr="IMG_6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929" y="1807210"/>
            <a:ext cx="6787342" cy="4526280"/>
          </a:xfrm>
        </p:spPr>
      </p:pic>
      <p:sp>
        <p:nvSpPr>
          <p:cNvPr id="5" name="Nuoli vasemmalle 4"/>
          <p:cNvSpPr/>
          <p:nvPr/>
        </p:nvSpPr>
        <p:spPr>
          <a:xfrm rot="1653111">
            <a:off x="4323662" y="4572197"/>
            <a:ext cx="381642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Halkaisuohjain säätöineen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3347864" y="4869160"/>
            <a:ext cx="2016224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Terän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kallistuksen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0138832">
            <a:off x="1258361" y="4740496"/>
            <a:ext cx="22745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Terän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korkeussäätö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 rot="471335">
            <a:off x="1718181" y="3883154"/>
            <a:ext cx="14104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Hätä </a:t>
            </a:r>
            <a:r>
              <a:rPr lang="fi-FI" b="1" dirty="0" err="1" smtClean="0">
                <a:solidFill>
                  <a:srgbClr val="333333"/>
                </a:solidFill>
              </a:rPr>
              <a:t>-seis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Kuvatekstinuoli alas 9"/>
          <p:cNvSpPr/>
          <p:nvPr/>
        </p:nvSpPr>
        <p:spPr>
          <a:xfrm>
            <a:off x="2555776" y="1700808"/>
            <a:ext cx="3384376" cy="864096"/>
          </a:xfrm>
          <a:prstGeom prst="downArrowCallout">
            <a:avLst>
              <a:gd name="adj1" fmla="val 25000"/>
              <a:gd name="adj2" fmla="val 18945"/>
              <a:gd name="adj3" fmla="val 36402"/>
              <a:gd name="adj4" fmla="val 37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Suojalaite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korkeussäätöineen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HALLINTALAITTEET</a:t>
            </a:r>
            <a:endParaRPr lang="fi-FI" dirty="0"/>
          </a:p>
        </p:txBody>
      </p:sp>
      <p:pic>
        <p:nvPicPr>
          <p:cNvPr id="8" name="Sisällön paikkamerkki 7" descr="IMG_60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6843"/>
            <a:ext cx="4038600" cy="2692401"/>
          </a:xfrm>
        </p:spPr>
      </p:pic>
      <p:pic>
        <p:nvPicPr>
          <p:cNvPr id="7" name="Sisällön paikkamerkki 6" descr="IMG_60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6843"/>
            <a:ext cx="4038600" cy="2692401"/>
          </a:xfrm>
        </p:spPr>
      </p:pic>
      <p:sp>
        <p:nvSpPr>
          <p:cNvPr id="9" name="Kuvatekstinuoli ylös 8"/>
          <p:cNvSpPr/>
          <p:nvPr/>
        </p:nvSpPr>
        <p:spPr>
          <a:xfrm>
            <a:off x="1187624" y="4221088"/>
            <a:ext cx="1944216" cy="1296144"/>
          </a:xfrm>
          <a:prstGeom prst="upArrowCallout">
            <a:avLst>
              <a:gd name="adj1" fmla="val 16723"/>
              <a:gd name="adj2" fmla="val 21025"/>
              <a:gd name="adj3" fmla="val 16901"/>
              <a:gd name="adj4" fmla="val 42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Yläsuojus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suoriin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sahauksiin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Kuvatekstinuoli ylös 9"/>
          <p:cNvSpPr/>
          <p:nvPr/>
        </p:nvSpPr>
        <p:spPr>
          <a:xfrm>
            <a:off x="5364088" y="4293096"/>
            <a:ext cx="2016224" cy="1224136"/>
          </a:xfrm>
          <a:prstGeom prst="upArrowCallout">
            <a:avLst>
              <a:gd name="adj1" fmla="val 25000"/>
              <a:gd name="adj2" fmla="val 19367"/>
              <a:gd name="adj3" fmla="val 14085"/>
              <a:gd name="adj4" fmla="val 42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Yläsuojus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kulmasahauksiin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TERÄN KORKEUDEN SÄÄTÖ</a:t>
            </a:r>
            <a:endParaRPr lang="fi-FI" dirty="0"/>
          </a:p>
        </p:txBody>
      </p:sp>
      <p:pic>
        <p:nvPicPr>
          <p:cNvPr id="6" name="Sisällön paikkamerkki 5" descr="IMG_61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6844"/>
            <a:ext cx="4038600" cy="2692400"/>
          </a:xfrm>
        </p:spPr>
      </p:pic>
      <p:pic>
        <p:nvPicPr>
          <p:cNvPr id="11" name="Sisällön paikkamerkki 10" descr="IMG_61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  <p:sp>
        <p:nvSpPr>
          <p:cNvPr id="12" name="Kuvatekstinuoli ylös 11"/>
          <p:cNvSpPr/>
          <p:nvPr/>
        </p:nvSpPr>
        <p:spPr>
          <a:xfrm>
            <a:off x="1907704" y="4581128"/>
            <a:ext cx="1562472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Oikein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3" name="Kuvatekstinuoli ylös 12"/>
          <p:cNvSpPr/>
          <p:nvPr/>
        </p:nvSpPr>
        <p:spPr>
          <a:xfrm>
            <a:off x="6516216" y="4581128"/>
            <a:ext cx="141845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Väärin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PYÖRÖSAHAUS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smtClean="0"/>
              <a:t>Ota sellainen tukeva asento, että pystyt työntämään koko kappaleen asentoa muuttamatta.</a:t>
            </a:r>
          </a:p>
          <a:p>
            <a:r>
              <a:rPr lang="fi-FI" dirty="0" smtClean="0"/>
              <a:t>Sovita työntökahva pitävästi kappaleeseen.</a:t>
            </a:r>
          </a:p>
          <a:p>
            <a:r>
              <a:rPr lang="fi-FI" dirty="0" smtClean="0"/>
              <a:t>Paina työkappaletta tiiviisti koneen pöytää ja ohjainta vasten.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Käytä silmä- ja kuulosuojainta.</a:t>
            </a:r>
            <a:endParaRPr lang="fi-FI" dirty="0" smtClean="0">
              <a:ln>
                <a:solidFill>
                  <a:srgbClr val="00B0F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>
                <a:solidFill>
                  <a:srgbClr val="EA5816"/>
                </a:solidFill>
              </a:rPr>
              <a:t>Älä vie käsiäsi lähelle terää.</a:t>
            </a:r>
            <a:r>
              <a:rPr lang="fi-FI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fi-FI" dirty="0" smtClean="0"/>
              <a:t>K</a:t>
            </a:r>
            <a:r>
              <a:rPr lang="fi-FI" smtClean="0"/>
              <a:t>äytä </a:t>
            </a:r>
            <a:r>
              <a:rPr lang="fi-FI" dirty="0" smtClean="0"/>
              <a:t>työntökahvaa/- kahvoja.</a:t>
            </a:r>
          </a:p>
          <a:p>
            <a:r>
              <a:rPr lang="fi-FI" dirty="0" smtClean="0"/>
              <a:t>Työnnä työntökahvalla terän ja halkaisuohjaimen välissä olevasta kappaleesta.</a:t>
            </a:r>
          </a:p>
          <a:p>
            <a:r>
              <a:rPr lang="fi-FI" dirty="0" smtClean="0"/>
              <a:t>Työn keskeytyessä: Jos terä juuttuu kiinni tai terä pysähtyy kesken sahauksen, älä </a:t>
            </a:r>
            <a:r>
              <a:rPr lang="fi-FI" dirty="0" err="1" smtClean="0"/>
              <a:t>irroita</a:t>
            </a:r>
            <a:r>
              <a:rPr lang="fi-FI" dirty="0" smtClean="0"/>
              <a:t> otettasi työkappaleesta, sillä se voi antaa takapotkun. Käytä </a:t>
            </a:r>
            <a:r>
              <a:rPr lang="fi-FI" dirty="0" err="1" smtClean="0"/>
              <a:t>hätäpysäytintä</a:t>
            </a:r>
            <a:r>
              <a:rPr lang="fi-FI" dirty="0" smtClean="0"/>
              <a:t> tai pyydä toverisi sammuttamaan kone – ota työkappale pois ja työnnä kappale takaisin alusta asti.</a:t>
            </a:r>
          </a:p>
          <a:p>
            <a:r>
              <a:rPr lang="fi-FI" dirty="0" smtClean="0"/>
              <a:t>Paina työkappaletta halkaisuohjaimeen vain terän keskikohdalle saakka.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Älä käytä katkaisu - ja halkaisuohjainta samanaikaisesti. </a:t>
            </a:r>
            <a:endParaRPr lang="fi-FI" dirty="0" smtClean="0">
              <a:ln>
                <a:solidFill>
                  <a:srgbClr val="00B0F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>
                <a:solidFill>
                  <a:srgbClr val="EA5816"/>
                </a:solidFill>
              </a:rPr>
              <a:t>Poista palikat aina rimalla tai työntökahvalla. </a:t>
            </a:r>
            <a:r>
              <a:rPr lang="fi-FI" dirty="0" smtClean="0"/>
              <a:t>  </a:t>
            </a:r>
            <a:r>
              <a:rPr lang="fi-FI" dirty="0" smtClean="0"/>
              <a:t>Älä poista palikoita terän vierestä koneen käydessä.</a:t>
            </a:r>
            <a:endParaRPr lang="fi-FI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Henkilökohtaiset suojavälineet</a:t>
            </a:r>
            <a:endParaRPr lang="fi-FI" dirty="0"/>
          </a:p>
        </p:txBody>
      </p:sp>
      <p:pic>
        <p:nvPicPr>
          <p:cNvPr id="4" name="Sisällön paikkamerkki 3" descr="IMG_6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929" y="1807210"/>
            <a:ext cx="6787342" cy="4526280"/>
          </a:xfrm>
        </p:spPr>
      </p:pic>
      <p:sp>
        <p:nvSpPr>
          <p:cNvPr id="5" name="Kuvatekstinuoli ylös 4"/>
          <p:cNvSpPr/>
          <p:nvPr/>
        </p:nvSpPr>
        <p:spPr>
          <a:xfrm>
            <a:off x="2483768" y="4221088"/>
            <a:ext cx="1224136" cy="86409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Suojalasit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4860032" y="4509120"/>
            <a:ext cx="1872208" cy="93610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Kuulosuojaimet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Erilaisia työntökahvoja</a:t>
            </a:r>
            <a:endParaRPr lang="fi-FI" dirty="0"/>
          </a:p>
        </p:txBody>
      </p:sp>
      <p:pic>
        <p:nvPicPr>
          <p:cNvPr id="4" name="Sisällön paikkamerkki 3" descr="IMG_6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>
            <a:off x="1259632" y="2636912"/>
            <a:ext cx="2418568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Tasopohja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755576" y="4653136"/>
            <a:ext cx="2058528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V-urapohja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106</TotalTime>
  <Words>387</Words>
  <Application>Microsoft Office PowerPoint</Application>
  <PresentationFormat>Näytössä katseltava diaesitys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Metro</vt:lpstr>
      <vt:lpstr>Työsuojeluohje Koneen hallintalaitteet PYÖRÖSAHA</vt:lpstr>
      <vt:lpstr>TOIMET ENNEN SAHAUSTA</vt:lpstr>
      <vt:lpstr>HALLINTALAITTEET</vt:lpstr>
      <vt:lpstr>HALLINTALAITTEET</vt:lpstr>
      <vt:lpstr>HALLINTALAITTEET</vt:lpstr>
      <vt:lpstr>TERÄN KORKEUDEN SÄÄTÖ</vt:lpstr>
      <vt:lpstr>PYÖRÖSAHAUS</vt:lpstr>
      <vt:lpstr>Henkilökohtaiset suojavälineet</vt:lpstr>
      <vt:lpstr>Erilaisia työntökahvoja</vt:lpstr>
      <vt:lpstr>TOIMET SAHAUKSEN JÄLKEEN</vt:lpstr>
      <vt:lpstr>Dia 11</vt:lpstr>
      <vt:lpstr>Dia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Pyörösaha</dc:title>
  <dc:creator>HP</dc:creator>
  <cp:lastModifiedBy>HP</cp:lastModifiedBy>
  <cp:revision>21</cp:revision>
  <dcterms:created xsi:type="dcterms:W3CDTF">2014-04-01T07:33:09Z</dcterms:created>
  <dcterms:modified xsi:type="dcterms:W3CDTF">2014-11-08T18:48:53Z</dcterms:modified>
</cp:coreProperties>
</file>