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5" r:id="rId6"/>
    <p:sldId id="270" r:id="rId7"/>
    <p:sldId id="264" r:id="rId8"/>
    <p:sldId id="260" r:id="rId9"/>
    <p:sldId id="267" r:id="rId10"/>
    <p:sldId id="261" r:id="rId11"/>
    <p:sldId id="268" r:id="rId12"/>
    <p:sldId id="273" r:id="rId13"/>
    <p:sldId id="275" r:id="rId14"/>
    <p:sldId id="281" r:id="rId15"/>
    <p:sldId id="279" r:id="rId16"/>
    <p:sldId id="280" r:id="rId17"/>
    <p:sldId id="277" r:id="rId18"/>
    <p:sldId id="259" r:id="rId19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3399"/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AE769D5-7EA3-B757-7FF7-9D572699E6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E50B2CD-C6A7-BD08-4DAE-E8898EE8C2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2F1D6BE-26AB-AA56-2039-9C0AAB0B5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12830-FD10-4C0F-A16D-8851CC73BB9A}" type="datetimeFigureOut">
              <a:rPr lang="fi-FI" smtClean="0"/>
              <a:t>22.8.2022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4C0F984-5C83-4E4A-EC34-8615665BE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647FA38-816C-1801-3D93-F36191FE0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74E0A-1CC8-410D-BFEC-F8BFB6BC66B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78050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E84FD0C-F603-5195-0971-BDB71FD8C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EAC56A06-571D-0B0C-7845-2E11500A67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C2BE9A4-2C22-DA0F-66CF-D81AA73A2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12830-FD10-4C0F-A16D-8851CC73BB9A}" type="datetimeFigureOut">
              <a:rPr lang="fi-FI" smtClean="0"/>
              <a:t>22.8.2022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D8234F0-794F-4896-99C8-FAAE06211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BF6A8D1-17C3-FAF2-E627-9B0CD55AD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74E0A-1CC8-410D-BFEC-F8BFB6BC66B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0158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67C02311-7303-50E6-36CF-8BF9CC4742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A06425AD-6B8E-8D15-AD2E-4E8A5F57B3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E6899E0-FE96-05C2-8163-48F2DF295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12830-FD10-4C0F-A16D-8851CC73BB9A}" type="datetimeFigureOut">
              <a:rPr lang="fi-FI" smtClean="0"/>
              <a:t>22.8.2022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70F7047-DB0B-F41A-0011-95C45FE0C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B7DF3D3-6EE5-C6F0-9D0A-DAF4159C0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74E0A-1CC8-410D-BFEC-F8BFB6BC66B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9280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A6F67F0-84F6-C96D-D3BA-CBA4A5F29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B17CD89-A460-0874-1A94-E38198E528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9CFF1D0-CBD3-AB74-9C2E-27A64460E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12830-FD10-4C0F-A16D-8851CC73BB9A}" type="datetimeFigureOut">
              <a:rPr lang="fi-FI" smtClean="0"/>
              <a:t>22.8.2022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2EBE79E-AE8B-DF9A-8C8B-5D16757AD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6970A9C-396E-2108-2A0F-807859023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74E0A-1CC8-410D-BFEC-F8BFB6BC66B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76547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655D93F-9D86-A46A-2B2F-AD74E5AA3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81BD5D9-5D7F-69E7-DCE3-55B816533B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737D4F4-BBBC-2A98-8286-F41B96CBC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12830-FD10-4C0F-A16D-8851CC73BB9A}" type="datetimeFigureOut">
              <a:rPr lang="fi-FI" smtClean="0"/>
              <a:t>22.8.2022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6695B30-6A2A-A4BF-C010-C2EAD44B1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CA7FEAE-FA95-A8FF-18DC-A0B6D5DE8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74E0A-1CC8-410D-BFEC-F8BFB6BC66B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72498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0E9C95F-4B10-AA00-616E-6E31EB974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6434A32-1AB1-9A14-652B-41B3AB688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A682B6D-D187-031E-DD85-F2A4669369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DAD27D5-A97A-F6A7-AB85-71E5833E9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12830-FD10-4C0F-A16D-8851CC73BB9A}" type="datetimeFigureOut">
              <a:rPr lang="fi-FI" smtClean="0"/>
              <a:t>22.8.2022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7721C698-01FE-1C7B-5610-759A4061B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A5F1A4D4-C7CB-FD4B-EA3B-1352273E0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74E0A-1CC8-410D-BFEC-F8BFB6BC66B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58738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6D5DF44-6EDD-2F5D-4AF8-DAC08AC81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569CC66-FB34-B7EA-A17B-624BEC35AF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D91B04F-F22C-FCF5-D4BF-4BE0DE1F17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94C98AB6-8F40-CAF0-4294-20DC52DDFF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030131E3-EB55-B5A0-AF01-22E9D20481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DA4EAE3A-72DD-5AD3-521B-8B843CC32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12830-FD10-4C0F-A16D-8851CC73BB9A}" type="datetimeFigureOut">
              <a:rPr lang="fi-FI" smtClean="0"/>
              <a:t>22.8.2022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D9DF2D56-3FA2-C0A4-C62E-84916166E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302E7D95-061A-1101-B96D-D14CFF8F3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74E0A-1CC8-410D-BFEC-F8BFB6BC66B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9450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D90A39D-3E43-756E-4A51-69CF6A5BE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21F9AC42-45E7-3F46-2D32-6DD899C3B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12830-FD10-4C0F-A16D-8851CC73BB9A}" type="datetimeFigureOut">
              <a:rPr lang="fi-FI" smtClean="0"/>
              <a:t>22.8.2022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4255CBAE-2882-0CB2-C664-67CAAA404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A1F995CD-0857-1E9A-1F50-AA8236AC4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74E0A-1CC8-410D-BFEC-F8BFB6BC66B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4294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D8989A0A-6BB4-EE7D-AE89-CE1531C9C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12830-FD10-4C0F-A16D-8851CC73BB9A}" type="datetimeFigureOut">
              <a:rPr lang="fi-FI" smtClean="0"/>
              <a:t>22.8.2022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86137697-721F-DAAD-D156-05E0AB5FF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98924F1E-A6A5-7B5C-961D-ACB347060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74E0A-1CC8-410D-BFEC-F8BFB6BC66B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23824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8AE5954-AF60-FBCA-2BA1-03581113C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5C9578E-1444-536C-9A69-62BD3D04EA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D8C1124-3FDE-14A3-6FBB-53CE5C0FD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6BC736C1-FB42-1C68-B838-65F14AC6F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12830-FD10-4C0F-A16D-8851CC73BB9A}" type="datetimeFigureOut">
              <a:rPr lang="fi-FI" smtClean="0"/>
              <a:t>22.8.2022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0BFC337-1F98-CB30-429E-90906DFE2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C386795C-A8F6-3797-5E44-5596758DA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74E0A-1CC8-410D-BFEC-F8BFB6BC66B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51681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15CDA37-3010-6F02-E752-C652F2F67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3FCE7948-FA43-3580-61CB-48006A9CD1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394EBB4D-3C46-1946-BDF7-7CD6943934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A602FCEC-A214-718A-EF6C-D63E3CEEA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12830-FD10-4C0F-A16D-8851CC73BB9A}" type="datetimeFigureOut">
              <a:rPr lang="fi-FI" smtClean="0"/>
              <a:t>22.8.2022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4F1504D6-1AB4-FA3B-9AF9-C55205E1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386B518E-58D6-F484-0B45-FD7B4ADBF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74E0A-1CC8-410D-BFEC-F8BFB6BC66B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81900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25511252-04E0-872D-A38B-F7FAA48C4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0DB6474-605B-6647-DD10-444F026838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CB30190-3B88-7227-1A0A-2DC0B4D497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C12830-FD10-4C0F-A16D-8851CC73BB9A}" type="datetimeFigureOut">
              <a:rPr lang="fi-FI" smtClean="0"/>
              <a:t>22.8.2022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A2FE090-857D-316C-C03A-F8A57CA1AB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6981935-E798-060D-5D27-C403AC6303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874E0A-1CC8-410D-BFEC-F8BFB6BC66B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54602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g"/><Relationship Id="rId5" Type="http://schemas.openxmlformats.org/officeDocument/2006/relationships/image" Target="../media/image2.pn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uva 4" descr="Kuva, joka sisältää kohteen hedelmä, rambutaani&#10;&#10;Kuvaus luotu automaattisesti">
            <a:extLst>
              <a:ext uri="{FF2B5EF4-FFF2-40B4-BE49-F238E27FC236}">
                <a16:creationId xmlns:a16="http://schemas.microsoft.com/office/drawing/2014/main" id="{34BCCEC4-B4E9-6F45-CDE8-16FB237413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5"/>
          <a:stretch/>
        </p:blipFill>
        <p:spPr>
          <a:xfrm rot="5400000">
            <a:off x="3963944" y="-1405821"/>
            <a:ext cx="6858000" cy="966964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D00768CD-00F4-FB5A-1AC3-F02CE0E1D3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9953" y="2227443"/>
            <a:ext cx="4376340" cy="1201557"/>
          </a:xfrm>
          <a:noFill/>
        </p:spPr>
        <p:txBody>
          <a:bodyPr>
            <a:normAutofit/>
          </a:bodyPr>
          <a:lstStyle/>
          <a:p>
            <a:pPr algn="l"/>
            <a:r>
              <a:rPr lang="fi-FI" sz="5200" dirty="0"/>
              <a:t>Syöpätaudit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1E03A826-9F7F-BDA4-7067-0AC6404E0F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9953" y="6300512"/>
            <a:ext cx="3973386" cy="257726"/>
          </a:xfrm>
          <a:noFill/>
        </p:spPr>
        <p:txBody>
          <a:bodyPr>
            <a:normAutofit fontScale="92500" lnSpcReduction="10000"/>
          </a:bodyPr>
          <a:lstStyle/>
          <a:p>
            <a:pPr algn="l"/>
            <a:r>
              <a:rPr lang="fi-FI" sz="1400" dirty="0"/>
              <a:t>Kuva : Unsplash.com: National </a:t>
            </a:r>
            <a:r>
              <a:rPr lang="fi-FI" sz="1400" dirty="0" err="1"/>
              <a:t>Cancer</a:t>
            </a:r>
            <a:r>
              <a:rPr lang="fi-FI" sz="1400" dirty="0"/>
              <a:t> Institute</a:t>
            </a:r>
          </a:p>
        </p:txBody>
      </p:sp>
      <p:pic>
        <p:nvPicPr>
          <p:cNvPr id="7" name="Kuva 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5A7EE11A-268E-CFA0-27F5-B4B9543B0D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010" y="351831"/>
            <a:ext cx="1892024" cy="428937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DB49A767-D063-3F07-F2BC-AD8DD26289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6950" y="6172200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4698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AA6E80D-F0A5-F76E-9D74-BD3C24517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" y="-31625"/>
            <a:ext cx="6667500" cy="848096"/>
          </a:xfrm>
        </p:spPr>
        <p:txBody>
          <a:bodyPr>
            <a:normAutofit/>
          </a:bodyPr>
          <a:lstStyle/>
          <a:p>
            <a:r>
              <a:rPr lang="fi-FI" sz="3200" b="1" dirty="0"/>
              <a:t>Suolistosyövät ovat yleistyneet nopeasti</a:t>
            </a:r>
            <a:endParaRPr lang="fi-FI" sz="320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E46F276-8811-F4A4-6485-8AB8176160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4300" y="1155873"/>
            <a:ext cx="4953000" cy="5444951"/>
          </a:xfrm>
        </p:spPr>
        <p:txBody>
          <a:bodyPr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Yleisyys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Suomessa sekä miesten että naisten toiseksi yleisin syöpäsairausryhmä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2000" dirty="0">
                <a:solidFill>
                  <a:prstClr val="black"/>
                </a:solidFill>
                <a:latin typeface="Calibri" panose="020F0502020204030204"/>
              </a:rPr>
              <a:t>m</a:t>
            </a:r>
            <a:r>
              <a:rPr kumimoji="0" lang="fi-FI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äärä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kaksinkertaistunut viimeisen 50 vuoden aikana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2000" dirty="0">
                <a:solidFill>
                  <a:prstClr val="black"/>
                </a:solidFill>
                <a:latin typeface="Calibri" panose="020F0502020204030204"/>
              </a:rPr>
              <a:t>m</a:t>
            </a:r>
            <a:r>
              <a:rPr kumimoji="0" lang="fi-FI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iehillä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jonkin verran yleisempi kuin naisilla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2000" dirty="0">
                <a:solidFill>
                  <a:prstClr val="black"/>
                </a:solidFill>
                <a:latin typeface="Calibri" panose="020F0502020204030204"/>
              </a:rPr>
              <a:t>s</a:t>
            </a:r>
            <a:r>
              <a:rPr kumimoji="0" lang="fi-FI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uurin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osa sairastuneista on yli 65-vuotiaita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Riskitekitekijöitä</a:t>
            </a:r>
            <a:endParaRPr kumimoji="0" lang="fi-FI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2000" dirty="0">
                <a:solidFill>
                  <a:prstClr val="black"/>
                </a:solidFill>
                <a:latin typeface="Calibri" panose="020F0502020204030204"/>
              </a:rPr>
              <a:t>a</a:t>
            </a:r>
            <a:r>
              <a:rPr kumimoji="0" lang="fi-FI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lkoholin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käyttö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2000" dirty="0">
                <a:solidFill>
                  <a:prstClr val="black"/>
                </a:solidFill>
                <a:latin typeface="Calibri" panose="020F0502020204030204"/>
              </a:rPr>
              <a:t>r</a:t>
            </a:r>
            <a:r>
              <a:rPr kumimoji="0" lang="fi-FI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uokavalio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joka sisältää paljon punaista lihaa sekä eläinperäisiä rasvoja ja vain vähän kuituja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2000" dirty="0">
                <a:solidFill>
                  <a:prstClr val="black"/>
                </a:solidFill>
                <a:latin typeface="Calibri" panose="020F0502020204030204"/>
              </a:rPr>
              <a:t>t</a:t>
            </a:r>
            <a:r>
              <a:rPr kumimoji="0" lang="fi-FI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upakointi</a:t>
            </a:r>
            <a:endParaRPr kumimoji="0" lang="fi-FI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2000" dirty="0">
                <a:solidFill>
                  <a:prstClr val="black"/>
                </a:solidFill>
                <a:latin typeface="Calibri" panose="020F0502020204030204"/>
              </a:rPr>
              <a:t>y</a:t>
            </a:r>
            <a:r>
              <a:rPr kumimoji="0" lang="fi-FI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lipaino</a:t>
            </a:r>
            <a:endParaRPr kumimoji="0" lang="fi-FI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2000" dirty="0">
                <a:solidFill>
                  <a:prstClr val="black"/>
                </a:solidFill>
                <a:latin typeface="Calibri" panose="020F0502020204030204"/>
              </a:rPr>
              <a:t>v</a:t>
            </a:r>
            <a:r>
              <a:rPr kumimoji="0" lang="fi-FI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ähäinen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liikunta</a:t>
            </a:r>
          </a:p>
          <a:p>
            <a:endParaRPr lang="fi-FI" dirty="0"/>
          </a:p>
        </p:txBody>
      </p:sp>
      <p:pic>
        <p:nvPicPr>
          <p:cNvPr id="6" name="Sisällön paikkamerkki 5" descr="Kuva, joka sisältää kohteen henkilö, seinä, nainen, sisä&#10;&#10;Kuvaus luotu automaattisesti">
            <a:extLst>
              <a:ext uri="{FF2B5EF4-FFF2-40B4-BE49-F238E27FC236}">
                <a16:creationId xmlns:a16="http://schemas.microsoft.com/office/drawing/2014/main" id="{401C606A-CB42-0354-1755-58CAF0625AF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9485" y="1155873"/>
            <a:ext cx="3424649" cy="5292551"/>
          </a:xfrm>
          <a:prstGeom prst="rect">
            <a:avLst/>
          </a:prstGeo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791FD2B8-F554-5D7A-BA2F-573E2FB8996D}"/>
              </a:ext>
            </a:extLst>
          </p:cNvPr>
          <p:cNvSpPr txBox="1"/>
          <p:nvPr/>
        </p:nvSpPr>
        <p:spPr>
          <a:xfrm>
            <a:off x="8656319" y="1219804"/>
            <a:ext cx="3282950" cy="4591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Ennaltaehkäisy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2000" dirty="0">
                <a:solidFill>
                  <a:prstClr val="black"/>
                </a:solidFill>
                <a:latin typeface="Calibri" panose="020F0502020204030204"/>
              </a:rPr>
              <a:t>s</a:t>
            </a:r>
            <a:r>
              <a:rPr kumimoji="0" lang="fi-FI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eulonta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ulosteen veritesti ja tarvittaessa suolen tähystystutkimus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Oireet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2000" dirty="0">
                <a:solidFill>
                  <a:prstClr val="black"/>
                </a:solidFill>
                <a:latin typeface="Calibri" panose="020F0502020204030204"/>
              </a:rPr>
              <a:t>v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oi olla pitkään oireeton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vatsavaivat, suolen toiminnan muutokset, verinen uloste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Hoito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2000" dirty="0">
                <a:solidFill>
                  <a:prstClr val="black"/>
                </a:solidFill>
                <a:latin typeface="Calibri" panose="020F0502020204030204"/>
              </a:rPr>
              <a:t>ensisijainen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hoitomuoto on leikkaus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2000" dirty="0">
                <a:solidFill>
                  <a:prstClr val="black"/>
                </a:solidFill>
                <a:latin typeface="Calibri" panose="020F0502020204030204"/>
              </a:rPr>
              <a:t>s</a:t>
            </a:r>
            <a:r>
              <a:rPr kumimoji="0" lang="fi-FI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ädehoito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lääkehoito</a:t>
            </a:r>
            <a:endParaRPr lang="fi-FI" sz="2000" dirty="0"/>
          </a:p>
        </p:txBody>
      </p:sp>
      <p:pic>
        <p:nvPicPr>
          <p:cNvPr id="9" name="Kuva 8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B011F5DF-9192-7240-DA08-91B7E4EE22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141" y="179582"/>
            <a:ext cx="1669379" cy="425682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5592758C-0195-DADD-7681-A2BE7D632C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74300" y="6297104"/>
            <a:ext cx="1803400" cy="425682"/>
          </a:xfrm>
          <a:prstGeom prst="rect">
            <a:avLst/>
          </a:prstGeom>
        </p:spPr>
      </p:pic>
      <p:sp>
        <p:nvSpPr>
          <p:cNvPr id="11" name="Tekstiruutu 10">
            <a:extLst>
              <a:ext uri="{FF2B5EF4-FFF2-40B4-BE49-F238E27FC236}">
                <a16:creationId xmlns:a16="http://schemas.microsoft.com/office/drawing/2014/main" id="{CB2825EF-5655-0F5A-AF52-3D451D0DE115}"/>
              </a:ext>
            </a:extLst>
          </p:cNvPr>
          <p:cNvSpPr txBox="1"/>
          <p:nvPr/>
        </p:nvSpPr>
        <p:spPr>
          <a:xfrm>
            <a:off x="5149485" y="6448424"/>
            <a:ext cx="34246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400" dirty="0"/>
              <a:t>Kuva: Unsplash.com Tony </a:t>
            </a:r>
            <a:r>
              <a:rPr lang="fi-FI" sz="1400" dirty="0" err="1"/>
              <a:t>Mucci</a:t>
            </a:r>
            <a:endParaRPr lang="fi-FI" sz="1400" dirty="0"/>
          </a:p>
        </p:txBody>
      </p:sp>
    </p:spTree>
    <p:extLst>
      <p:ext uri="{BB962C8B-B14F-4D97-AF65-F5344CB8AC3E}">
        <p14:creationId xmlns:p14="http://schemas.microsoft.com/office/powerpoint/2010/main" val="2103455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CF6710B-1777-DD79-260E-90B2626F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75" y="605264"/>
            <a:ext cx="10515600" cy="738554"/>
          </a:xfrm>
        </p:spPr>
        <p:txBody>
          <a:bodyPr/>
          <a:lstStyle/>
          <a:p>
            <a:r>
              <a:rPr kumimoji="0" lang="fi-FI" sz="36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Erilaiset ihosyövät ovat lisääntyneet moninkertaisesti</a:t>
            </a:r>
            <a:endParaRPr lang="fi-FI" b="1" dirty="0">
              <a:solidFill>
                <a:srgbClr val="FF6600"/>
              </a:solidFill>
            </a:endParaRP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85971F96-07BC-75B4-B0C9-6808F043FDF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90500" y="2008321"/>
            <a:ext cx="7134501" cy="4188962"/>
          </a:xfrm>
          <a:prstGeom prst="rect">
            <a:avLst/>
          </a:prstGeom>
        </p:spPr>
      </p:pic>
      <p:sp>
        <p:nvSpPr>
          <p:cNvPr id="9" name="Sisällön paikkamerkki 8">
            <a:extLst>
              <a:ext uri="{FF2B5EF4-FFF2-40B4-BE49-F238E27FC236}">
                <a16:creationId xmlns:a16="http://schemas.microsoft.com/office/drawing/2014/main" id="{BD51AF77-04A4-C7CC-FE82-CA3B124FCB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80960" y="2108142"/>
            <a:ext cx="3891280" cy="4089141"/>
          </a:xfrm>
        </p:spPr>
        <p:txBody>
          <a:bodyPr>
            <a:normAutofit/>
          </a:bodyPr>
          <a:lstStyle/>
          <a:p>
            <a:r>
              <a:rPr lang="fi-FI" sz="2000" dirty="0">
                <a:effectLst/>
                <a:latin typeface="Calibri" panose="020F0502020204030204" pitchFamily="34" charset="0"/>
              </a:rPr>
              <a:t>Auringon UV-säteily aiheuttaa yli 90 % kaikista ihosyövistä.</a:t>
            </a:r>
          </a:p>
          <a:p>
            <a:r>
              <a:rPr lang="fi-FI" sz="2000" dirty="0">
                <a:effectLst/>
                <a:latin typeface="Calibri" panose="020F0502020204030204" pitchFamily="34" charset="0"/>
              </a:rPr>
              <a:t>Syöpäriskiä lisää ihon toistuva palaminen ja elinaikana saatu kumulatiivinen altistus.</a:t>
            </a:r>
          </a:p>
          <a:p>
            <a:r>
              <a:rPr lang="fi-FI" sz="2000" dirty="0">
                <a:effectLst/>
                <a:latin typeface="Calibri" panose="020F0502020204030204" pitchFamily="34" charset="0"/>
              </a:rPr>
              <a:t>Vuosittain Suomessa todetaan noin 10 000 uutta ihosyöpätapausta. </a:t>
            </a:r>
          </a:p>
          <a:p>
            <a:r>
              <a:rPr lang="fi-FI" sz="2000" dirty="0">
                <a:effectLst/>
                <a:latin typeface="Calibri" panose="020F0502020204030204" pitchFamily="34" charset="0"/>
              </a:rPr>
              <a:t>Ihosyövistä vaarallisin on melanooma, sillä se voi lähettää jo varhaisvaiheessa etäpesäkkeitä.</a:t>
            </a:r>
            <a:endParaRPr lang="fi-FI" sz="2000" dirty="0"/>
          </a:p>
        </p:txBody>
      </p:sp>
      <p:pic>
        <p:nvPicPr>
          <p:cNvPr id="10" name="Kuva 9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36FCEDED-AECB-59BC-21C4-D2D0DB1B98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141" y="179582"/>
            <a:ext cx="1669379" cy="425682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A2001390-76D7-3BB3-CF9D-D1E8A06E9D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74300" y="6297104"/>
            <a:ext cx="1803400" cy="425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425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90FAC883-163B-EE3F-8E03-4F9A4622C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400" b="1" dirty="0" err="1"/>
              <a:t>Suurin</a:t>
            </a:r>
            <a:r>
              <a:rPr lang="en-US" sz="3400" b="1" dirty="0"/>
              <a:t> </a:t>
            </a:r>
            <a:r>
              <a:rPr lang="en-US" sz="3400" b="1" dirty="0" err="1"/>
              <a:t>osa</a:t>
            </a:r>
            <a:r>
              <a:rPr lang="en-US" sz="3400" b="1" dirty="0"/>
              <a:t> </a:t>
            </a:r>
            <a:r>
              <a:rPr lang="en-US" sz="3400" b="1" dirty="0" err="1"/>
              <a:t>syövistä</a:t>
            </a:r>
            <a:r>
              <a:rPr lang="en-US" sz="3400" b="1" dirty="0"/>
              <a:t> </a:t>
            </a:r>
            <a:r>
              <a:rPr lang="en-US" sz="3400" b="1" dirty="0" err="1"/>
              <a:t>voidaan</a:t>
            </a:r>
            <a:r>
              <a:rPr lang="en-US" sz="3400" b="1" dirty="0"/>
              <a:t> </a:t>
            </a:r>
            <a:r>
              <a:rPr lang="en-US" sz="3400" b="1" dirty="0" err="1"/>
              <a:t>ennaltaehkäistä</a:t>
            </a:r>
            <a:endParaRPr lang="en-US" sz="3400" b="1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A0F9AF8-B9AE-6693-75E3-F0E13876A6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9341" y="2090569"/>
            <a:ext cx="5412170" cy="463221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 dirty="0" err="1"/>
              <a:t>Terveelliset</a:t>
            </a:r>
            <a:r>
              <a:rPr lang="en-US" sz="2000" dirty="0"/>
              <a:t> </a:t>
            </a:r>
            <a:r>
              <a:rPr lang="en-US" sz="2000" dirty="0" err="1"/>
              <a:t>elämäntavat</a:t>
            </a:r>
            <a:endParaRPr lang="en-US" sz="2000" dirty="0"/>
          </a:p>
          <a:p>
            <a:r>
              <a:rPr lang="en-US" sz="2000" dirty="0" err="1"/>
              <a:t>Suojautuminen</a:t>
            </a:r>
            <a:r>
              <a:rPr lang="en-US" sz="2000" dirty="0"/>
              <a:t> </a:t>
            </a:r>
            <a:r>
              <a:rPr lang="en-US" sz="2000" dirty="0" err="1"/>
              <a:t>liialliselta</a:t>
            </a:r>
            <a:r>
              <a:rPr lang="en-US" sz="2000" dirty="0"/>
              <a:t> </a:t>
            </a:r>
            <a:r>
              <a:rPr lang="en-US" sz="2000" dirty="0" err="1"/>
              <a:t>auringonsäteilyltä</a:t>
            </a:r>
            <a:endParaRPr lang="en-US" sz="2000" dirty="0"/>
          </a:p>
          <a:p>
            <a:r>
              <a:rPr lang="en-US" sz="2000" dirty="0" err="1"/>
              <a:t>Lainsäädäntö</a:t>
            </a:r>
            <a:r>
              <a:rPr lang="en-US" sz="2000" dirty="0"/>
              <a:t> (</a:t>
            </a:r>
            <a:r>
              <a:rPr lang="en-US" sz="2000" dirty="0" err="1"/>
              <a:t>esim</a:t>
            </a:r>
            <a:r>
              <a:rPr lang="en-US" sz="2000" dirty="0"/>
              <a:t>. </a:t>
            </a:r>
            <a:r>
              <a:rPr lang="en-US" sz="2000" dirty="0" err="1"/>
              <a:t>tupakkalaki</a:t>
            </a:r>
            <a:r>
              <a:rPr lang="en-US" sz="2000" dirty="0"/>
              <a:t>, </a:t>
            </a:r>
            <a:r>
              <a:rPr lang="en-US" sz="2000" dirty="0" err="1"/>
              <a:t>asbestin</a:t>
            </a:r>
            <a:r>
              <a:rPr lang="en-US" sz="2000" dirty="0"/>
              <a:t> </a:t>
            </a:r>
            <a:r>
              <a:rPr lang="en-US" sz="2000" dirty="0" err="1"/>
              <a:t>käyttökielto</a:t>
            </a:r>
            <a:r>
              <a:rPr lang="en-US" sz="2000" dirty="0"/>
              <a:t>)</a:t>
            </a:r>
          </a:p>
          <a:p>
            <a:r>
              <a:rPr lang="en-US" sz="2000" dirty="0" err="1"/>
              <a:t>Rakennustekniset</a:t>
            </a:r>
            <a:r>
              <a:rPr lang="en-US" sz="2000" dirty="0"/>
              <a:t> </a:t>
            </a:r>
            <a:r>
              <a:rPr lang="en-US" sz="2000" dirty="0" err="1"/>
              <a:t>ratkaisut</a:t>
            </a:r>
            <a:r>
              <a:rPr lang="en-US" sz="2000" dirty="0"/>
              <a:t> (</a:t>
            </a:r>
            <a:r>
              <a:rPr lang="en-US" sz="2000" dirty="0" err="1"/>
              <a:t>radonsäteilyn</a:t>
            </a:r>
            <a:r>
              <a:rPr lang="en-US" sz="2000" dirty="0"/>
              <a:t> </a:t>
            </a:r>
            <a:r>
              <a:rPr lang="en-US" sz="2000" dirty="0" err="1"/>
              <a:t>torjunta</a:t>
            </a:r>
            <a:r>
              <a:rPr lang="en-US" sz="2000" dirty="0"/>
              <a:t>)</a:t>
            </a:r>
          </a:p>
          <a:p>
            <a:r>
              <a:rPr lang="en-US" sz="2000" dirty="0" err="1"/>
              <a:t>Työsuojelu</a:t>
            </a:r>
            <a:r>
              <a:rPr lang="en-US" sz="2000" dirty="0"/>
              <a:t> (</a:t>
            </a:r>
            <a:r>
              <a:rPr lang="en-US" sz="2000" dirty="0" err="1"/>
              <a:t>syöpävaarallisilta</a:t>
            </a:r>
            <a:r>
              <a:rPr lang="en-US" sz="2000" dirty="0"/>
              <a:t> </a:t>
            </a:r>
            <a:r>
              <a:rPr lang="en-US" sz="2000" dirty="0" err="1"/>
              <a:t>kemikaaleilta</a:t>
            </a:r>
            <a:r>
              <a:rPr lang="en-US" sz="2000" dirty="0"/>
              <a:t> ja -</a:t>
            </a:r>
            <a:r>
              <a:rPr lang="en-US" sz="2000" dirty="0" err="1"/>
              <a:t>säteilyltä</a:t>
            </a:r>
            <a:r>
              <a:rPr lang="en-US" sz="2000" dirty="0"/>
              <a:t> </a:t>
            </a:r>
            <a:r>
              <a:rPr lang="en-US" sz="2000" dirty="0" err="1"/>
              <a:t>suojautuminen</a:t>
            </a:r>
            <a:endParaRPr lang="en-US" sz="2000" dirty="0"/>
          </a:p>
          <a:p>
            <a:r>
              <a:rPr lang="en-US" sz="2000" dirty="0" err="1"/>
              <a:t>Rokotukset</a:t>
            </a:r>
            <a:r>
              <a:rPr lang="en-US" sz="2000" dirty="0"/>
              <a:t> (HPV ja HBV)</a:t>
            </a:r>
          </a:p>
          <a:p>
            <a:r>
              <a:rPr lang="en-US" sz="2000" dirty="0" err="1"/>
              <a:t>Lääkehoito</a:t>
            </a:r>
            <a:r>
              <a:rPr lang="en-US" sz="2000" dirty="0"/>
              <a:t> (</a:t>
            </a:r>
            <a:r>
              <a:rPr lang="en-US" sz="2000" dirty="0" err="1"/>
              <a:t>Helikobakteeri</a:t>
            </a:r>
            <a:r>
              <a:rPr lang="en-US" sz="2000" dirty="0"/>
              <a:t>)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isällön paikkamerkki 5" descr="Kuva, joka sisältää kohteen teksti, merkki&#10;&#10;Kuvaus luotu automaattisesti">
            <a:extLst>
              <a:ext uri="{FF2B5EF4-FFF2-40B4-BE49-F238E27FC236}">
                <a16:creationId xmlns:a16="http://schemas.microsoft.com/office/drawing/2014/main" id="{2030687C-A628-9718-F483-E67DFCFBEC0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3" r="4" b="4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pic>
        <p:nvPicPr>
          <p:cNvPr id="7" name="Kuva 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7D0CADA5-91DE-0BC8-0FAB-D02BF6426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141" y="179582"/>
            <a:ext cx="1669379" cy="42568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C5BABD97-EB1C-D2B5-4348-0BB879DF30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74300" y="6297104"/>
            <a:ext cx="1803400" cy="425682"/>
          </a:xfrm>
          <a:prstGeom prst="rect">
            <a:avLst/>
          </a:prstGeom>
        </p:spPr>
      </p:pic>
      <p:sp>
        <p:nvSpPr>
          <p:cNvPr id="9" name="Tekstiruutu 8">
            <a:extLst>
              <a:ext uri="{FF2B5EF4-FFF2-40B4-BE49-F238E27FC236}">
                <a16:creationId xmlns:a16="http://schemas.microsoft.com/office/drawing/2014/main" id="{680B6AB0-D5EB-6288-D1C8-EF9C6D5DA7C4}"/>
              </a:ext>
            </a:extLst>
          </p:cNvPr>
          <p:cNvSpPr txBox="1"/>
          <p:nvPr/>
        </p:nvSpPr>
        <p:spPr>
          <a:xfrm>
            <a:off x="5980656" y="6040970"/>
            <a:ext cx="4026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Kuva: Unsplash.com  National </a:t>
            </a:r>
            <a:r>
              <a:rPr lang="fi-FI" sz="1400" dirty="0" err="1"/>
              <a:t>Cancer</a:t>
            </a:r>
            <a:r>
              <a:rPr lang="fi-FI" sz="1400" dirty="0"/>
              <a:t> Institute</a:t>
            </a:r>
          </a:p>
        </p:txBody>
      </p:sp>
    </p:spTree>
    <p:extLst>
      <p:ext uri="{BB962C8B-B14F-4D97-AF65-F5344CB8AC3E}">
        <p14:creationId xmlns:p14="http://schemas.microsoft.com/office/powerpoint/2010/main" val="38718989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isällön paikkamerkki 11" descr="Kuva, joka sisältää kohteen henkilö&#10;&#10;Kuvaus luotu automaattisesti">
            <a:extLst>
              <a:ext uri="{FF2B5EF4-FFF2-40B4-BE49-F238E27FC236}">
                <a16:creationId xmlns:a16="http://schemas.microsoft.com/office/drawing/2014/main" id="{D325567A-EED7-1D08-05DF-AA88F222184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276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BD6B9DB-90A2-ED26-B5CF-4529C1A41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701040"/>
            <a:ext cx="4502910" cy="146113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100" b="1" dirty="0" err="1"/>
              <a:t>Syöpien</a:t>
            </a:r>
            <a:r>
              <a:rPr lang="en-US" sz="3100" b="1" dirty="0"/>
              <a:t> </a:t>
            </a:r>
            <a:r>
              <a:rPr lang="en-US" sz="3100" b="1" dirty="0" err="1"/>
              <a:t>varhainen</a:t>
            </a:r>
            <a:r>
              <a:rPr lang="en-US" sz="3100" b="1" dirty="0"/>
              <a:t> </a:t>
            </a:r>
            <a:r>
              <a:rPr lang="en-US" sz="3100" b="1" dirty="0" err="1"/>
              <a:t>toteaminen</a:t>
            </a:r>
            <a:r>
              <a:rPr lang="en-US" sz="3100" b="1" dirty="0"/>
              <a:t> ja </a:t>
            </a:r>
            <a:r>
              <a:rPr lang="en-US" sz="3100" b="1" dirty="0" err="1"/>
              <a:t>seulonnat</a:t>
            </a:r>
            <a:r>
              <a:rPr lang="en-US" sz="3100" b="1" dirty="0"/>
              <a:t> </a:t>
            </a:r>
            <a:r>
              <a:rPr lang="en-US" sz="3100" b="1" dirty="0" err="1"/>
              <a:t>pelastavat</a:t>
            </a:r>
            <a:r>
              <a:rPr lang="en-US" sz="3100" b="1" dirty="0"/>
              <a:t> </a:t>
            </a:r>
            <a:r>
              <a:rPr lang="en-US" sz="3100" b="1" dirty="0" err="1"/>
              <a:t>ihmishenkiä</a:t>
            </a:r>
            <a:endParaRPr lang="en-US" sz="3100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2B7087B-0225-0515-8F87-C00CC9E0F3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28561" y="2257951"/>
            <a:ext cx="4660390" cy="441958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 dirty="0" err="1"/>
              <a:t>Maksutomat</a:t>
            </a:r>
            <a:r>
              <a:rPr lang="en-US" sz="2000" b="1" dirty="0"/>
              <a:t> </a:t>
            </a:r>
            <a:r>
              <a:rPr lang="en-US" sz="2000" b="1" dirty="0" err="1"/>
              <a:t>syöpäseulonnat</a:t>
            </a:r>
            <a:r>
              <a:rPr lang="en-US" sz="2000" b="1" dirty="0"/>
              <a:t> </a:t>
            </a:r>
            <a:r>
              <a:rPr lang="en-US" sz="2000" b="1" dirty="0" err="1"/>
              <a:t>Suomessa</a:t>
            </a:r>
            <a:endParaRPr lang="en-US" sz="2000" b="1" dirty="0"/>
          </a:p>
          <a:p>
            <a:pPr marL="0" indent="0">
              <a:buNone/>
            </a:pPr>
            <a:endParaRPr lang="en-US" sz="800" b="1" dirty="0"/>
          </a:p>
          <a:p>
            <a:pPr marL="0" indent="0">
              <a:buNone/>
            </a:pPr>
            <a:r>
              <a:rPr lang="en-US" sz="2000" b="1" dirty="0" err="1"/>
              <a:t>Kohdunkaulansyöpä</a:t>
            </a:r>
            <a:endParaRPr lang="en-US" sz="2000" b="1" dirty="0"/>
          </a:p>
          <a:p>
            <a:r>
              <a:rPr lang="en-US" sz="2000" dirty="0" err="1"/>
              <a:t>näyte</a:t>
            </a:r>
            <a:r>
              <a:rPr lang="en-US" sz="2000" dirty="0"/>
              <a:t> </a:t>
            </a:r>
            <a:r>
              <a:rPr lang="en-US" sz="2000" dirty="0" err="1"/>
              <a:t>emättimestä</a:t>
            </a:r>
            <a:endParaRPr lang="en-US" sz="2000" dirty="0"/>
          </a:p>
          <a:p>
            <a:r>
              <a:rPr lang="en-US" sz="2000" dirty="0" err="1"/>
              <a:t>etsitään</a:t>
            </a:r>
            <a:r>
              <a:rPr lang="en-US" sz="2000" dirty="0"/>
              <a:t> </a:t>
            </a:r>
            <a:r>
              <a:rPr lang="en-US" sz="2000" dirty="0" err="1"/>
              <a:t>esisyöpäsoluja</a:t>
            </a:r>
            <a:r>
              <a:rPr lang="en-US" sz="2000" dirty="0"/>
              <a:t> (papa-</a:t>
            </a:r>
            <a:r>
              <a:rPr lang="en-US" sz="2000" dirty="0" err="1"/>
              <a:t>testi</a:t>
            </a:r>
            <a:r>
              <a:rPr lang="en-US" sz="2000" dirty="0"/>
              <a:t>) tai </a:t>
            </a:r>
            <a:r>
              <a:rPr lang="en-US" sz="2000" dirty="0" err="1"/>
              <a:t>papilloomaviruksia</a:t>
            </a:r>
            <a:r>
              <a:rPr lang="en-US" sz="2000" dirty="0"/>
              <a:t> (HPV-</a:t>
            </a:r>
            <a:r>
              <a:rPr lang="en-US" sz="2000" dirty="0" err="1"/>
              <a:t>testi</a:t>
            </a:r>
            <a:r>
              <a:rPr lang="en-US" sz="2000" dirty="0"/>
              <a:t>)</a:t>
            </a:r>
          </a:p>
          <a:p>
            <a:pPr marL="0" indent="0">
              <a:buNone/>
            </a:pPr>
            <a:r>
              <a:rPr lang="en-US" sz="2000" b="1" dirty="0" err="1"/>
              <a:t>Rintasyöpä</a:t>
            </a:r>
            <a:endParaRPr lang="en-US" sz="2000" b="1" dirty="0"/>
          </a:p>
          <a:p>
            <a:r>
              <a:rPr lang="en-US" sz="2000" dirty="0" err="1"/>
              <a:t>mammografia</a:t>
            </a:r>
            <a:r>
              <a:rPr lang="en-US" sz="2000" dirty="0"/>
              <a:t> (</a:t>
            </a:r>
            <a:r>
              <a:rPr lang="en-US" sz="2000" dirty="0" err="1"/>
              <a:t>röntgentutkimus</a:t>
            </a:r>
            <a:r>
              <a:rPr lang="en-US" sz="2000" dirty="0"/>
              <a:t>)</a:t>
            </a:r>
          </a:p>
          <a:p>
            <a:pPr marL="0" indent="0">
              <a:buNone/>
            </a:pPr>
            <a:r>
              <a:rPr lang="en-US" sz="2000" b="1" dirty="0" err="1"/>
              <a:t>Suolistosyöpä</a:t>
            </a:r>
            <a:endParaRPr lang="en-US" sz="2000" b="1" dirty="0"/>
          </a:p>
          <a:p>
            <a:r>
              <a:rPr lang="en-US" sz="2000" dirty="0" err="1"/>
              <a:t>etsitään</a:t>
            </a:r>
            <a:r>
              <a:rPr lang="en-US" sz="2000" dirty="0"/>
              <a:t> </a:t>
            </a:r>
            <a:r>
              <a:rPr lang="en-US" sz="2000" dirty="0" err="1"/>
              <a:t>ulostenäytteestä</a:t>
            </a:r>
            <a:r>
              <a:rPr lang="en-US" sz="2000" dirty="0"/>
              <a:t> </a:t>
            </a:r>
            <a:r>
              <a:rPr lang="en-US" sz="2000" dirty="0" err="1"/>
              <a:t>verta</a:t>
            </a:r>
            <a:endParaRPr lang="en-US" sz="2000" dirty="0"/>
          </a:p>
          <a:p>
            <a:r>
              <a:rPr lang="en-US" sz="2000" dirty="0" err="1"/>
              <a:t>perä</a:t>
            </a:r>
            <a:r>
              <a:rPr lang="en-US" sz="2000" dirty="0"/>
              <a:t>- ja </a:t>
            </a:r>
            <a:r>
              <a:rPr lang="en-US" sz="2000" dirty="0" err="1"/>
              <a:t>paksusuolen</a:t>
            </a:r>
            <a:r>
              <a:rPr lang="en-US" sz="2000" dirty="0"/>
              <a:t> </a:t>
            </a:r>
            <a:r>
              <a:rPr lang="en-US" sz="2000" dirty="0" err="1"/>
              <a:t>tähystys</a:t>
            </a:r>
            <a:endParaRPr lang="en-US" sz="2000" dirty="0"/>
          </a:p>
        </p:txBody>
      </p:sp>
      <p:pic>
        <p:nvPicPr>
          <p:cNvPr id="9" name="Kuva 8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5CF96561-60E8-95D0-ECD6-A40FE4CB21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141" y="179582"/>
            <a:ext cx="1669379" cy="425682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2FAF5D7A-5B6D-4372-8FC4-9EE0F99D32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74300" y="6297104"/>
            <a:ext cx="1803400" cy="425682"/>
          </a:xfrm>
          <a:prstGeom prst="rect">
            <a:avLst/>
          </a:prstGeom>
        </p:spPr>
      </p:pic>
      <p:sp>
        <p:nvSpPr>
          <p:cNvPr id="13" name="Tekstiruutu 12">
            <a:extLst>
              <a:ext uri="{FF2B5EF4-FFF2-40B4-BE49-F238E27FC236}">
                <a16:creationId xmlns:a16="http://schemas.microsoft.com/office/drawing/2014/main" id="{574B2DA5-DECF-505E-C975-ACAA925F93F6}"/>
              </a:ext>
            </a:extLst>
          </p:cNvPr>
          <p:cNvSpPr txBox="1"/>
          <p:nvPr/>
        </p:nvSpPr>
        <p:spPr>
          <a:xfrm>
            <a:off x="1138238" y="23091"/>
            <a:ext cx="470058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i-FI" sz="1400" dirty="0"/>
              <a:t>Kuva: Unsplash.com National </a:t>
            </a:r>
            <a:r>
              <a:rPr lang="fi-FI" sz="1400" dirty="0" err="1"/>
              <a:t>Cancer</a:t>
            </a:r>
            <a:r>
              <a:rPr lang="fi-FI" sz="1400" dirty="0"/>
              <a:t> Institute</a:t>
            </a:r>
          </a:p>
        </p:txBody>
      </p:sp>
    </p:spTree>
    <p:extLst>
      <p:ext uri="{BB962C8B-B14F-4D97-AF65-F5344CB8AC3E}">
        <p14:creationId xmlns:p14="http://schemas.microsoft.com/office/powerpoint/2010/main" val="1188538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42168C-7A03-2077-1DA6-F838B3AE5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90" y="209842"/>
            <a:ext cx="6887892" cy="913670"/>
          </a:xfrm>
        </p:spPr>
        <p:txBody>
          <a:bodyPr/>
          <a:lstStyle/>
          <a:p>
            <a:pPr algn="ctr"/>
            <a:r>
              <a:rPr kumimoji="0" lang="fi-FI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Muutos kohti yksilöllistä syövänhoitoa</a:t>
            </a:r>
            <a:endParaRPr lang="fi-FI" dirty="0">
              <a:solidFill>
                <a:srgbClr val="7030A0"/>
              </a:solidFill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ADB06E3B-6A4F-3B50-C7A2-89EDD6157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29000"/>
            <a:ext cx="3620005" cy="2162477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DF724766-BABA-180B-672F-C4BC2F692B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0077" y="2567123"/>
            <a:ext cx="3833483" cy="2162477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C971ABD1-D7BF-7651-AE1F-1F33D3F3E4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1481" y="1239268"/>
            <a:ext cx="5270519" cy="2424197"/>
          </a:xfrm>
          <a:prstGeom prst="rect">
            <a:avLst/>
          </a:prstGeom>
        </p:spPr>
      </p:pic>
      <p:sp>
        <p:nvSpPr>
          <p:cNvPr id="11" name="Tekstiruutu 10">
            <a:extLst>
              <a:ext uri="{FF2B5EF4-FFF2-40B4-BE49-F238E27FC236}">
                <a16:creationId xmlns:a16="http://schemas.microsoft.com/office/drawing/2014/main" id="{C0DB2A1B-459E-6760-CC7A-204D463D7745}"/>
              </a:ext>
            </a:extLst>
          </p:cNvPr>
          <p:cNvSpPr txBox="1"/>
          <p:nvPr/>
        </p:nvSpPr>
        <p:spPr>
          <a:xfrm>
            <a:off x="33589" y="5591477"/>
            <a:ext cx="3552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000" dirty="0"/>
              <a:t>Kaikille potilaille annetaan samanlainen lääkehoito.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69F85C77-AA12-0042-D844-0086CB8AF5B1}"/>
              </a:ext>
            </a:extLst>
          </p:cNvPr>
          <p:cNvSpPr txBox="1"/>
          <p:nvPr/>
        </p:nvSpPr>
        <p:spPr>
          <a:xfrm>
            <a:off x="3446377" y="4729600"/>
            <a:ext cx="37408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000" dirty="0" err="1"/>
              <a:t>Täsmähoitoon</a:t>
            </a:r>
            <a:r>
              <a:rPr lang="fi-FI" sz="2000" dirty="0"/>
              <a:t> tarvittavan diagnostiikan  kehitys mahdollistaa entistä yksilöllisemmän hoidon.</a:t>
            </a: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13698494-22A8-C141-1DC6-8BDC6BF8AD80}"/>
              </a:ext>
            </a:extLst>
          </p:cNvPr>
          <p:cNvSpPr txBox="1"/>
          <p:nvPr/>
        </p:nvSpPr>
        <p:spPr>
          <a:xfrm>
            <a:off x="7187261" y="3779221"/>
            <a:ext cx="50047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Yksilöllisen terveysdatan, esim. geenitiedon, yhä laajemman hyödyntämisen ansiosta jokaiselle potilaalle voidaan räätälöidä paras mahdollinen hoito.</a:t>
            </a:r>
          </a:p>
        </p:txBody>
      </p:sp>
      <p:pic>
        <p:nvPicPr>
          <p:cNvPr id="15" name="Kuva 14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50058229-6321-7079-2935-C2DF6FA96A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141" y="179582"/>
            <a:ext cx="1669379" cy="425682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8460A76A-091C-00C3-F5BD-0237F7A4CD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4300" y="6297104"/>
            <a:ext cx="1803400" cy="425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7104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A54BA193-3FEB-CFAF-B29C-7D84B12CB9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030" y="6356321"/>
            <a:ext cx="1747520" cy="449362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C86D993E-4D7F-9C01-83C7-09191FE51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" y="107951"/>
            <a:ext cx="7433310" cy="1162050"/>
          </a:xfrm>
        </p:spPr>
        <p:txBody>
          <a:bodyPr>
            <a:normAutofit/>
          </a:bodyPr>
          <a:lstStyle/>
          <a:p>
            <a:r>
              <a:rPr lang="fi-FI" sz="3200" b="1" dirty="0"/>
              <a:t>Suomessa suurin osa paranee syövästä</a:t>
            </a:r>
            <a:br>
              <a:rPr lang="fi-FI" sz="3200" dirty="0"/>
            </a:br>
            <a:r>
              <a:rPr lang="fi-FI" sz="3200" dirty="0"/>
              <a:t>- </a:t>
            </a:r>
            <a:r>
              <a:rPr lang="fi-FI" sz="2400" dirty="0"/>
              <a:t>Paranemisennuste vaihtelee eri syöpäsairauksissa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EB2C77DA-F50E-6B0C-5888-EDA6808CA4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63892" y="1439968"/>
            <a:ext cx="10911840" cy="3284432"/>
          </a:xfr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7E459E2C-16F2-529A-C42E-76FA99CD5C40}"/>
              </a:ext>
            </a:extLst>
          </p:cNvPr>
          <p:cNvSpPr txBox="1"/>
          <p:nvPr/>
        </p:nvSpPr>
        <p:spPr>
          <a:xfrm>
            <a:off x="171450" y="4848216"/>
            <a:ext cx="1189672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2000" b="1" dirty="0">
                <a:latin typeface="Calibri" panose="020F0502020204030204" pitchFamily="34" charset="0"/>
              </a:rPr>
              <a:t>V</a:t>
            </a:r>
            <a:r>
              <a:rPr lang="fi-FI" sz="2000" b="1" dirty="0">
                <a:effectLst/>
                <a:latin typeface="Calibri" panose="020F0502020204030204" pitchFamily="34" charset="0"/>
              </a:rPr>
              <a:t>iiden vuoden suhteellinen </a:t>
            </a:r>
            <a:r>
              <a:rPr lang="fi-FI" sz="2000" b="1" dirty="0" err="1">
                <a:effectLst/>
                <a:latin typeface="Calibri" panose="020F0502020204030204" pitchFamily="34" charset="0"/>
              </a:rPr>
              <a:t>elossaololuku</a:t>
            </a:r>
            <a:r>
              <a:rPr lang="fi-FI" sz="2000" dirty="0">
                <a:effectLst/>
                <a:latin typeface="Calibri" panose="020F0502020204030204" pitchFamily="34" charset="0"/>
              </a:rPr>
              <a:t> kertoo, </a:t>
            </a:r>
          </a:p>
          <a:p>
            <a:r>
              <a:rPr lang="fi-FI" dirty="0">
                <a:latin typeface="Calibri" panose="020F0502020204030204" pitchFamily="34" charset="0"/>
              </a:rPr>
              <a:t>- </a:t>
            </a:r>
            <a:r>
              <a:rPr lang="fi-FI" sz="2000" dirty="0">
                <a:effectLst/>
                <a:latin typeface="Calibri" panose="020F0502020204030204" pitchFamily="34" charset="0"/>
              </a:rPr>
              <a:t>kuinka suuri osa syöpään sairastuneista elää viisi vuotta syövän toteamisen jälkeen verrattuna siihen, miten suuri osa samanikäisestä väestöstä elää kyseisen ajan </a:t>
            </a:r>
          </a:p>
          <a:p>
            <a:r>
              <a:rPr lang="fi-FI" sz="2000" dirty="0">
                <a:effectLst/>
                <a:latin typeface="Calibri" panose="020F0502020204030204" pitchFamily="34" charset="0"/>
              </a:rPr>
              <a:t>- suhteellinen </a:t>
            </a:r>
            <a:r>
              <a:rPr lang="fi-FI" sz="2000" dirty="0" err="1">
                <a:effectLst/>
                <a:latin typeface="Calibri" panose="020F0502020204030204" pitchFamily="34" charset="0"/>
              </a:rPr>
              <a:t>elossaololuku</a:t>
            </a:r>
            <a:r>
              <a:rPr lang="fi-FI" sz="2000" dirty="0">
                <a:effectLst/>
                <a:latin typeface="Calibri" panose="020F0502020204030204" pitchFamily="34" charset="0"/>
              </a:rPr>
              <a:t> kuvastaa eloonjäämisen todennäköisyyttä tilanteessa, jossa muita mahdollisia kuolinsyitä ei huomioida.</a:t>
            </a:r>
            <a:endParaRPr lang="fi-FI" sz="2000" dirty="0"/>
          </a:p>
        </p:txBody>
      </p:sp>
      <p:pic>
        <p:nvPicPr>
          <p:cNvPr id="7" name="Kuva 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BB2D8746-67BE-979C-B350-1CCAEDA301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9133" y="179582"/>
            <a:ext cx="1495387" cy="381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010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Sisällön paikkamerkki 9">
            <a:extLst>
              <a:ext uri="{FF2B5EF4-FFF2-40B4-BE49-F238E27FC236}">
                <a16:creationId xmlns:a16="http://schemas.microsoft.com/office/drawing/2014/main" id="{1E7FDF43-1170-0F07-4F22-E0D99BDB22E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4" r="-1" b="-1"/>
          <a:stretch/>
        </p:blipFill>
        <p:spPr>
          <a:xfrm>
            <a:off x="3362326" y="10"/>
            <a:ext cx="8800976" cy="685799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6C6F738-BE30-F3D9-D466-B2A25F04B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256893"/>
            <a:ext cx="3822189" cy="52387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000" b="1" dirty="0" err="1"/>
              <a:t>Syöpä</a:t>
            </a:r>
            <a:endParaRPr lang="en-US" sz="4000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241D662-AEB5-3550-3F85-77C5CDCCB6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760" y="1114425"/>
            <a:ext cx="5050790" cy="558641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dirty="0" err="1"/>
              <a:t>yleisnimi</a:t>
            </a:r>
            <a:r>
              <a:rPr lang="en-US" sz="2000" dirty="0"/>
              <a:t> </a:t>
            </a:r>
            <a:r>
              <a:rPr lang="en-US" sz="2000" dirty="0" err="1"/>
              <a:t>sairauksille</a:t>
            </a:r>
            <a:r>
              <a:rPr lang="en-US" sz="2000" dirty="0"/>
              <a:t>, </a:t>
            </a:r>
            <a:r>
              <a:rPr lang="en-US" sz="2000" dirty="0" err="1"/>
              <a:t>jossa</a:t>
            </a:r>
            <a:r>
              <a:rPr lang="en-US" sz="2000" dirty="0"/>
              <a:t> </a:t>
            </a:r>
            <a:r>
              <a:rPr lang="en-US" sz="2000" dirty="0" err="1"/>
              <a:t>esiintyy</a:t>
            </a:r>
            <a:r>
              <a:rPr lang="en-US" sz="2000" dirty="0"/>
              <a:t> </a:t>
            </a:r>
            <a:r>
              <a:rPr lang="en-US" sz="2000" dirty="0" err="1"/>
              <a:t>pahanlaatuisia</a:t>
            </a:r>
            <a:r>
              <a:rPr lang="en-US" sz="2000" dirty="0"/>
              <a:t> </a:t>
            </a:r>
            <a:r>
              <a:rPr lang="en-US" sz="2000" dirty="0" err="1"/>
              <a:t>kasvaimia</a:t>
            </a:r>
            <a:endParaRPr lang="en-US" sz="2000" dirty="0"/>
          </a:p>
          <a:p>
            <a:r>
              <a:rPr lang="en-US" sz="2000" dirty="0" err="1"/>
              <a:t>Syöpäsolut</a:t>
            </a:r>
            <a:r>
              <a:rPr lang="en-US" sz="2000" dirty="0"/>
              <a:t> </a:t>
            </a:r>
            <a:r>
              <a:rPr lang="en-US" sz="2000" dirty="0" err="1"/>
              <a:t>lisääntyvät</a:t>
            </a:r>
            <a:r>
              <a:rPr lang="en-US" sz="2000" dirty="0"/>
              <a:t> </a:t>
            </a:r>
            <a:r>
              <a:rPr lang="en-US" sz="2000" dirty="0" err="1"/>
              <a:t>hallitsemattomasti</a:t>
            </a:r>
            <a:r>
              <a:rPr lang="en-US" sz="2000" dirty="0"/>
              <a:t> ja </a:t>
            </a:r>
            <a:r>
              <a:rPr lang="en-US" sz="2000" dirty="0" err="1"/>
              <a:t>pystyvät</a:t>
            </a:r>
            <a:r>
              <a:rPr lang="en-US" sz="2000" dirty="0"/>
              <a:t> </a:t>
            </a:r>
            <a:r>
              <a:rPr lang="en-US" sz="2000" dirty="0" err="1"/>
              <a:t>leviämään</a:t>
            </a:r>
            <a:r>
              <a:rPr lang="en-US" sz="2000" dirty="0"/>
              <a:t> </a:t>
            </a:r>
            <a:r>
              <a:rPr lang="en-US" sz="2000" dirty="0" err="1"/>
              <a:t>muualle</a:t>
            </a:r>
            <a:r>
              <a:rPr lang="en-US" sz="2000" dirty="0"/>
              <a:t> </a:t>
            </a:r>
            <a:r>
              <a:rPr lang="en-US" sz="2000" dirty="0" err="1"/>
              <a:t>elimistöön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Syöpäsairauksia</a:t>
            </a:r>
            <a:r>
              <a:rPr lang="en-US" sz="2000" dirty="0"/>
              <a:t> on </a:t>
            </a:r>
            <a:r>
              <a:rPr lang="en-US" sz="2000" dirty="0" err="1"/>
              <a:t>noin</a:t>
            </a:r>
            <a:r>
              <a:rPr lang="en-US" sz="2000" dirty="0"/>
              <a:t> 2000.</a:t>
            </a:r>
          </a:p>
          <a:p>
            <a:r>
              <a:rPr lang="en-US" sz="2000" dirty="0" err="1"/>
              <a:t>Väestön</a:t>
            </a:r>
            <a:r>
              <a:rPr lang="en-US" sz="2000" dirty="0"/>
              <a:t> </a:t>
            </a:r>
            <a:r>
              <a:rPr lang="en-US" sz="2000" dirty="0" err="1"/>
              <a:t>ikääntyessä</a:t>
            </a:r>
            <a:r>
              <a:rPr lang="en-US" sz="2000" dirty="0"/>
              <a:t> </a:t>
            </a:r>
            <a:r>
              <a:rPr lang="en-US" sz="2000" dirty="0" err="1"/>
              <a:t>syöpien</a:t>
            </a:r>
            <a:r>
              <a:rPr lang="en-US" sz="2000" dirty="0"/>
              <a:t> </a:t>
            </a:r>
            <a:r>
              <a:rPr lang="en-US" sz="2000" dirty="0" err="1"/>
              <a:t>ilmaantuvuus</a:t>
            </a:r>
            <a:r>
              <a:rPr lang="en-US" sz="2000" dirty="0"/>
              <a:t> </a:t>
            </a:r>
            <a:r>
              <a:rPr lang="en-US" sz="2000" dirty="0" err="1"/>
              <a:t>kasvaa</a:t>
            </a:r>
            <a:r>
              <a:rPr lang="en-US" sz="2000" dirty="0"/>
              <a:t>.</a:t>
            </a:r>
          </a:p>
          <a:p>
            <a:r>
              <a:rPr lang="en-US" sz="2000" dirty="0"/>
              <a:t>Yksi </a:t>
            </a:r>
            <a:r>
              <a:rPr lang="en-US" sz="2000" dirty="0" err="1"/>
              <a:t>yleisimmistä</a:t>
            </a:r>
            <a:r>
              <a:rPr lang="en-US" sz="2000" dirty="0"/>
              <a:t> </a:t>
            </a:r>
            <a:r>
              <a:rPr lang="en-US" sz="2000" dirty="0" err="1"/>
              <a:t>kuolinsyistä</a:t>
            </a:r>
            <a:r>
              <a:rPr lang="en-US" sz="2000" dirty="0"/>
              <a:t>, </a:t>
            </a:r>
            <a:r>
              <a:rPr lang="en-US" sz="2000" dirty="0" err="1"/>
              <a:t>etenkin</a:t>
            </a:r>
            <a:r>
              <a:rPr lang="en-US" sz="2000" dirty="0"/>
              <a:t> </a:t>
            </a:r>
            <a:r>
              <a:rPr lang="en-US" sz="2000" dirty="0" err="1"/>
              <a:t>niissä</a:t>
            </a:r>
            <a:r>
              <a:rPr lang="en-US" sz="2000" dirty="0"/>
              <a:t> </a:t>
            </a:r>
            <a:r>
              <a:rPr lang="en-US" sz="2000" dirty="0" err="1"/>
              <a:t>maissa</a:t>
            </a:r>
            <a:r>
              <a:rPr lang="en-US" sz="2000" dirty="0"/>
              <a:t>, </a:t>
            </a:r>
            <a:r>
              <a:rPr lang="en-US" sz="2000" dirty="0" err="1"/>
              <a:t>joissa</a:t>
            </a:r>
            <a:r>
              <a:rPr lang="en-US" sz="2000" dirty="0"/>
              <a:t> </a:t>
            </a:r>
            <a:r>
              <a:rPr lang="en-US" sz="2000" dirty="0" err="1"/>
              <a:t>eliniänodote</a:t>
            </a:r>
            <a:r>
              <a:rPr lang="en-US" sz="2000" dirty="0"/>
              <a:t> on </a:t>
            </a:r>
            <a:r>
              <a:rPr lang="en-US" sz="2000" dirty="0" err="1"/>
              <a:t>korkea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r>
              <a:rPr lang="en-US" sz="2000" b="1" dirty="0" err="1"/>
              <a:t>Suomessa</a:t>
            </a:r>
            <a:endParaRPr lang="en-US" sz="2000" b="1" dirty="0"/>
          </a:p>
          <a:p>
            <a:r>
              <a:rPr lang="en-US" sz="2000" dirty="0" err="1"/>
              <a:t>joka</a:t>
            </a:r>
            <a:r>
              <a:rPr lang="en-US" sz="2000" dirty="0"/>
              <a:t> 3. </a:t>
            </a:r>
            <a:r>
              <a:rPr lang="en-US" sz="2000" dirty="0" err="1"/>
              <a:t>sairastuu</a:t>
            </a:r>
            <a:r>
              <a:rPr lang="en-US" sz="2000" dirty="0"/>
              <a:t> </a:t>
            </a:r>
            <a:r>
              <a:rPr lang="en-US" sz="2000" dirty="0" err="1"/>
              <a:t>jossain</a:t>
            </a:r>
            <a:r>
              <a:rPr lang="en-US" sz="2000" dirty="0"/>
              <a:t> </a:t>
            </a:r>
            <a:r>
              <a:rPr lang="en-US" sz="2000" dirty="0" err="1"/>
              <a:t>elämänsä</a:t>
            </a:r>
            <a:r>
              <a:rPr lang="en-US" sz="2000" dirty="0"/>
              <a:t> </a:t>
            </a:r>
            <a:r>
              <a:rPr lang="en-US" sz="2000" dirty="0" err="1"/>
              <a:t>vaiheessa</a:t>
            </a:r>
            <a:endParaRPr lang="en-US" sz="2000" dirty="0"/>
          </a:p>
          <a:p>
            <a:r>
              <a:rPr lang="en-US" sz="2000" dirty="0" err="1"/>
              <a:t>uusia</a:t>
            </a:r>
            <a:r>
              <a:rPr lang="en-US" sz="2000" dirty="0"/>
              <a:t> </a:t>
            </a:r>
            <a:r>
              <a:rPr lang="en-US" sz="2000" dirty="0" err="1"/>
              <a:t>tapauksia</a:t>
            </a:r>
            <a:r>
              <a:rPr lang="en-US" sz="2000" dirty="0"/>
              <a:t> </a:t>
            </a:r>
            <a:r>
              <a:rPr lang="en-US" sz="2000" dirty="0" err="1"/>
              <a:t>noin</a:t>
            </a:r>
            <a:r>
              <a:rPr lang="en-US" sz="2000" dirty="0"/>
              <a:t> 30 000 </a:t>
            </a:r>
            <a:r>
              <a:rPr lang="en-US" sz="2000" dirty="0" err="1"/>
              <a:t>vuodessa</a:t>
            </a:r>
            <a:endParaRPr lang="en-US" sz="2000" dirty="0"/>
          </a:p>
          <a:p>
            <a:r>
              <a:rPr lang="en-US" sz="2000" dirty="0"/>
              <a:t>2. </a:t>
            </a:r>
            <a:r>
              <a:rPr lang="en-US" sz="2000" dirty="0" err="1"/>
              <a:t>yleisin</a:t>
            </a:r>
            <a:r>
              <a:rPr lang="en-US" sz="2000" dirty="0"/>
              <a:t> </a:t>
            </a:r>
            <a:r>
              <a:rPr lang="en-US" sz="2000" dirty="0" err="1"/>
              <a:t>kuolinsyy</a:t>
            </a:r>
            <a:endParaRPr lang="en-US" sz="2000" dirty="0"/>
          </a:p>
          <a:p>
            <a:r>
              <a:rPr lang="en-US" sz="2000" dirty="0" err="1"/>
              <a:t>hoitojen</a:t>
            </a:r>
            <a:r>
              <a:rPr lang="en-US" sz="2000" dirty="0"/>
              <a:t> </a:t>
            </a:r>
            <a:r>
              <a:rPr lang="en-US" sz="2000" dirty="0" err="1"/>
              <a:t>avulla</a:t>
            </a:r>
            <a:r>
              <a:rPr lang="en-US" sz="2000" dirty="0"/>
              <a:t> 2/3 </a:t>
            </a:r>
            <a:r>
              <a:rPr lang="en-US" sz="2000" dirty="0" err="1"/>
              <a:t>paranee</a:t>
            </a:r>
            <a:endParaRPr lang="en-US" sz="2000" dirty="0"/>
          </a:p>
          <a:p>
            <a:endParaRPr lang="en-US" sz="2000" dirty="0"/>
          </a:p>
        </p:txBody>
      </p:sp>
      <p:pic>
        <p:nvPicPr>
          <p:cNvPr id="13" name="Kuva 12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423169F9-5D7C-1FBA-522B-9663C8C847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2764" y="304361"/>
            <a:ext cx="1892024" cy="428937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8973AB77-4CF5-1E41-58F7-AEF59D9A96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80320" y="6247638"/>
            <a:ext cx="1706880" cy="438912"/>
          </a:xfrm>
          <a:prstGeom prst="rect">
            <a:avLst/>
          </a:prstGeom>
        </p:spPr>
      </p:pic>
      <p:sp>
        <p:nvSpPr>
          <p:cNvPr id="11" name="Tekstiruutu 10">
            <a:extLst>
              <a:ext uri="{FF2B5EF4-FFF2-40B4-BE49-F238E27FC236}">
                <a16:creationId xmlns:a16="http://schemas.microsoft.com/office/drawing/2014/main" id="{1F5B2618-C25E-DC7B-3295-D0CE31F2C099}"/>
              </a:ext>
            </a:extLst>
          </p:cNvPr>
          <p:cNvSpPr txBox="1"/>
          <p:nvPr/>
        </p:nvSpPr>
        <p:spPr>
          <a:xfrm rot="5400000">
            <a:off x="9929763" y="3259723"/>
            <a:ext cx="3962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/>
              <a:t>Kuva: Unsplash.com Olga Kononenko</a:t>
            </a:r>
          </a:p>
        </p:txBody>
      </p:sp>
    </p:spTree>
    <p:extLst>
      <p:ext uri="{BB962C8B-B14F-4D97-AF65-F5344CB8AC3E}">
        <p14:creationId xmlns:p14="http://schemas.microsoft.com/office/powerpoint/2010/main" val="3545347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DB10AA3E-FB7A-1B29-D69A-951BF783E3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723468"/>
            <a:ext cx="11582400" cy="5717972"/>
          </a:xfrm>
          <a:prstGeom prst="rect">
            <a:avLst/>
          </a:prstGeom>
        </p:spPr>
      </p:pic>
      <p:pic>
        <p:nvPicPr>
          <p:cNvPr id="4" name="Kuva 3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00A020DC-9253-C860-84C0-5359579334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7084" y="212921"/>
            <a:ext cx="1892024" cy="428937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7978BB90-0DAF-5AC6-E691-B78FA73EAB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19112" y="6257612"/>
            <a:ext cx="1668088" cy="42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801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5A3D817E-8EAA-46B5-892E-2ED35162F2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6950" y="6309848"/>
            <a:ext cx="2000250" cy="51435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43A0F110-6002-55D3-6A47-C21AB195E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025" y="33802"/>
            <a:ext cx="11033760" cy="772160"/>
          </a:xfrm>
        </p:spPr>
        <p:txBody>
          <a:bodyPr>
            <a:normAutofit/>
          </a:bodyPr>
          <a:lstStyle/>
          <a:p>
            <a:r>
              <a:rPr lang="fi-FI" sz="3600" b="1" dirty="0">
                <a:solidFill>
                  <a:srgbClr val="FF3399"/>
                </a:solidFill>
              </a:rPr>
              <a:t>Syövän synty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483BF700-3103-7EAE-8415-40CE7E1F47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0025" y="684067"/>
            <a:ext cx="11991975" cy="5747677"/>
          </a:xfrm>
        </p:spPr>
      </p:pic>
      <p:pic>
        <p:nvPicPr>
          <p:cNvPr id="4" name="Kuva 3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83355F45-84AA-2046-46D6-7804DCE03F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6950" y="171450"/>
            <a:ext cx="1892024" cy="42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623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5D7BAC21-EE1C-E811-5279-FEC95CB818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2788"/>
            <a:ext cx="11897360" cy="6554402"/>
          </a:xfrm>
          <a:prstGeom prst="rect">
            <a:avLst/>
          </a:prstGeom>
        </p:spPr>
      </p:pic>
      <p:pic>
        <p:nvPicPr>
          <p:cNvPr id="5" name="Kuva 4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D4AEF4DF-481A-C043-C10A-9C765EE001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7736" y="151799"/>
            <a:ext cx="1892024" cy="428937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709918D3-7B73-BB0C-6FBB-D9FE6144A8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9510" y="6212840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853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Kuva 11">
            <a:extLst>
              <a:ext uri="{FF2B5EF4-FFF2-40B4-BE49-F238E27FC236}">
                <a16:creationId xmlns:a16="http://schemas.microsoft.com/office/drawing/2014/main" id="{D9A3860E-DA87-6974-E75B-8F2FC85398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6950" y="6172200"/>
            <a:ext cx="2116226" cy="534001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2FD43FB-305A-7ED7-F528-694A76827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6455"/>
            <a:ext cx="9204960" cy="690879"/>
          </a:xfrm>
        </p:spPr>
        <p:txBody>
          <a:bodyPr>
            <a:normAutofit/>
          </a:bodyPr>
          <a:lstStyle/>
          <a:p>
            <a:r>
              <a:rPr lang="fi-FI" sz="3200" b="1" dirty="0">
                <a:solidFill>
                  <a:srgbClr val="7030A0"/>
                </a:solidFill>
              </a:rPr>
              <a:t>Esimerkkejä syövän todennäköisyyttä lisäävistä tekijöistä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645DA92-DCAE-DFAF-9F7A-E5E9726390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6700" y="1035050"/>
            <a:ext cx="5181600" cy="384175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fi-FI" sz="2900" b="1" dirty="0"/>
              <a:t>YKSILÖN SISÄISET TEKIJÄT</a:t>
            </a:r>
          </a:p>
          <a:p>
            <a:r>
              <a:rPr lang="fi-FI" sz="2900" dirty="0"/>
              <a:t>Ikä</a:t>
            </a:r>
          </a:p>
          <a:p>
            <a:r>
              <a:rPr lang="fi-FI" sz="2900" dirty="0"/>
              <a:t>Sukupuoli</a:t>
            </a:r>
          </a:p>
          <a:p>
            <a:r>
              <a:rPr lang="fi-FI" sz="2900" dirty="0"/>
              <a:t>Ihotyyppi</a:t>
            </a:r>
          </a:p>
          <a:p>
            <a:r>
              <a:rPr lang="fi-FI" sz="2900" dirty="0"/>
              <a:t>Vanhemmilta perityt geenivirheet</a:t>
            </a:r>
          </a:p>
          <a:p>
            <a:pPr marL="0" indent="0">
              <a:buNone/>
            </a:pPr>
            <a:r>
              <a:rPr lang="fi-FI" sz="2900" b="1" dirty="0"/>
              <a:t>ELINTAVAT</a:t>
            </a:r>
          </a:p>
          <a:p>
            <a:r>
              <a:rPr lang="fi-FI" sz="2900" dirty="0"/>
              <a:t>Tupakointi ja nuuskan käyttö</a:t>
            </a:r>
          </a:p>
          <a:p>
            <a:r>
              <a:rPr lang="fi-FI" sz="2900" dirty="0"/>
              <a:t>Alkoholi</a:t>
            </a:r>
          </a:p>
          <a:p>
            <a:r>
              <a:rPr lang="fi-FI" sz="2900" dirty="0"/>
              <a:t>Auringonotto ja ihon palaminen</a:t>
            </a:r>
          </a:p>
          <a:p>
            <a:r>
              <a:rPr lang="fi-FI" sz="2900" dirty="0"/>
              <a:t>Runsas punaisen lihan syönti</a:t>
            </a:r>
          </a:p>
          <a:p>
            <a:r>
              <a:rPr lang="fi-FI" sz="2900" dirty="0"/>
              <a:t>Grillatessa syntyvät PAH-yhdisteet</a:t>
            </a:r>
          </a:p>
          <a:p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D2E581C-7348-878D-6971-0AC83777A5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48300" y="1035050"/>
            <a:ext cx="6601460" cy="589915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fi-FI" sz="2800" b="1" dirty="0"/>
              <a:t>ELINYMPÄRISTÖN ALTISTEET</a:t>
            </a:r>
          </a:p>
          <a:p>
            <a:r>
              <a:rPr lang="fi-FI" sz="2800" dirty="0"/>
              <a:t>Ilman pienhiukkaset</a:t>
            </a:r>
          </a:p>
          <a:p>
            <a:r>
              <a:rPr lang="fi-FI" sz="2800" dirty="0"/>
              <a:t>Passiivinen tupakointi</a:t>
            </a:r>
          </a:p>
          <a:p>
            <a:r>
              <a:rPr lang="fi-FI" sz="2800" dirty="0"/>
              <a:t>Radon</a:t>
            </a:r>
          </a:p>
          <a:p>
            <a:pPr marL="0" indent="0">
              <a:buNone/>
            </a:pPr>
            <a:r>
              <a:rPr lang="fi-FI" sz="2800" b="1" dirty="0"/>
              <a:t>TYÖYMPÄRISTÖN ALTISTEET</a:t>
            </a:r>
          </a:p>
          <a:p>
            <a:r>
              <a:rPr lang="fi-FI" sz="2800" dirty="0"/>
              <a:t>Asbesti</a:t>
            </a:r>
          </a:p>
          <a:p>
            <a:r>
              <a:rPr lang="fi-FI" sz="2800" dirty="0"/>
              <a:t>Monet kemikaalit</a:t>
            </a:r>
          </a:p>
          <a:p>
            <a:r>
              <a:rPr lang="fi-FI" sz="2800" dirty="0"/>
              <a:t>Radioaktiiviset materiaalit</a:t>
            </a:r>
          </a:p>
          <a:p>
            <a:r>
              <a:rPr lang="fi-FI" sz="2800" dirty="0"/>
              <a:t>Röntgensäteily</a:t>
            </a:r>
          </a:p>
          <a:p>
            <a:pPr marL="0" indent="0">
              <a:buNone/>
            </a:pPr>
            <a:r>
              <a:rPr lang="fi-FI" sz="2800" b="1" dirty="0"/>
              <a:t>ERÄÄT BAKTEERIT JA VIRUKSET</a:t>
            </a:r>
          </a:p>
          <a:p>
            <a:r>
              <a:rPr lang="fi-FI" sz="2800" dirty="0"/>
              <a:t>Helikobakteeri (mahalaukun syöpä)</a:t>
            </a:r>
          </a:p>
          <a:p>
            <a:r>
              <a:rPr lang="fi-FI" sz="2800" dirty="0"/>
              <a:t>Sukuelinten papilloomavirukset HPV (kohdunkaulan syöpä)</a:t>
            </a:r>
          </a:p>
          <a:p>
            <a:r>
              <a:rPr lang="fi-FI" sz="2800" dirty="0"/>
              <a:t>Hepatiittivirukset HBV ja HCV (maksasyöpä)</a:t>
            </a:r>
          </a:p>
          <a:p>
            <a:pPr marL="0" indent="0">
              <a:buNone/>
            </a:pPr>
            <a:r>
              <a:rPr lang="fi-FI" sz="2800" b="1" dirty="0"/>
              <a:t>JOTKUT LÄÄKEAINEET</a:t>
            </a:r>
          </a:p>
          <a:p>
            <a:r>
              <a:rPr lang="fi-FI" sz="2800" dirty="0"/>
              <a:t>Hormonivalmisteet</a:t>
            </a:r>
          </a:p>
          <a:p>
            <a:r>
              <a:rPr lang="fi-FI" sz="2800" dirty="0"/>
              <a:t>Immuunipuutostilaa aiheuttavat lääkkeet</a:t>
            </a:r>
          </a:p>
          <a:p>
            <a:endParaRPr lang="fi-FI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1CDB6E89-31CA-ADEC-A885-9CB1C20E2A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99" y="4865377"/>
            <a:ext cx="2768053" cy="1696129"/>
          </a:xfrm>
          <a:prstGeom prst="rect">
            <a:avLst/>
          </a:prstGeom>
        </p:spPr>
      </p:pic>
      <p:pic>
        <p:nvPicPr>
          <p:cNvPr id="10" name="Kuva 9" descr="Kuva, joka sisältää kohteen porkkana, sisä, vihannes, viipaloitu&#10;&#10;Kuvaus luotu automaattisesti">
            <a:extLst>
              <a:ext uri="{FF2B5EF4-FFF2-40B4-BE49-F238E27FC236}">
                <a16:creationId xmlns:a16="http://schemas.microsoft.com/office/drawing/2014/main" id="{1A3095F6-B982-A72D-0471-48931522B5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360" y="4865377"/>
            <a:ext cx="1898576" cy="1696129"/>
          </a:xfrm>
          <a:prstGeom prst="rect">
            <a:avLst/>
          </a:prstGeom>
        </p:spPr>
      </p:pic>
      <p:pic>
        <p:nvPicPr>
          <p:cNvPr id="11" name="Kuva 10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D78B4247-954C-377C-D9A6-45CD5C2177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7736" y="151799"/>
            <a:ext cx="1892024" cy="428937"/>
          </a:xfrm>
          <a:prstGeom prst="rect">
            <a:avLst/>
          </a:prstGeom>
        </p:spPr>
      </p:pic>
      <p:sp>
        <p:nvSpPr>
          <p:cNvPr id="15" name="Tekstiruutu 14">
            <a:extLst>
              <a:ext uri="{FF2B5EF4-FFF2-40B4-BE49-F238E27FC236}">
                <a16:creationId xmlns:a16="http://schemas.microsoft.com/office/drawing/2014/main" id="{75009063-9636-B826-A8CB-95B9132907E6}"/>
              </a:ext>
            </a:extLst>
          </p:cNvPr>
          <p:cNvSpPr txBox="1"/>
          <p:nvPr/>
        </p:nvSpPr>
        <p:spPr>
          <a:xfrm>
            <a:off x="660998" y="6550223"/>
            <a:ext cx="4643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Kuvat: Unsplash.com Andreas M ja Robert </a:t>
            </a:r>
            <a:r>
              <a:rPr lang="fi-FI" sz="1400" dirty="0" err="1"/>
              <a:t>Ruggiero</a:t>
            </a:r>
            <a:endParaRPr lang="fi-FI" sz="1400" dirty="0"/>
          </a:p>
        </p:txBody>
      </p:sp>
      <p:pic>
        <p:nvPicPr>
          <p:cNvPr id="17" name="Kuva 16" descr="Kuva, joka sisältää kohteen auto, ulko, savu&#10;&#10;Kuvaus luotu automaattisesti">
            <a:extLst>
              <a:ext uri="{FF2B5EF4-FFF2-40B4-BE49-F238E27FC236}">
                <a16:creationId xmlns:a16="http://schemas.microsoft.com/office/drawing/2014/main" id="{884BFBEA-5532-050C-C4A4-FEBE4C7DA6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4015" y="1068901"/>
            <a:ext cx="2731770" cy="1725328"/>
          </a:xfrm>
          <a:prstGeom prst="rect">
            <a:avLst/>
          </a:prstGeom>
        </p:spPr>
      </p:pic>
      <p:sp>
        <p:nvSpPr>
          <p:cNvPr id="18" name="Tekstiruutu 17">
            <a:extLst>
              <a:ext uri="{FF2B5EF4-FFF2-40B4-BE49-F238E27FC236}">
                <a16:creationId xmlns:a16="http://schemas.microsoft.com/office/drawing/2014/main" id="{93C143AB-DC52-F376-3354-0F41ECC8B8E0}"/>
              </a:ext>
            </a:extLst>
          </p:cNvPr>
          <p:cNvSpPr txBox="1"/>
          <p:nvPr/>
        </p:nvSpPr>
        <p:spPr>
          <a:xfrm>
            <a:off x="9264015" y="2818056"/>
            <a:ext cx="27317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400" dirty="0"/>
              <a:t>Kuva: Unsplash.com </a:t>
            </a:r>
            <a:r>
              <a:rPr lang="fi-FI" sz="1400" dirty="0" err="1"/>
              <a:t>Vlad</a:t>
            </a:r>
            <a:endParaRPr lang="fi-FI" sz="1400" dirty="0"/>
          </a:p>
        </p:txBody>
      </p:sp>
    </p:spTree>
    <p:extLst>
      <p:ext uri="{BB962C8B-B14F-4D97-AF65-F5344CB8AC3E}">
        <p14:creationId xmlns:p14="http://schemas.microsoft.com/office/powerpoint/2010/main" val="513659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DA897A7-C85B-5753-8D31-2BF3955AB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481" y="211295"/>
            <a:ext cx="4150749" cy="1781970"/>
          </a:xfrm>
        </p:spPr>
        <p:txBody>
          <a:bodyPr>
            <a:normAutofit/>
          </a:bodyPr>
          <a:lstStyle/>
          <a:p>
            <a:r>
              <a:rPr lang="fi-FI" sz="3200" b="1" dirty="0"/>
              <a:t>Eturauhassyöpä on miesten yleisin syöpäsairaus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0CC31287-25F2-16E8-D721-49136189BEE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27600" y="2054687"/>
            <a:ext cx="4007630" cy="4351338"/>
          </a:xfrm>
        </p:spPr>
      </p:pic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06A84E67-52F6-AFB3-875D-2CF5BD19EB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90161" y="580736"/>
            <a:ext cx="6979920" cy="617248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i-FI" sz="2400" b="1" dirty="0"/>
              <a:t>Yleisyys</a:t>
            </a:r>
          </a:p>
          <a:p>
            <a:r>
              <a:rPr lang="fi-FI" sz="2400" dirty="0"/>
              <a:t>Noin 5 000 miestä/vuosi</a:t>
            </a:r>
          </a:p>
          <a:p>
            <a:r>
              <a:rPr lang="fi-FI" sz="2400" dirty="0"/>
              <a:t>Alle 50-vuotiailla harvinainen</a:t>
            </a:r>
          </a:p>
          <a:p>
            <a:r>
              <a:rPr lang="fi-FI" sz="2400" dirty="0"/>
              <a:t>Yleinen yli 70-vuotialilla</a:t>
            </a:r>
          </a:p>
          <a:p>
            <a:pPr marL="0" indent="0">
              <a:buNone/>
            </a:pPr>
            <a:r>
              <a:rPr lang="fi-FI" sz="2400" b="1" dirty="0"/>
              <a:t>Riskitekijöitä</a:t>
            </a:r>
          </a:p>
          <a:p>
            <a:r>
              <a:rPr lang="fi-FI" sz="2400" dirty="0"/>
              <a:t>Perinnöllinen alttius</a:t>
            </a:r>
          </a:p>
          <a:p>
            <a:r>
              <a:rPr lang="fi-FI" sz="2400" dirty="0"/>
              <a:t>Tupakointi</a:t>
            </a:r>
          </a:p>
          <a:p>
            <a:r>
              <a:rPr lang="fi-FI" sz="2400" dirty="0"/>
              <a:t>D-vitamiinin saannin vähäisyys</a:t>
            </a:r>
            <a:endParaRPr lang="fi-FI" sz="2400" b="1" dirty="0"/>
          </a:p>
          <a:p>
            <a:pPr marL="0" indent="0">
              <a:buNone/>
            </a:pPr>
            <a:r>
              <a:rPr lang="fi-FI" sz="2400" b="1" dirty="0"/>
              <a:t>Ennaltaehkäisy</a:t>
            </a:r>
          </a:p>
          <a:p>
            <a:r>
              <a:rPr lang="fi-FI" sz="2400" dirty="0"/>
              <a:t>PSA-testi (ei kuulu lakisääteiseen seulontaohjelmaan)</a:t>
            </a:r>
          </a:p>
          <a:p>
            <a:r>
              <a:rPr lang="fi-FI" sz="2400" dirty="0"/>
              <a:t>säännöllinen liikunta ja ruokasuositusten noudattaminen</a:t>
            </a:r>
          </a:p>
          <a:p>
            <a:pPr marL="0" indent="0">
              <a:buNone/>
            </a:pPr>
            <a:r>
              <a:rPr lang="fi-FI" sz="2400" b="1" dirty="0"/>
              <a:t>Oireet</a:t>
            </a:r>
          </a:p>
          <a:p>
            <a:pPr marL="285750" indent="-285750">
              <a:buFontTx/>
              <a:buChar char="-"/>
            </a:pPr>
            <a:r>
              <a:rPr lang="fi-FI" sz="2400" dirty="0"/>
              <a:t>alkuvaiheessa ei oireita; myöhemmin tihentynyt virtsaamisen tarve ja virtsaamisvaikeudet</a:t>
            </a:r>
          </a:p>
          <a:p>
            <a:pPr marL="0" indent="0">
              <a:buNone/>
            </a:pPr>
            <a:r>
              <a:rPr lang="fi-FI" sz="2600" b="1" dirty="0"/>
              <a:t>Hoito</a:t>
            </a:r>
          </a:p>
          <a:p>
            <a:pPr marL="285750" indent="-285750">
              <a:buFontTx/>
              <a:buChar char="-"/>
            </a:pPr>
            <a:r>
              <a:rPr lang="fi-FI" sz="2400" dirty="0"/>
              <a:t>etenee tavallisesti hyvin hitaasti, aina hoitoa ei tarvita</a:t>
            </a:r>
          </a:p>
          <a:p>
            <a:pPr marL="285750" indent="-285750">
              <a:buFontTx/>
              <a:buChar char="-"/>
            </a:pPr>
            <a:r>
              <a:rPr lang="fi-FI" sz="2400" dirty="0"/>
              <a:t>sädehoito, leikkaus</a:t>
            </a:r>
          </a:p>
          <a:p>
            <a:pPr marL="285750" indent="-285750">
              <a:buFontTx/>
              <a:buChar char="-"/>
            </a:pPr>
            <a:r>
              <a:rPr lang="fi-FI" sz="2400" dirty="0"/>
              <a:t>paranemisennuste on hyvä</a:t>
            </a:r>
          </a:p>
          <a:p>
            <a:pPr marL="285750" indent="-285750">
              <a:buFontTx/>
              <a:buChar char="-"/>
            </a:pPr>
            <a:endParaRPr lang="fi-FI" sz="2900" dirty="0"/>
          </a:p>
          <a:p>
            <a:endParaRPr lang="fi-FI" dirty="0"/>
          </a:p>
        </p:txBody>
      </p:sp>
      <p:pic>
        <p:nvPicPr>
          <p:cNvPr id="5" name="Kuva 4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D88340FE-DFA4-D5DD-1D24-EEDD9C39D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7736" y="151799"/>
            <a:ext cx="1892024" cy="428937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8BC08DB6-EF02-CBED-0DB4-9EC47958A9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8881" y="6172200"/>
            <a:ext cx="1981200" cy="46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541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7F667C2-EC75-5D50-60F5-6D0147DA8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480" y="58895"/>
            <a:ext cx="4934450" cy="1325563"/>
          </a:xfrm>
        </p:spPr>
        <p:txBody>
          <a:bodyPr>
            <a:normAutofit/>
          </a:bodyPr>
          <a:lstStyle/>
          <a:p>
            <a:r>
              <a:rPr lang="fi-FI" sz="3600" b="1" dirty="0"/>
              <a:t>Rintasyöpä on naisten yleisin syöpäsairaus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F424949-F612-350C-E862-431A2009F0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34025" y="238125"/>
            <a:ext cx="6388735" cy="6619876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fi-FI" sz="3600" b="1" dirty="0"/>
              <a:t>Yleisyys</a:t>
            </a:r>
          </a:p>
          <a:p>
            <a:r>
              <a:rPr lang="fi-FI" sz="3600" dirty="0"/>
              <a:t>lähes 5 000 naista/vuosi ja 20 miestä/vuosi</a:t>
            </a:r>
          </a:p>
          <a:p>
            <a:r>
              <a:rPr lang="fi-FI" sz="3600" dirty="0"/>
              <a:t>yli puolet todetaan vaihdevuosi-iän ohittaneilla naisilla</a:t>
            </a:r>
          </a:p>
          <a:p>
            <a:pPr marL="0" indent="0">
              <a:buNone/>
            </a:pPr>
            <a:r>
              <a:rPr lang="fi-FI" sz="3600" b="1" dirty="0"/>
              <a:t>Riskitekijöitä</a:t>
            </a:r>
          </a:p>
          <a:p>
            <a:r>
              <a:rPr lang="fi-FI" sz="3600" dirty="0"/>
              <a:t>eräissä rintasyöpämuodoissa perimällä suuri vaikutus</a:t>
            </a:r>
          </a:p>
          <a:p>
            <a:r>
              <a:rPr lang="fi-FI" sz="3600" dirty="0"/>
              <a:t>lihavuus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runsas alkoholinkäyttö</a:t>
            </a:r>
            <a:endParaRPr lang="fi-FI" sz="3600" dirty="0"/>
          </a:p>
          <a:p>
            <a:r>
              <a:rPr lang="fi-FI" sz="3600" dirty="0"/>
              <a:t>hyvin nuorena alkaneet kuukautiset ja myöhäinen vaihdevuosien alkamisikä</a:t>
            </a:r>
          </a:p>
          <a:p>
            <a:r>
              <a:rPr lang="fi-FI" sz="3600" dirty="0"/>
              <a:t>lapsettomuus</a:t>
            </a:r>
          </a:p>
          <a:p>
            <a:r>
              <a:rPr lang="fi-FI" sz="3600" dirty="0"/>
              <a:t>pitkäaikainen hormonikorvaushoito</a:t>
            </a:r>
          </a:p>
          <a:p>
            <a:pPr marL="0" indent="0">
              <a:buNone/>
            </a:pPr>
            <a:r>
              <a:rPr lang="fi-FI" sz="3600" b="1" dirty="0"/>
              <a:t>Ennaltaehkäisy</a:t>
            </a:r>
          </a:p>
          <a:p>
            <a:r>
              <a:rPr lang="fi-FI" sz="3600" dirty="0"/>
              <a:t>lakisääteinen, vapaaehtoinen mammografiaseulonta kaikille 50–69 -vuotiaille naisille joka toinen vuosi</a:t>
            </a:r>
          </a:p>
          <a:p>
            <a:r>
              <a:rPr lang="fi-FI" sz="3600" dirty="0"/>
              <a:t>painonhallinta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Oireet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kyhmyt rinnassa tai kainalossa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nännistä vuotava neste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Hoito</a:t>
            </a:r>
            <a:r>
              <a:rPr kumimoji="0" lang="fi-FI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i-FI" sz="3600" dirty="0">
                <a:solidFill>
                  <a:prstClr val="black"/>
                </a:solidFill>
                <a:latin typeface="Calibri" panose="020F0502020204030204"/>
              </a:rPr>
              <a:t>p</a:t>
            </a:r>
            <a:r>
              <a:rPr kumimoji="0" lang="fi-FI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aranemisennuste on hyvä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i-FI" sz="3600" dirty="0">
                <a:solidFill>
                  <a:prstClr val="black"/>
                </a:solidFill>
                <a:latin typeface="Calibri" panose="020F0502020204030204"/>
              </a:rPr>
              <a:t>leikkaus, sädehoito</a:t>
            </a:r>
          </a:p>
          <a:p>
            <a:endParaRPr lang="fi-FI" dirty="0"/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8ADB8BBE-F08D-2A37-8072-DF36725E5F7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57480" y="2038985"/>
            <a:ext cx="4934450" cy="4351338"/>
          </a:xfrm>
        </p:spPr>
      </p:pic>
      <p:pic>
        <p:nvPicPr>
          <p:cNvPr id="5" name="Kuva 4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D3C2F193-0207-EFE2-7000-97AA31DB53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9133" y="179582"/>
            <a:ext cx="1495387" cy="381315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1C7849D4-5D72-FFBB-0AC6-5A0749D4ED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19079" y="6297103"/>
            <a:ext cx="1615441" cy="381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4504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9E881A4-A468-403A-9941-F8FFD5C681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isällön paikkamerkki 5" descr="Kuva, joka sisältää kohteen teksti, henkilö&#10;&#10;Kuvaus luotu automaattisesti">
            <a:extLst>
              <a:ext uri="{FF2B5EF4-FFF2-40B4-BE49-F238E27FC236}">
                <a16:creationId xmlns:a16="http://schemas.microsoft.com/office/drawing/2014/main" id="{1FB676D6-C71A-7F42-DF54-33F9B264BC5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789" y="1612722"/>
            <a:ext cx="3667125" cy="4864277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F168544-607B-491A-8601-3087D0FCE1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68703" y="1"/>
            <a:ext cx="7423298" cy="6858000"/>
          </a:xfrm>
          <a:prstGeom prst="rect">
            <a:avLst/>
          </a:prstGeom>
          <a:solidFill>
            <a:schemeClr val="tx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E72AA78-78F4-85AC-F8D5-A449D68C2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4768702" cy="1612721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3600" b="1" kern="1200" dirty="0" err="1">
                <a:solidFill>
                  <a:schemeClr val="bg1">
                    <a:alpha val="60000"/>
                  </a:schemeClr>
                </a:solidFill>
                <a:latin typeface="+mj-lt"/>
                <a:ea typeface="+mj-ea"/>
                <a:cs typeface="+mj-cs"/>
              </a:rPr>
              <a:t>Keuhkosyöpä</a:t>
            </a:r>
            <a:r>
              <a:rPr lang="en-US" sz="3600" b="1" kern="1200" dirty="0">
                <a:solidFill>
                  <a:schemeClr val="bg1">
                    <a:alpha val="60000"/>
                  </a:schemeClr>
                </a:solidFill>
                <a:latin typeface="+mj-lt"/>
                <a:ea typeface="+mj-ea"/>
                <a:cs typeface="+mj-cs"/>
              </a:rPr>
              <a:t> on </a:t>
            </a:r>
            <a:r>
              <a:rPr lang="en-US" sz="3600" b="1" kern="1200" dirty="0" err="1">
                <a:solidFill>
                  <a:schemeClr val="bg1">
                    <a:alpha val="60000"/>
                  </a:schemeClr>
                </a:solidFill>
                <a:latin typeface="+mj-lt"/>
                <a:ea typeface="+mj-ea"/>
                <a:cs typeface="+mj-cs"/>
              </a:rPr>
              <a:t>maailman</a:t>
            </a:r>
            <a:r>
              <a:rPr lang="en-US" sz="3600" b="1" kern="1200" dirty="0">
                <a:solidFill>
                  <a:schemeClr val="bg1">
                    <a:alpha val="6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kern="1200" dirty="0" err="1">
                <a:solidFill>
                  <a:schemeClr val="bg1">
                    <a:alpha val="60000"/>
                  </a:schemeClr>
                </a:solidFill>
                <a:latin typeface="+mj-lt"/>
                <a:ea typeface="+mj-ea"/>
                <a:cs typeface="+mj-cs"/>
              </a:rPr>
              <a:t>yleisin</a:t>
            </a:r>
            <a:r>
              <a:rPr lang="en-US" sz="3600" b="1" kern="1200" dirty="0">
                <a:solidFill>
                  <a:schemeClr val="bg1">
                    <a:alpha val="6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kern="1200" dirty="0" err="1">
                <a:solidFill>
                  <a:schemeClr val="bg1">
                    <a:alpha val="60000"/>
                  </a:schemeClr>
                </a:solidFill>
                <a:latin typeface="+mj-lt"/>
                <a:ea typeface="+mj-ea"/>
                <a:cs typeface="+mj-cs"/>
              </a:rPr>
              <a:t>syöpäsairaus</a:t>
            </a:r>
            <a:endParaRPr lang="en-US" sz="3600" b="1" kern="1200" dirty="0">
              <a:solidFill>
                <a:schemeClr val="bg1">
                  <a:alpha val="6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A568B221-3EF9-3E65-A549-A73DA5F933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68703" y="285750"/>
            <a:ext cx="7265817" cy="657224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2000" b="1" dirty="0" err="1">
                <a:solidFill>
                  <a:schemeClr val="bg1"/>
                </a:solidFill>
              </a:rPr>
              <a:t>Yleisyys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Suomessa</a:t>
            </a:r>
            <a:endParaRPr lang="en-US" sz="2000" b="1" dirty="0">
              <a:solidFill>
                <a:schemeClr val="bg1"/>
              </a:solidFill>
            </a:endParaRPr>
          </a:p>
          <a:p>
            <a:r>
              <a:rPr lang="en-US" sz="2000" dirty="0">
                <a:solidFill>
                  <a:schemeClr val="bg1"/>
                </a:solidFill>
              </a:rPr>
              <a:t>3. </a:t>
            </a:r>
            <a:r>
              <a:rPr lang="en-US" sz="2000" dirty="0" err="1">
                <a:solidFill>
                  <a:schemeClr val="bg1"/>
                </a:solidFill>
              </a:rPr>
              <a:t>yleisin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syöpäsairaus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miehillä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noin</a:t>
            </a:r>
            <a:r>
              <a:rPr lang="en-US" sz="2000" dirty="0">
                <a:solidFill>
                  <a:schemeClr val="bg1"/>
                </a:solidFill>
              </a:rPr>
              <a:t> 1 700/v ja </a:t>
            </a:r>
            <a:r>
              <a:rPr lang="en-US" sz="2000" dirty="0" err="1">
                <a:solidFill>
                  <a:schemeClr val="bg1"/>
                </a:solidFill>
              </a:rPr>
              <a:t>naisilla</a:t>
            </a:r>
            <a:r>
              <a:rPr lang="en-US" sz="2000" dirty="0">
                <a:solidFill>
                  <a:schemeClr val="bg1"/>
                </a:solidFill>
              </a:rPr>
              <a:t> 1 000/v </a:t>
            </a:r>
          </a:p>
          <a:p>
            <a:pPr marL="0" indent="0">
              <a:buNone/>
            </a:pPr>
            <a:r>
              <a:rPr lang="en-US" sz="2000" b="1" dirty="0" err="1">
                <a:solidFill>
                  <a:schemeClr val="bg1"/>
                </a:solidFill>
              </a:rPr>
              <a:t>Riskitekijöitä</a:t>
            </a:r>
            <a:endParaRPr lang="en-US" sz="2000" b="1" dirty="0">
              <a:solidFill>
                <a:schemeClr val="bg1"/>
              </a:solidFill>
            </a:endParaRPr>
          </a:p>
          <a:p>
            <a:r>
              <a:rPr lang="en-US" sz="2000" dirty="0">
                <a:solidFill>
                  <a:schemeClr val="bg1"/>
                </a:solidFill>
              </a:rPr>
              <a:t>90 % </a:t>
            </a:r>
            <a:r>
              <a:rPr lang="en-US" sz="2000" dirty="0" err="1">
                <a:solidFill>
                  <a:schemeClr val="bg1"/>
                </a:solidFill>
              </a:rPr>
              <a:t>keuhkosyövistä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aiheutuu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tupakoinnista</a:t>
            </a:r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dirty="0" err="1">
                <a:solidFill>
                  <a:schemeClr val="bg1"/>
                </a:solidFill>
              </a:rPr>
              <a:t>altistuminen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radonille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asbestille</a:t>
            </a:r>
            <a:r>
              <a:rPr lang="en-US" sz="2000" dirty="0">
                <a:solidFill>
                  <a:schemeClr val="bg1"/>
                </a:solidFill>
              </a:rPr>
              <a:t> tai </a:t>
            </a:r>
            <a:r>
              <a:rPr lang="en-US" sz="2000" dirty="0" err="1">
                <a:solidFill>
                  <a:schemeClr val="bg1"/>
                </a:solidFill>
              </a:rPr>
              <a:t>ilmansaasteille</a:t>
            </a:r>
            <a:endParaRPr lang="en-US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000" b="1" dirty="0" err="1">
                <a:solidFill>
                  <a:schemeClr val="bg1"/>
                </a:solidFill>
              </a:rPr>
              <a:t>Ennaltaehkäisy</a:t>
            </a:r>
            <a:endParaRPr lang="en-US" sz="2000" b="1" dirty="0">
              <a:solidFill>
                <a:schemeClr val="bg1"/>
              </a:solidFill>
            </a:endParaRPr>
          </a:p>
          <a:p>
            <a:r>
              <a:rPr lang="en-US" sz="2000" dirty="0" err="1">
                <a:solidFill>
                  <a:schemeClr val="bg1"/>
                </a:solidFill>
              </a:rPr>
              <a:t>tupakoimattomuus</a:t>
            </a:r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dirty="0" err="1">
                <a:solidFill>
                  <a:schemeClr val="bg1"/>
                </a:solidFill>
              </a:rPr>
              <a:t>asuntojen</a:t>
            </a:r>
            <a:r>
              <a:rPr lang="en-US" sz="2000" dirty="0">
                <a:solidFill>
                  <a:schemeClr val="bg1"/>
                </a:solidFill>
              </a:rPr>
              <a:t> ja </a:t>
            </a:r>
            <a:r>
              <a:rPr lang="en-US" sz="2000" dirty="0" err="1">
                <a:solidFill>
                  <a:schemeClr val="bg1"/>
                </a:solidFill>
              </a:rPr>
              <a:t>työpaikkojen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radonmittaukset</a:t>
            </a:r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dirty="0" err="1">
                <a:solidFill>
                  <a:schemeClr val="bg1"/>
                </a:solidFill>
              </a:rPr>
              <a:t>asbestin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käytön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kieltävä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laki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vanhojen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talojen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asbestikartoitukset</a:t>
            </a:r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dirty="0" err="1">
                <a:solidFill>
                  <a:schemeClr val="bg1"/>
                </a:solidFill>
              </a:rPr>
              <a:t>toimenpiteet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ilmansaasteiden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vähentämiseksi</a:t>
            </a:r>
            <a:endParaRPr lang="en-US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000" b="1" dirty="0" err="1">
                <a:solidFill>
                  <a:schemeClr val="bg1"/>
                </a:solidFill>
              </a:rPr>
              <a:t>Oireet</a:t>
            </a:r>
            <a:endParaRPr lang="en-US" sz="2000" b="1" dirty="0">
              <a:solidFill>
                <a:schemeClr val="bg1"/>
              </a:solidFill>
            </a:endParaRPr>
          </a:p>
          <a:p>
            <a:r>
              <a:rPr lang="en-US" sz="2000" dirty="0" err="1">
                <a:solidFill>
                  <a:schemeClr val="bg1"/>
                </a:solidFill>
              </a:rPr>
              <a:t>pitkään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oireeton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yskä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veriset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yskökset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hengenahdistus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kipu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toistuvat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keuhkotulehdukset</a:t>
            </a:r>
            <a:endParaRPr lang="en-US" sz="20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000" b="1" dirty="0" err="1">
                <a:solidFill>
                  <a:schemeClr val="bg1"/>
                </a:solidFill>
              </a:rPr>
              <a:t>Hoito</a:t>
            </a:r>
            <a:endParaRPr lang="en-US" sz="2000" b="1" dirty="0">
              <a:solidFill>
                <a:schemeClr val="bg1"/>
              </a:solidFill>
            </a:endParaRPr>
          </a:p>
          <a:p>
            <a:r>
              <a:rPr lang="en-US" sz="2000" dirty="0" err="1">
                <a:solidFill>
                  <a:schemeClr val="bg1"/>
                </a:solidFill>
              </a:rPr>
              <a:t>leikkaus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sädehoito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lääkehoito</a:t>
            </a:r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dirty="0" err="1">
                <a:solidFill>
                  <a:schemeClr val="bg1"/>
                </a:solidFill>
              </a:rPr>
              <a:t>paranemisennuste</a:t>
            </a:r>
            <a:r>
              <a:rPr lang="en-US" sz="2000" dirty="0">
                <a:solidFill>
                  <a:schemeClr val="bg1"/>
                </a:solidFill>
              </a:rPr>
              <a:t> on </a:t>
            </a:r>
            <a:r>
              <a:rPr lang="en-US" sz="2000" dirty="0" err="1">
                <a:solidFill>
                  <a:schemeClr val="bg1"/>
                </a:solidFill>
              </a:rPr>
              <a:t>usein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heikko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10" name="Kuva 9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B1600FF8-8088-B13D-A78F-4325058F3B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9133" y="179582"/>
            <a:ext cx="1495387" cy="381315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17F01C73-FD81-6A6D-D4BE-144D7E26C1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66864" y="6345874"/>
            <a:ext cx="1482896" cy="381316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F1F7DB56-201E-64E3-D512-91F74020E93D}"/>
              </a:ext>
            </a:extLst>
          </p:cNvPr>
          <p:cNvSpPr txBox="1"/>
          <p:nvPr/>
        </p:nvSpPr>
        <p:spPr>
          <a:xfrm>
            <a:off x="1" y="6485473"/>
            <a:ext cx="47687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400" dirty="0">
                <a:solidFill>
                  <a:schemeClr val="bg1"/>
                </a:solidFill>
              </a:rPr>
              <a:t>Kuva: Unsplash.com Jay Clark</a:t>
            </a:r>
          </a:p>
        </p:txBody>
      </p:sp>
    </p:spTree>
    <p:extLst>
      <p:ext uri="{BB962C8B-B14F-4D97-AF65-F5344CB8AC3E}">
        <p14:creationId xmlns:p14="http://schemas.microsoft.com/office/powerpoint/2010/main" val="22960970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8e8df33-a090-4ce7-a58b-5234ff1e67e3">
      <Terms xmlns="http://schemas.microsoft.com/office/infopath/2007/PartnerControls"/>
    </lcf76f155ced4ddcb4097134ff3c332f>
    <TaxCatchAll xmlns="f0974581-4bbf-443e-902f-14073e9fb4f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BFA0A3B0D7763A428C603A9965B631F3" ma:contentTypeVersion="15" ma:contentTypeDescription="Luo uusi asiakirja." ma:contentTypeScope="" ma:versionID="e9a2ac6108e975ea09913b3359f7f9cb">
  <xsd:schema xmlns:xsd="http://www.w3.org/2001/XMLSchema" xmlns:xs="http://www.w3.org/2001/XMLSchema" xmlns:p="http://schemas.microsoft.com/office/2006/metadata/properties" xmlns:ns2="48e8df33-a090-4ce7-a58b-5234ff1e67e3" xmlns:ns3="f5e6c97b-5595-4ee7-8a83-973ec926e39b" xmlns:ns4="f0974581-4bbf-443e-902f-14073e9fb4f6" targetNamespace="http://schemas.microsoft.com/office/2006/metadata/properties" ma:root="true" ma:fieldsID="5ba9bd7a23d351f6b90a87768955468a" ns2:_="" ns3:_="" ns4:_="">
    <xsd:import namespace="48e8df33-a090-4ce7-a58b-5234ff1e67e3"/>
    <xsd:import namespace="f5e6c97b-5595-4ee7-8a83-973ec926e39b"/>
    <xsd:import namespace="f0974581-4bbf-443e-902f-14073e9fb4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e8df33-a090-4ce7-a58b-5234ff1e67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Kuvien tunnisteet" ma:readOnly="false" ma:fieldId="{5cf76f15-5ced-4ddc-b409-7134ff3c332f}" ma:taxonomyMulti="true" ma:sspId="4d49524a-21d1-44ef-b988-918b9b43375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e6c97b-5595-4ee7-8a83-973ec926e39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974581-4bbf-443e-902f-14073e9fb4f6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a47c3ecc-9e27-4d18-ad78-bf79d5fad879}" ma:internalName="TaxCatchAll" ma:showField="CatchAllData" ma:web="f5e6c97b-5595-4ee7-8a83-973ec926e3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7B85960-5ED3-48F3-98E6-C095FEC892F6}">
  <ds:schemaRefs>
    <ds:schemaRef ds:uri="http://schemas.microsoft.com/office/2006/metadata/properties"/>
    <ds:schemaRef ds:uri="http://schemas.microsoft.com/office/infopath/2007/PartnerControls"/>
    <ds:schemaRef ds:uri="48e8df33-a090-4ce7-a58b-5234ff1e67e3"/>
    <ds:schemaRef ds:uri="f0974581-4bbf-443e-902f-14073e9fb4f6"/>
  </ds:schemaRefs>
</ds:datastoreItem>
</file>

<file path=customXml/itemProps2.xml><?xml version="1.0" encoding="utf-8"?>
<ds:datastoreItem xmlns:ds="http://schemas.openxmlformats.org/officeDocument/2006/customXml" ds:itemID="{2E97C1E9-73F6-4DE0-8492-E6DA7C641AA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1B122AD-FAD5-4262-82A0-A921EB69F3D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e8df33-a090-4ce7-a58b-5234ff1e67e3"/>
    <ds:schemaRef ds:uri="f5e6c97b-5595-4ee7-8a83-973ec926e39b"/>
    <ds:schemaRef ds:uri="f0974581-4bbf-443e-902f-14073e9fb4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628</TotalTime>
  <Words>720</Words>
  <Application>Microsoft Macintosh PowerPoint</Application>
  <PresentationFormat>Laajakuva</PresentationFormat>
  <Paragraphs>155</Paragraphs>
  <Slides>15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Office-teema</vt:lpstr>
      <vt:lpstr>Syöpätaudit</vt:lpstr>
      <vt:lpstr>Syöpä</vt:lpstr>
      <vt:lpstr>PowerPoint-esitys</vt:lpstr>
      <vt:lpstr>Syövän synty</vt:lpstr>
      <vt:lpstr>PowerPoint-esitys</vt:lpstr>
      <vt:lpstr>Esimerkkejä syövän todennäköisyyttä lisäävistä tekijöistä</vt:lpstr>
      <vt:lpstr>Eturauhassyöpä on miesten yleisin syöpäsairaus</vt:lpstr>
      <vt:lpstr>Rintasyöpä on naisten yleisin syöpäsairaus</vt:lpstr>
      <vt:lpstr>Keuhkosyöpä on maailman yleisin syöpäsairaus</vt:lpstr>
      <vt:lpstr>Suolistosyövät ovat yleistyneet nopeasti</vt:lpstr>
      <vt:lpstr>Erilaiset ihosyövät ovat lisääntyneet moninkertaisesti</vt:lpstr>
      <vt:lpstr>Suurin osa syövistä voidaan ennaltaehkäistä</vt:lpstr>
      <vt:lpstr>Syöpien varhainen toteaminen ja seulonnat pelastavat ihmishenkiä</vt:lpstr>
      <vt:lpstr>Muutos kohti yksilöllistä syövänhoitoa</vt:lpstr>
      <vt:lpstr>Suomessa suurin osa paranee syövästä - Paranemisennuste vaihtelee eri syöpäsairauksissa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Syöpätaudit</dc:title>
  <dc:creator>Paula</dc:creator>
  <cp:lastModifiedBy>Eija Tuunainen</cp:lastModifiedBy>
  <cp:revision>43</cp:revision>
  <dcterms:created xsi:type="dcterms:W3CDTF">2022-06-20T14:39:13Z</dcterms:created>
  <dcterms:modified xsi:type="dcterms:W3CDTF">2022-08-22T12:09:32Z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0x010100BFA0A3B0D7763A428C603A9965B631F3</vt:lpwstr>
  </property>
</Properties>
</file>