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4" r:id="rId2"/>
    <p:sldId id="257" r:id="rId3"/>
    <p:sldId id="258" r:id="rId4"/>
    <p:sldId id="260" r:id="rId5"/>
    <p:sldId id="259" r:id="rId6"/>
    <p:sldId id="261" r:id="rId7"/>
    <p:sldId id="262" r:id="rId8"/>
    <p:sldId id="265" r:id="rId9"/>
    <p:sldId id="266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ED56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F21BA-DC34-40FC-B2D5-338DAA48EC91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BDBB1-EF67-4864-B887-589612262862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DD09DC-62A1-43E1-A1AF-F6EF7E8534BB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DC431-709B-47A7-8EC1-27B317B15E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2" name="Suorakulmi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Suorakulmi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Suorakulmi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Suorakulmi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Suorakulmi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56" name="Suorakulmi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Suorakulmi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Suorakulmi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Suorakulmi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DD09DC-62A1-43E1-A1AF-F6EF7E8534BB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DC431-709B-47A7-8EC1-27B317B15EE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DD09DC-62A1-43E1-A1AF-F6EF7E8534BB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DC431-709B-47A7-8EC1-27B317B15EE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DD09DC-62A1-43E1-A1AF-F6EF7E8534BB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DC431-709B-47A7-8EC1-27B317B15EE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uolivapaa piirto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Puolivapaa piirto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Puolivapaa piirto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Puolivapaa piirto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Puolivapaa piirto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Puolivapaa piirto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Puolivapaa piirto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Puolivapaa piirto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Puolivapaa piirto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Puolivapaa piirto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Puolivapaa piirto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Puolivapaa piirto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Puolivapaa piirto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Puolivapaa piirto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Puolivapaa piirto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DD09DC-62A1-43E1-A1AF-F6EF7E8534BB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DC431-709B-47A7-8EC1-27B317B15E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uorakulmi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Suorakulmi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Suorakulmi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DD09DC-62A1-43E1-A1AF-F6EF7E8534BB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DC431-709B-47A7-8EC1-27B317B15EE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DD09DC-62A1-43E1-A1AF-F6EF7E8534BB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DC431-709B-47A7-8EC1-27B317B15EE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Suorakulmi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Suorakulmi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Suorakulmi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Suorakulmi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Suorakulmi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Suorakulmi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uorakulmi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Suorakulmi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Suorakulmi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DD09DC-62A1-43E1-A1AF-F6EF7E8534BB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DC431-709B-47A7-8EC1-27B317B15EE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DD09DC-62A1-43E1-A1AF-F6EF7E8534BB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DC431-709B-47A7-8EC1-27B317B15EE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DD09DC-62A1-43E1-A1AF-F6EF7E8534BB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DC431-709B-47A7-8EC1-27B317B15EE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uora yhdysviiv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Ryhmä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uora yhdysviiv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uora yhdysviiv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uora yhdysviiv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i-FI" smtClean="0"/>
              <a:t>Lisää kuva napsauttamalla kuvaketta</a:t>
            </a:r>
            <a:endParaRPr kumimoji="0"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grpSp>
        <p:nvGrpSpPr>
          <p:cNvPr id="14" name="Ryhmä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uora yhdysviiv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uora yhdysviiv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uora yhdysviiv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Ryhmä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uora yhdysviiv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uora yhdysviiv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uora yhdysviiv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FDD09DC-62A1-43E1-A1AF-F6EF7E8534BB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56DC431-709B-47A7-8EC1-27B317B15EE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uorakulmi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uorakulmi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Suorakulmi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Suorakulmi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Suorakulmi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Suorakulmi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FDD09DC-62A1-43E1-A1AF-F6EF7E8534BB}" type="datetimeFigureOut">
              <a:rPr lang="fi-FI" smtClean="0"/>
              <a:pPr/>
              <a:t>8.11.2014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56DC431-709B-47A7-8EC1-27B317B15EEA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reativecommons.org/licenses/by-sa/4.0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404768"/>
          </a:xfrm>
        </p:spPr>
        <p:txBody>
          <a:bodyPr/>
          <a:lstStyle/>
          <a:p>
            <a:r>
              <a:rPr lang="fi-FI" dirty="0" smtClean="0"/>
              <a:t>Työsuojeluohje</a:t>
            </a:r>
            <a:br>
              <a:rPr lang="fi-FI" dirty="0" smtClean="0"/>
            </a:br>
            <a:r>
              <a:rPr lang="fi-FI" dirty="0" smtClean="0"/>
              <a:t>Hallintalaitteet</a:t>
            </a:r>
            <a:br>
              <a:rPr lang="fi-FI" dirty="0" smtClean="0"/>
            </a:br>
            <a:r>
              <a:rPr lang="fi-FI" dirty="0" smtClean="0"/>
              <a:t>TASOHÖYLÄ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038600" cy="4525963"/>
          </a:xfrm>
        </p:spPr>
        <p:txBody>
          <a:bodyPr>
            <a:normAutofit fontScale="55000" lnSpcReduction="20000"/>
          </a:bodyPr>
          <a:lstStyle/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sz="3600" dirty="0" smtClean="0"/>
          </a:p>
          <a:p>
            <a:pPr>
              <a:buNone/>
            </a:pPr>
            <a:r>
              <a:rPr lang="fi-FI" sz="3600" dirty="0" smtClean="0"/>
              <a:t>Copyright Urho Moilanen, 2014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4211960" y="1770501"/>
            <a:ext cx="4481984" cy="4525963"/>
          </a:xfrm>
        </p:spPr>
        <p:txBody>
          <a:bodyPr>
            <a:normAutofit fontScale="55000" lnSpcReduction="20000"/>
          </a:bodyPr>
          <a:lstStyle/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sz="3600" dirty="0" smtClean="0"/>
              <a:t>Tämä teos on lisensoitu</a:t>
            </a:r>
          </a:p>
          <a:p>
            <a:pPr>
              <a:buNone/>
            </a:pPr>
            <a:r>
              <a:rPr lang="fi-FI" sz="3600" dirty="0" smtClean="0"/>
              <a:t> </a:t>
            </a:r>
            <a:r>
              <a:rPr lang="fi-FI" sz="3600" dirty="0" err="1" smtClean="0">
                <a:hlinkClick r:id="rId2"/>
              </a:rPr>
              <a:t>Creative</a:t>
            </a:r>
            <a:r>
              <a:rPr lang="fi-FI" sz="3600" dirty="0" smtClean="0">
                <a:hlinkClick r:id="rId2"/>
              </a:rPr>
              <a:t>  </a:t>
            </a:r>
            <a:r>
              <a:rPr lang="fi-FI" sz="3600" dirty="0" err="1" smtClean="0">
                <a:hlinkClick r:id="rId2"/>
              </a:rPr>
              <a:t>Commons</a:t>
            </a:r>
            <a:r>
              <a:rPr lang="fi-FI" sz="3600" dirty="0" smtClean="0">
                <a:hlinkClick r:id="rId2"/>
              </a:rPr>
              <a:t> Nimeä </a:t>
            </a:r>
            <a:r>
              <a:rPr lang="fi-FI" sz="3600" dirty="0" err="1" smtClean="0">
                <a:hlinkClick r:id="rId2"/>
              </a:rPr>
              <a:t>-JaaSamoin</a:t>
            </a:r>
            <a:r>
              <a:rPr lang="fi-FI" sz="3600" dirty="0" smtClean="0">
                <a:hlinkClick r:id="rId2"/>
              </a:rPr>
              <a:t> </a:t>
            </a:r>
          </a:p>
          <a:p>
            <a:pPr>
              <a:buNone/>
            </a:pPr>
            <a:r>
              <a:rPr lang="fi-FI" sz="3600" dirty="0" smtClean="0">
                <a:hlinkClick r:id="rId2"/>
              </a:rPr>
              <a:t>4.0 Kansainvälinen  </a:t>
            </a:r>
            <a:r>
              <a:rPr lang="fi-FI" sz="3600" dirty="0" smtClean="0"/>
              <a:t>–käyttöluvalla.</a:t>
            </a:r>
          </a:p>
          <a:p>
            <a:pPr>
              <a:buNone/>
            </a:pPr>
            <a:r>
              <a:rPr lang="fi-FI" sz="3600" dirty="0" smtClean="0"/>
              <a:t>Kuvat: Urho Moilanen 2014, </a:t>
            </a:r>
            <a:r>
              <a:rPr lang="fi-FI" sz="3600" dirty="0" err="1" smtClean="0"/>
              <a:t>All</a:t>
            </a:r>
            <a:r>
              <a:rPr lang="fi-FI" sz="3600" dirty="0" smtClean="0"/>
              <a:t> </a:t>
            </a:r>
            <a:r>
              <a:rPr lang="fi-FI" sz="3600" dirty="0" err="1" smtClean="0"/>
              <a:t>rights</a:t>
            </a:r>
            <a:r>
              <a:rPr lang="fi-FI" sz="3600" dirty="0" smtClean="0"/>
              <a:t> </a:t>
            </a:r>
          </a:p>
          <a:p>
            <a:pPr>
              <a:buNone/>
            </a:pPr>
            <a:r>
              <a:rPr lang="fi-FI" sz="3600" dirty="0" err="1" smtClean="0"/>
              <a:t>reserved</a:t>
            </a:r>
            <a:r>
              <a:rPr lang="fi-FI" sz="3600" dirty="0" smtClean="0"/>
              <a:t> </a:t>
            </a:r>
            <a:r>
              <a:rPr lang="fi-FI" sz="3600" baseline="30000" dirty="0" smtClean="0"/>
              <a:t>1 (</a:t>
            </a:r>
            <a:r>
              <a:rPr lang="fi-FI" sz="3600" baseline="30000" smtClean="0"/>
              <a:t>dia 9)</a:t>
            </a:r>
            <a:endParaRPr lang="fi-FI" sz="3600" baseline="30000" dirty="0" smtClean="0"/>
          </a:p>
          <a:p>
            <a:endParaRPr lang="fi-FI" baseline="30000" dirty="0"/>
          </a:p>
        </p:txBody>
      </p:sp>
      <p:pic>
        <p:nvPicPr>
          <p:cNvPr id="7" name="Picture 2" descr="C:\Users\HP\Desktop\88x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89040"/>
            <a:ext cx="1117460" cy="39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Toimet ennen höyläystä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Tarkasta, että kone on käyttökunnossa.</a:t>
            </a:r>
          </a:p>
          <a:p>
            <a:r>
              <a:rPr lang="fi-FI" dirty="0" smtClean="0"/>
              <a:t>Tarkasta, että suojalaitteet ovat paikoillaan.</a:t>
            </a:r>
          </a:p>
          <a:p>
            <a:r>
              <a:rPr lang="fi-FI" dirty="0" smtClean="0"/>
              <a:t>Säädä höyläyspaksuus sopivaksi.</a:t>
            </a:r>
          </a:p>
          <a:p>
            <a:r>
              <a:rPr lang="fi-FI" dirty="0" smtClean="0"/>
              <a:t>Tarkasta, että veto on kytketty.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Tasohöylän rakenne</a:t>
            </a:r>
            <a:endParaRPr lang="fi-FI" dirty="0"/>
          </a:p>
        </p:txBody>
      </p:sp>
      <p:pic>
        <p:nvPicPr>
          <p:cNvPr id="4" name="Sisällön paikkamerkki 3" descr="IMG_61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  <p:sp>
        <p:nvSpPr>
          <p:cNvPr id="7" name="Tekstikehys 6"/>
          <p:cNvSpPr txBox="1"/>
          <p:nvPr/>
        </p:nvSpPr>
        <p:spPr>
          <a:xfrm rot="21101495">
            <a:off x="4302094" y="3420234"/>
            <a:ext cx="2902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rgbClr val="FFFF00"/>
                </a:solidFill>
              </a:rPr>
              <a:t>Uritettu 1. vetotela</a:t>
            </a:r>
            <a:endParaRPr lang="fi-FI" sz="2400" b="1" dirty="0">
              <a:solidFill>
                <a:srgbClr val="FFFF00"/>
              </a:solidFill>
            </a:endParaRPr>
          </a:p>
        </p:txBody>
      </p:sp>
      <p:sp>
        <p:nvSpPr>
          <p:cNvPr id="9" name="Tekstikehys 8"/>
          <p:cNvSpPr txBox="1"/>
          <p:nvPr/>
        </p:nvSpPr>
        <p:spPr>
          <a:xfrm rot="21042334">
            <a:off x="1206925" y="3215120"/>
            <a:ext cx="2739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 smtClean="0">
                <a:solidFill>
                  <a:srgbClr val="FFFF00"/>
                </a:solidFill>
              </a:rPr>
              <a:t>Takapotkuestimet</a:t>
            </a:r>
            <a:endParaRPr lang="fi-FI" sz="2400" b="1" dirty="0">
              <a:solidFill>
                <a:srgbClr val="FFFF00"/>
              </a:solidFill>
            </a:endParaRPr>
          </a:p>
        </p:txBody>
      </p:sp>
      <p:sp>
        <p:nvSpPr>
          <p:cNvPr id="10" name="Tekstikehys 9"/>
          <p:cNvSpPr txBox="1"/>
          <p:nvPr/>
        </p:nvSpPr>
        <p:spPr>
          <a:xfrm rot="21434031">
            <a:off x="4149039" y="4727661"/>
            <a:ext cx="3525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rgbClr val="FFFF00"/>
                </a:solidFill>
              </a:rPr>
              <a:t>Sileä 2. vetotela (kumia)</a:t>
            </a:r>
            <a:endParaRPr lang="fi-FI" sz="2400" b="1" dirty="0">
              <a:solidFill>
                <a:srgbClr val="FFFF00"/>
              </a:solidFill>
            </a:endParaRPr>
          </a:p>
        </p:txBody>
      </p:sp>
      <p:sp>
        <p:nvSpPr>
          <p:cNvPr id="11" name="Nuoli vasemmalle 10"/>
          <p:cNvSpPr/>
          <p:nvPr/>
        </p:nvSpPr>
        <p:spPr>
          <a:xfrm rot="20533556">
            <a:off x="6709320" y="3883954"/>
            <a:ext cx="1656184" cy="5805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 err="1" smtClean="0">
                <a:solidFill>
                  <a:srgbClr val="333333"/>
                </a:solidFill>
              </a:rPr>
              <a:t>Kurso</a:t>
            </a:r>
            <a:endParaRPr lang="fi-FI" sz="2400" b="1" dirty="0">
              <a:solidFill>
                <a:srgbClr val="333333"/>
              </a:solidFill>
            </a:endParaRPr>
          </a:p>
        </p:txBody>
      </p:sp>
      <p:sp>
        <p:nvSpPr>
          <p:cNvPr id="13" name="Nuoli oikealle 12"/>
          <p:cNvSpPr/>
          <p:nvPr/>
        </p:nvSpPr>
        <p:spPr>
          <a:xfrm>
            <a:off x="1259632" y="4077072"/>
            <a:ext cx="2058528" cy="62864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 smtClean="0">
                <a:solidFill>
                  <a:srgbClr val="333333"/>
                </a:solidFill>
              </a:rPr>
              <a:t>Paininjalat</a:t>
            </a:r>
            <a:endParaRPr lang="fi-FI" sz="2400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Henkilökohtaiset suojaimet</a:t>
            </a:r>
            <a:endParaRPr lang="fi-FI" dirty="0"/>
          </a:p>
        </p:txBody>
      </p:sp>
      <p:pic>
        <p:nvPicPr>
          <p:cNvPr id="4" name="Sisällön paikkamerkki 3" descr="IMG_60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  <p:sp>
        <p:nvSpPr>
          <p:cNvPr id="5" name="Kuvatekstinuoli ylös 4"/>
          <p:cNvSpPr/>
          <p:nvPr/>
        </p:nvSpPr>
        <p:spPr>
          <a:xfrm>
            <a:off x="2411760" y="4581128"/>
            <a:ext cx="1584176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 smtClean="0">
                <a:solidFill>
                  <a:srgbClr val="333333"/>
                </a:solidFill>
              </a:rPr>
              <a:t>Suojalasit</a:t>
            </a:r>
            <a:endParaRPr lang="fi-FI" sz="2400" b="1" dirty="0">
              <a:solidFill>
                <a:srgbClr val="333333"/>
              </a:solidFill>
            </a:endParaRPr>
          </a:p>
        </p:txBody>
      </p:sp>
      <p:sp>
        <p:nvSpPr>
          <p:cNvPr id="6" name="Kuvatekstinuoli ylös 5"/>
          <p:cNvSpPr/>
          <p:nvPr/>
        </p:nvSpPr>
        <p:spPr>
          <a:xfrm>
            <a:off x="4788024" y="4581128"/>
            <a:ext cx="2376264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 smtClean="0">
                <a:solidFill>
                  <a:srgbClr val="333333"/>
                </a:solidFill>
              </a:rPr>
              <a:t>Kuulosuojaimet</a:t>
            </a:r>
            <a:endParaRPr lang="fi-FI" sz="2400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Tasohöyläys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EA5816"/>
                </a:solidFill>
              </a:rPr>
              <a:t>Käynnistä kone kiinnittäen erityistä huomiota tähti-/kolmiokäynnistykseen!</a:t>
            </a:r>
            <a:endParaRPr lang="fi-FI" dirty="0" smtClean="0">
              <a:ln>
                <a:solidFill>
                  <a:srgbClr val="FF0000"/>
                </a:solidFill>
              </a:ln>
              <a:solidFill>
                <a:srgbClr val="ED5613"/>
              </a:solidFill>
            </a:endParaRPr>
          </a:p>
          <a:p>
            <a:r>
              <a:rPr lang="fi-FI" dirty="0" smtClean="0">
                <a:solidFill>
                  <a:srgbClr val="EA5816"/>
                </a:solidFill>
              </a:rPr>
              <a:t>Suojaa kuulosi ja käytä suojalaseja. </a:t>
            </a:r>
            <a:endParaRPr lang="fi-FI" dirty="0" smtClean="0">
              <a:ln>
                <a:solidFill>
                  <a:srgbClr val="FF0000"/>
                </a:solidFill>
              </a:ln>
              <a:solidFill>
                <a:srgbClr val="ED5613"/>
              </a:solidFill>
            </a:endParaRPr>
          </a:p>
          <a:p>
            <a:r>
              <a:rPr lang="fi-FI" dirty="0" smtClean="0"/>
              <a:t>Syötä työkappale suoraan.</a:t>
            </a:r>
          </a:p>
          <a:p>
            <a:r>
              <a:rPr lang="fi-FI" dirty="0" smtClean="0"/>
              <a:t>Älä höylää alle 400 millimetrin pituista kappaletta.</a:t>
            </a:r>
          </a:p>
          <a:p>
            <a:r>
              <a:rPr lang="fi-FI" dirty="0" smtClean="0"/>
              <a:t>Seiso työstettävän kappaleen sivulla.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i-FI" dirty="0" smtClean="0"/>
              <a:t>Tasohöylän käyttöliittymä</a:t>
            </a:r>
            <a:endParaRPr lang="fi-FI" dirty="0"/>
          </a:p>
        </p:txBody>
      </p:sp>
      <p:pic>
        <p:nvPicPr>
          <p:cNvPr id="4" name="Sisällön paikkamerkki 3" descr="IMG_61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7992889" cy="5328592"/>
          </a:xfrm>
        </p:spPr>
      </p:pic>
      <p:sp>
        <p:nvSpPr>
          <p:cNvPr id="5" name="Nuoli oikealle 4"/>
          <p:cNvSpPr/>
          <p:nvPr/>
        </p:nvSpPr>
        <p:spPr>
          <a:xfrm>
            <a:off x="1691680" y="1628800"/>
            <a:ext cx="201622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Mitta-asteikko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6" name="Nuoli oikealle 5"/>
          <p:cNvSpPr/>
          <p:nvPr/>
        </p:nvSpPr>
        <p:spPr>
          <a:xfrm>
            <a:off x="1043608" y="3356991"/>
            <a:ext cx="2592288" cy="1111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Tähti-/kolmiokäynnistin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7" name="Nuoli oikealle 6"/>
          <p:cNvSpPr/>
          <p:nvPr/>
        </p:nvSpPr>
        <p:spPr>
          <a:xfrm>
            <a:off x="1187624" y="5517232"/>
            <a:ext cx="2562584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Telojen nopeudensäätö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8" name="Nuoli vasemmalle 7"/>
          <p:cNvSpPr/>
          <p:nvPr/>
        </p:nvSpPr>
        <p:spPr>
          <a:xfrm rot="18799896">
            <a:off x="4242728" y="1526721"/>
            <a:ext cx="230425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Tasopöydän säätö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9" name="Nuoli vasemmalle 8"/>
          <p:cNvSpPr/>
          <p:nvPr/>
        </p:nvSpPr>
        <p:spPr>
          <a:xfrm>
            <a:off x="5148064" y="2492896"/>
            <a:ext cx="2232248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Tasopöydän  hienosäätö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10" name="Nuoli vasemmalle 9"/>
          <p:cNvSpPr/>
          <p:nvPr/>
        </p:nvSpPr>
        <p:spPr>
          <a:xfrm rot="1675435">
            <a:off x="5067856" y="4168636"/>
            <a:ext cx="1800200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err="1" smtClean="0">
                <a:solidFill>
                  <a:srgbClr val="333333"/>
                </a:solidFill>
              </a:rPr>
              <a:t>Hätä-seis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11" name="Nuoli oikealle 10"/>
          <p:cNvSpPr/>
          <p:nvPr/>
        </p:nvSpPr>
        <p:spPr>
          <a:xfrm>
            <a:off x="1331640" y="2780928"/>
            <a:ext cx="216024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Päävirtakytkin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Toimet höyläyksen jälkeen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Pysäytä kone.</a:t>
            </a:r>
          </a:p>
          <a:p>
            <a:r>
              <a:rPr lang="fi-FI" dirty="0" smtClean="0"/>
              <a:t>Puhdista kone, kun se on pysähtynyt.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0862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1052736"/>
            <a:ext cx="7772400" cy="5302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sz="2000" u="sng" dirty="0" smtClean="0"/>
              <a:t>Lähteet: </a:t>
            </a:r>
          </a:p>
          <a:p>
            <a:pPr>
              <a:buNone/>
            </a:pPr>
            <a:r>
              <a:rPr lang="fi-FI" sz="2000" dirty="0" err="1" smtClean="0"/>
              <a:t>Inki</a:t>
            </a:r>
            <a:r>
              <a:rPr lang="fi-FI" sz="2000" dirty="0" smtClean="0"/>
              <a:t>, J.,  Lindfors, E. &amp; </a:t>
            </a:r>
            <a:r>
              <a:rPr lang="fi-FI" sz="2000" dirty="0" err="1" smtClean="0"/>
              <a:t>Sohlo</a:t>
            </a:r>
            <a:r>
              <a:rPr lang="fi-FI" sz="2000" dirty="0" smtClean="0"/>
              <a:t>, J. (toim.). Käsityön</a:t>
            </a:r>
          </a:p>
          <a:p>
            <a:pPr>
              <a:buNone/>
            </a:pPr>
            <a:r>
              <a:rPr lang="fi-FI" sz="2000" dirty="0" smtClean="0"/>
              <a:t>työturvallisuusopas.  Opetushallitus  Oppaat ja Käsikirjat  2011: 15. </a:t>
            </a:r>
          </a:p>
          <a:p>
            <a:pPr>
              <a:buNone/>
            </a:pPr>
            <a:r>
              <a:rPr lang="fi-FI" sz="2000" dirty="0" smtClean="0"/>
              <a:t>Tampere: </a:t>
            </a:r>
            <a:r>
              <a:rPr lang="fi-FI" sz="2000" dirty="0" err="1" smtClean="0"/>
              <a:t>Juvenes</a:t>
            </a:r>
            <a:r>
              <a:rPr lang="fi-FI" sz="2000" dirty="0" smtClean="0"/>
              <a:t> </a:t>
            </a:r>
            <a:r>
              <a:rPr lang="fi-FI" sz="2000" dirty="0" err="1" smtClean="0"/>
              <a:t>Print</a:t>
            </a:r>
            <a:r>
              <a:rPr lang="fi-FI" sz="2000" smtClean="0"/>
              <a:t> – Suomen Yliopistopaino  Oy, 2012.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/>
            </a:r>
            <a:br>
              <a:rPr lang="fi-FI" sz="2000" dirty="0" smtClean="0"/>
            </a:br>
            <a:endParaRPr lang="fi-FI" sz="2000" dirty="0" smtClean="0"/>
          </a:p>
          <a:p>
            <a:pPr>
              <a:buNone/>
            </a:pPr>
            <a:endParaRPr lang="fi-FI" sz="2000" dirty="0" smtClean="0"/>
          </a:p>
          <a:p>
            <a:pPr>
              <a:buNone/>
            </a:pPr>
            <a:r>
              <a:rPr lang="fi-FI" sz="2400" dirty="0" smtClean="0"/>
              <a:t>			</a:t>
            </a:r>
            <a:r>
              <a:rPr lang="fi-FI" sz="1700" dirty="0" smtClean="0"/>
              <a:t>			</a:t>
            </a:r>
          </a:p>
          <a:p>
            <a:endParaRPr lang="fi-FI" sz="2400" dirty="0" smtClean="0"/>
          </a:p>
          <a:p>
            <a:endParaRPr lang="fi-FI" sz="2400" dirty="0" smtClean="0"/>
          </a:p>
          <a:p>
            <a:endParaRPr lang="fi-F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32464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1052736"/>
            <a:ext cx="7772400" cy="530282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fi-FI" sz="2000" dirty="0" smtClean="0"/>
          </a:p>
          <a:p>
            <a:pPr>
              <a:buNone/>
            </a:pPr>
            <a:r>
              <a:rPr lang="fi-FI" sz="3600" dirty="0" smtClean="0"/>
              <a:t>TASOHÖYLÄ –työsuojeluohje on koostettu  </a:t>
            </a:r>
          </a:p>
          <a:p>
            <a:pPr>
              <a:buNone/>
            </a:pPr>
            <a:r>
              <a:rPr lang="fi-FI" sz="3600" dirty="0" smtClean="0"/>
              <a:t>kevätlukukaudella 2014  tieto- ja viestintätekniikan </a:t>
            </a:r>
          </a:p>
          <a:p>
            <a:pPr>
              <a:buNone/>
            </a:pPr>
            <a:r>
              <a:rPr lang="fi-FI" sz="3600" dirty="0" smtClean="0"/>
              <a:t>opetuskäytön kehittämishankkeessa  </a:t>
            </a:r>
            <a:r>
              <a:rPr lang="fi-FI" sz="3600" i="1" dirty="0" smtClean="0"/>
              <a:t>Jokirannan verkot – </a:t>
            </a:r>
          </a:p>
          <a:p>
            <a:pPr>
              <a:buNone/>
            </a:pPr>
            <a:r>
              <a:rPr lang="fi-FI" sz="3600" i="1" dirty="0" smtClean="0"/>
              <a:t>verkko-oppimisen lisääminen yläkoululla.</a:t>
            </a:r>
            <a:r>
              <a:rPr lang="fi-FI" sz="3600" dirty="0" smtClean="0"/>
              <a:t>  Jokirannan </a:t>
            </a:r>
          </a:p>
          <a:p>
            <a:pPr>
              <a:buNone/>
            </a:pPr>
            <a:r>
              <a:rPr lang="fi-FI" sz="3600" dirty="0" smtClean="0"/>
              <a:t>koulun hankkeen ovat  rahoittaneet Opetushallitus ja </a:t>
            </a:r>
          </a:p>
          <a:p>
            <a:pPr>
              <a:buNone/>
            </a:pPr>
            <a:r>
              <a:rPr lang="fi-FI" sz="3600" dirty="0" smtClean="0"/>
              <a:t>Ylivieskan kaupunki.</a:t>
            </a:r>
          </a:p>
          <a:p>
            <a:pPr>
              <a:buNone/>
            </a:pPr>
            <a:endParaRPr lang="fi-FI" sz="3200" dirty="0" smtClean="0"/>
          </a:p>
          <a:p>
            <a:pPr>
              <a:buNone/>
            </a:pPr>
            <a:r>
              <a:rPr lang="fi-FI" sz="3600" baseline="30000" dirty="0" smtClean="0"/>
              <a:t>1 </a:t>
            </a:r>
            <a:r>
              <a:rPr lang="fi-FI" sz="3600" dirty="0" smtClean="0"/>
              <a:t>Voit vapaasti jakaa ja käyttää tätä teosta, kunhan vaihdat valokuvien </a:t>
            </a:r>
          </a:p>
          <a:p>
            <a:pPr>
              <a:buNone/>
            </a:pPr>
            <a:r>
              <a:rPr lang="fi-FI" sz="3600" dirty="0" smtClean="0"/>
              <a:t>tilalle omat kuvat, mainitset tämän teoksen lähteenä ja julkaiset </a:t>
            </a:r>
          </a:p>
          <a:p>
            <a:pPr>
              <a:buNone/>
            </a:pPr>
            <a:r>
              <a:rPr lang="fi-FI" sz="3600" dirty="0" smtClean="0"/>
              <a:t>teoksesi samalla lisenssillä.</a:t>
            </a:r>
            <a:br>
              <a:rPr lang="fi-FI" sz="3600" dirty="0" smtClean="0"/>
            </a:br>
            <a:endParaRPr lang="fi-FI" sz="3600" dirty="0" smtClean="0"/>
          </a:p>
          <a:p>
            <a:pPr>
              <a:buNone/>
            </a:pPr>
            <a:r>
              <a:rPr lang="fi-FI" sz="3600" dirty="0" smtClean="0"/>
              <a:t>Kun tuot tilalle kuvia oppilaillesi tutuista koneista ja laitteista, saat </a:t>
            </a:r>
          </a:p>
          <a:p>
            <a:pPr>
              <a:buNone/>
            </a:pPr>
            <a:r>
              <a:rPr lang="fi-FI" sz="3600" dirty="0" smtClean="0"/>
              <a:t>kuvaa klikkaamalla näkyviin toiminnon </a:t>
            </a:r>
            <a:r>
              <a:rPr lang="fi-FI" sz="3600" b="1" dirty="0" smtClean="0"/>
              <a:t>Muuta kuva</a:t>
            </a:r>
            <a:r>
              <a:rPr lang="fi-FI" sz="3600" dirty="0" smtClean="0"/>
              <a:t>. Tällöin voit </a:t>
            </a:r>
          </a:p>
          <a:p>
            <a:pPr>
              <a:buNone/>
            </a:pPr>
            <a:r>
              <a:rPr lang="fi-FI" sz="3600" dirty="0" smtClean="0"/>
              <a:t>hyödyntää alkuperäisiä nuolia siirtämällä niitä omien kuvien </a:t>
            </a:r>
          </a:p>
          <a:p>
            <a:pPr>
              <a:buNone/>
            </a:pPr>
            <a:r>
              <a:rPr lang="fi-FI" sz="3600" dirty="0" smtClean="0"/>
              <a:t>kannalta sopiviin kohtiin.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54</TotalTime>
  <Words>239</Words>
  <Application>Microsoft Office PowerPoint</Application>
  <PresentationFormat>Näytössä katseltava diaesitys (4:3)</PresentationFormat>
  <Paragraphs>76</Paragraphs>
  <Slides>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>Metro</vt:lpstr>
      <vt:lpstr>Työsuojeluohje Hallintalaitteet TASOHÖYLÄ</vt:lpstr>
      <vt:lpstr>Toimet ennen höyläystä</vt:lpstr>
      <vt:lpstr>Tasohöylän rakenne</vt:lpstr>
      <vt:lpstr>Henkilökohtaiset suojaimet</vt:lpstr>
      <vt:lpstr>Tasohöyläys</vt:lpstr>
      <vt:lpstr>Tasohöylän käyttöliittymä</vt:lpstr>
      <vt:lpstr>Toimet höyläyksen jälkeen</vt:lpstr>
      <vt:lpstr>Dia 8</vt:lpstr>
      <vt:lpstr>Dia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Tasohöylä</dc:title>
  <dc:creator>HP</dc:creator>
  <cp:lastModifiedBy>HP</cp:lastModifiedBy>
  <cp:revision>12</cp:revision>
  <dcterms:created xsi:type="dcterms:W3CDTF">2014-04-02T10:13:39Z</dcterms:created>
  <dcterms:modified xsi:type="dcterms:W3CDTF">2014-11-08T19:06:30Z</dcterms:modified>
</cp:coreProperties>
</file>