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6" r:id="rId5"/>
    <p:sldId id="273" r:id="rId6"/>
    <p:sldId id="277" r:id="rId7"/>
    <p:sldId id="274" r:id="rId8"/>
    <p:sldId id="283" r:id="rId9"/>
    <p:sldId id="278" r:id="rId10"/>
    <p:sldId id="280" r:id="rId11"/>
    <p:sldId id="281" r:id="rId12"/>
    <p:sldId id="28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46" autoAdjust="0"/>
    <p:restoredTop sz="94660"/>
  </p:normalViewPr>
  <p:slideViewPr>
    <p:cSldViewPr snapToGrid="0">
      <p:cViewPr varScale="1">
        <p:scale>
          <a:sx n="56" d="100"/>
          <a:sy n="56" d="100"/>
        </p:scale>
        <p:origin x="80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14.6.2023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B8D726A5-7900-41B4-8D49-49B4A201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ree Ilmainen kuvapankkikuva tunnisteilla gay, lgbt, miehet Stock Photo">
            <a:extLst>
              <a:ext uri="{FF2B5EF4-FFF2-40B4-BE49-F238E27FC236}">
                <a16:creationId xmlns:a16="http://schemas.microsoft.com/office/drawing/2014/main" id="{D3F434A3-A7A3-7258-3E65-382DBB3FC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54" r="-1" b="7854"/>
          <a:stretch/>
        </p:blipFill>
        <p:spPr bwMode="auto">
          <a:xfrm>
            <a:off x="20" y="-1"/>
            <a:ext cx="121889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US" sz="6600">
                <a:solidFill>
                  <a:schemeClr val="tx1"/>
                </a:solidFill>
                <a:cs typeface="Calibri Light"/>
              </a:rPr>
              <a:t>9. Uni ja hyvinvointi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6E49661-E258-450C-8150-A91A6B30D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828800"/>
            <a:ext cx="0" cy="3200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678" y="585216"/>
            <a:ext cx="6885432" cy="1499616"/>
          </a:xfrm>
        </p:spPr>
        <p:txBody>
          <a:bodyPr>
            <a:normAutofit/>
          </a:bodyPr>
          <a:lstStyle/>
          <a:p>
            <a:r>
              <a:rPr lang="fi-FI" sz="4800" dirty="0"/>
              <a:t>Vireystila ja vuorokausirytmi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084832"/>
            <a:ext cx="6697980" cy="4636008"/>
          </a:xfrm>
        </p:spPr>
        <p:txBody>
          <a:bodyPr vert="horz" lIns="45720" tIns="45720" rIns="45720" bIns="45720" rtlCol="0"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Vireystila:</a:t>
            </a:r>
            <a:r>
              <a:rPr lang="fi-FI" sz="2400" dirty="0"/>
              <a:t> toimintakyvyn ja tietoisuuden aste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vaihtelee päivän aikana luontaisesti</a:t>
            </a:r>
          </a:p>
          <a:p>
            <a:pPr marL="128016" lvl="1" indent="0">
              <a:buNone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Merkittävä tekijä </a:t>
            </a:r>
            <a:r>
              <a:rPr lang="fi-FI" sz="2400" b="1" dirty="0"/>
              <a:t>vuorokausirytmi</a:t>
            </a:r>
            <a:r>
              <a:rPr lang="fi-FI" sz="2400" dirty="0"/>
              <a:t> (</a:t>
            </a:r>
            <a:r>
              <a:rPr lang="fi-FI" sz="2400" dirty="0" err="1"/>
              <a:t>sirkadinen</a:t>
            </a:r>
            <a:r>
              <a:rPr lang="fi-FI" sz="2400" dirty="0"/>
              <a:t> rytmi)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b="1" dirty="0"/>
              <a:t>hypotalamuksen</a:t>
            </a:r>
            <a:r>
              <a:rPr lang="fi-FI" sz="2400" dirty="0"/>
              <a:t> ylläpitämä rytmi, jonka mukaan vireys ja elimistön toiminta vaihtelevat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 err="1"/>
              <a:t>Kronotyyppi</a:t>
            </a:r>
            <a:r>
              <a:rPr lang="fi-FI" sz="2400" dirty="0"/>
              <a:t> (vuorokausirytmin tahti) voi painottaa vireyttä aamulla (aamuvirkku), myöhemmin päivällä (iltavirkku) tai jotakin näiden väliltä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yksilölliset erot monelta osin geneettisiä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ikä vaikuttaa; esim. nuoruudessa vuorokausirytmi siirtyy myöhäisemmäksi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tahdistuu myös valon mukaan</a:t>
            </a:r>
            <a:endParaRPr lang="en-US" sz="2400" dirty="0"/>
          </a:p>
          <a:p>
            <a:pPr marL="128016" lvl="1" indent="0">
              <a:buNone/>
            </a:pPr>
            <a:endParaRPr lang="fi-FI" sz="1700" dirty="0"/>
          </a:p>
          <a:p>
            <a:pPr>
              <a:buFont typeface="Arial" panose="020B0604020202020204" pitchFamily="34" charset="0"/>
              <a:buChar char="•"/>
            </a:pPr>
            <a:endParaRPr lang="fi-FI" sz="1700" dirty="0"/>
          </a:p>
        </p:txBody>
      </p:sp>
      <p:pic>
        <p:nvPicPr>
          <p:cNvPr id="1026" name="Picture 2" descr="Free Photo of Woman in Gray Tank Top While Sitting on Bed Stock Photo">
            <a:extLst>
              <a:ext uri="{FF2B5EF4-FFF2-40B4-BE49-F238E27FC236}">
                <a16:creationId xmlns:a16="http://schemas.microsoft.com/office/drawing/2014/main" id="{0B954107-29D5-E7B0-5590-A6FBE27DC5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" r="-2" b="-2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41478" y="1842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dirty="0"/>
              <a:t>Homeostaasi ja vireys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940" y="2266088"/>
            <a:ext cx="6576596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Homeostaasi</a:t>
            </a:r>
            <a:r>
              <a:rPr lang="fi-FI" sz="2400" dirty="0"/>
              <a:t>: kehon tasapainotila, vaikuttaa väsymyksen tunteeseen</a:t>
            </a:r>
          </a:p>
          <a:p>
            <a:pPr marL="0" indent="0">
              <a:buNone/>
            </a:pPr>
            <a:r>
              <a:rPr lang="fi-FI" sz="2400" dirty="0">
                <a:latin typeface="TW Cen MT"/>
              </a:rPr>
              <a:t>→ </a:t>
            </a:r>
            <a:r>
              <a:rPr lang="fi-FI" sz="2400" dirty="0">
                <a:sym typeface="Wingdings" pitchFamily="2" charset="2"/>
              </a:rPr>
              <a:t>m</a:t>
            </a:r>
            <a:r>
              <a:rPr lang="fi-FI" sz="2400" dirty="0"/>
              <a:t>itä kauemmin ihminen valvoo, sitä suuremmaksi väsymys käy</a:t>
            </a:r>
          </a:p>
          <a:p>
            <a:pPr marL="0" indent="0">
              <a:buNone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Aivojen hypotalamus säätelee homeostaasin tilaa</a:t>
            </a:r>
          </a:p>
          <a:p>
            <a:pPr marL="0" indent="0">
              <a:buNone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Oma toiminta vaikuttaa vireyden tilaan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/>
          </a:p>
        </p:txBody>
      </p:sp>
      <p:pic>
        <p:nvPicPr>
          <p:cNvPr id="1026" name="Picture 2" descr="Free Ilmainen kuvapankkikuva tunnisteilla henkilö, istuminen, kädet Stock Photo">
            <a:extLst>
              <a:ext uri="{FF2B5EF4-FFF2-40B4-BE49-F238E27FC236}">
                <a16:creationId xmlns:a16="http://schemas.microsoft.com/office/drawing/2014/main" id="{0AFA981C-50A3-0C4C-B509-1A471E9EDF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00" r="29140" b="-1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631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/>
              <a:t>Unirytmi ja unen vaiheet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370" y="1931670"/>
            <a:ext cx="6595110" cy="4720590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1800" b="1" dirty="0">
                <a:ea typeface="+mn-lt"/>
                <a:cs typeface="+mn-lt"/>
              </a:rPr>
              <a:t> </a:t>
            </a:r>
            <a:r>
              <a:rPr lang="fi-FI" sz="2000" dirty="0">
                <a:ea typeface="+mn-lt"/>
                <a:cs typeface="+mn-lt"/>
              </a:rPr>
              <a:t>Unessa keskushermoston toiminta muuttuu ja erityisesti </a:t>
            </a:r>
            <a:r>
              <a:rPr lang="fi-FI" sz="2000" b="1" dirty="0">
                <a:ea typeface="+mn-lt"/>
                <a:cs typeface="+mn-lt"/>
              </a:rPr>
              <a:t>GABA-</a:t>
            </a:r>
            <a:r>
              <a:rPr lang="fi-FI" sz="2000" dirty="0">
                <a:ea typeface="+mn-lt"/>
                <a:cs typeface="+mn-lt"/>
              </a:rPr>
              <a:t> välittäjäaineen toiminta lisääntyy</a:t>
            </a:r>
          </a:p>
          <a:p>
            <a:pPr marL="0" indent="0">
              <a:buNone/>
            </a:pPr>
            <a:endParaRPr lang="fi-FI" sz="2000" b="1" dirty="0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 Unirytmi: </a:t>
            </a:r>
            <a:r>
              <a:rPr lang="fi-FI" sz="2000" dirty="0">
                <a:ea typeface="+mn-lt"/>
                <a:cs typeface="+mn-lt"/>
              </a:rPr>
              <a:t>säännönmukaisuus nukkumaan menossa ja heräämisessä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tasainen unirytmi parantaa usein unta ja unen laatu, epätasaisuudet yhdistetty esim. toiminnanohjauksen ongelmiin</a:t>
            </a:r>
          </a:p>
          <a:p>
            <a:pPr marL="127635" lvl="1" indent="0">
              <a:buNone/>
            </a:pP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</a:t>
            </a:r>
            <a:r>
              <a:rPr lang="fi-FI" sz="2000" b="1" dirty="0">
                <a:ea typeface="+mn-lt"/>
                <a:cs typeface="+mn-lt"/>
              </a:rPr>
              <a:t>Unen vaiheet</a:t>
            </a:r>
            <a:r>
              <a:rPr lang="fi-FI" sz="2000" dirty="0">
                <a:ea typeface="+mn-lt"/>
                <a:cs typeface="+mn-lt"/>
              </a:rPr>
              <a:t>: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nukahtamisvaihe ja kevyt uni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syvä uni: tärkeää kasvulle, muistoille, aivojen puhdistautumiselle ja plastisuudelle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dirty="0" err="1">
                <a:ea typeface="+mn-lt"/>
                <a:cs typeface="+mn-lt"/>
              </a:rPr>
              <a:t>REM-uni</a:t>
            </a:r>
            <a:r>
              <a:rPr lang="fi-FI" sz="2000" dirty="0">
                <a:ea typeface="+mn-lt"/>
                <a:cs typeface="+mn-lt"/>
              </a:rPr>
              <a:t>: tärkeää muistojen vahvistumiselle, </a:t>
            </a:r>
            <a:r>
              <a:rPr lang="fi-FI" sz="2000" dirty="0" err="1">
                <a:ea typeface="+mn-lt"/>
                <a:cs typeface="+mn-lt"/>
              </a:rPr>
              <a:t>REM-unen</a:t>
            </a:r>
            <a:r>
              <a:rPr lang="fi-FI" sz="2000" dirty="0">
                <a:ea typeface="+mn-lt"/>
                <a:cs typeface="+mn-lt"/>
              </a:rPr>
              <a:t> aikana elävimmät unet, aivoaktiivisuus lähellä valvetilaa 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4 tunteet ja mielenterveys, Kuva: Pexels</a:t>
            </a:r>
            <a:endParaRPr lang="en-US"/>
          </a:p>
        </p:txBody>
      </p:sp>
      <p:pic>
        <p:nvPicPr>
          <p:cNvPr id="2050" name="Picture 2" descr="Free Close-Up Photography of Sleeping Tabby Cat Stock Photo">
            <a:extLst>
              <a:ext uri="{FF2B5EF4-FFF2-40B4-BE49-F238E27FC236}">
                <a16:creationId xmlns:a16="http://schemas.microsoft.com/office/drawing/2014/main" id="{F318EA71-96B5-C264-40D7-4752573284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74" r="26166" b="-1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BBA871-B794-7144-837A-4133807C6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Unen ongelmia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29E373-CB53-8C40-8C44-264A7E7CD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2629" y="2286000"/>
            <a:ext cx="6972300" cy="402336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Univaje: </a:t>
            </a:r>
            <a:r>
              <a:rPr lang="fi-FI" sz="2400" dirty="0"/>
              <a:t>unimäärä, joka jää puuttumaan riittävästä määrästä unta</a:t>
            </a:r>
          </a:p>
          <a:p>
            <a:pPr marL="0" indent="0">
              <a:buNone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 Korvausuni:</a:t>
            </a:r>
            <a:r>
              <a:rPr lang="fi-FI" sz="2400" dirty="0"/>
              <a:t> univajeen jälkeistä unta, jossa painottuvat syvä uni ja </a:t>
            </a:r>
            <a:r>
              <a:rPr lang="fi-FI" sz="2400" dirty="0" err="1"/>
              <a:t>REM-uni</a:t>
            </a:r>
            <a:endParaRPr lang="fi-FI" sz="2400" dirty="0"/>
          </a:p>
          <a:p>
            <a:pPr marL="0" indent="0">
              <a:buNone/>
            </a:pPr>
            <a:endParaRPr lang="fi-FI" sz="2400" dirty="0" err="1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Unettomuus:</a:t>
            </a:r>
            <a:r>
              <a:rPr lang="fi-FI" sz="2400" dirty="0"/>
              <a:t> vaikeus saada unta tai pysyä unessa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200" dirty="0"/>
              <a:t>krooninen unettomuus merkittävä uhka psyykkiselle hyvinvoinnille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2BD2730-43BC-E244-B159-C15C428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5" name="Picture 2" descr="Free Ilmainen kuvapankkikuva tunnisteilla naine, pystysuuntainen laukaus, sänky Stock Photo">
            <a:extLst>
              <a:ext uri="{FF2B5EF4-FFF2-40B4-BE49-F238E27FC236}">
                <a16:creationId xmlns:a16="http://schemas.microsoft.com/office/drawing/2014/main" id="{1D7F1FC0-E07E-D347-9393-93170133AE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12"/>
          <a:stretch/>
        </p:blipFill>
        <p:spPr bwMode="auto">
          <a:xfrm>
            <a:off x="1024128" y="2174966"/>
            <a:ext cx="3080308" cy="429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266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124" y="585216"/>
            <a:ext cx="8756686" cy="1499616"/>
          </a:xfrm>
        </p:spPr>
        <p:txBody>
          <a:bodyPr>
            <a:normAutofit/>
          </a:bodyPr>
          <a:lstStyle/>
          <a:p>
            <a:r>
              <a:rPr lang="fi-FI" dirty="0"/>
              <a:t>uni ja Kognitiivinen toiminta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124" y="2075794"/>
            <a:ext cx="6422137" cy="4343294"/>
          </a:xfrm>
        </p:spPr>
        <p:txBody>
          <a:bodyPr vert="horz" lIns="45720" tIns="45720" rIns="45720" bIns="45720" rtlCol="0" anchor="t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</a:t>
            </a:r>
            <a:r>
              <a:rPr lang="fi-FI" sz="2800" dirty="0"/>
              <a:t>Erityisesti syvä uni ja </a:t>
            </a:r>
            <a:r>
              <a:rPr lang="fi-FI" sz="2800" dirty="0" err="1"/>
              <a:t>REM-uni</a:t>
            </a:r>
            <a:r>
              <a:rPr lang="fi-FI" sz="2800" dirty="0"/>
              <a:t> tärkeitä muistojen vahvistumiselle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karsitaan ja vahvistetaan päivän aikana syntyneitä hermosoluyhteyksiä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/>
              <a:t>univaje yhdistetty </a:t>
            </a:r>
            <a:r>
              <a:rPr lang="fi-FI" sz="2000" b="1" dirty="0"/>
              <a:t>valemuistojen</a:t>
            </a:r>
            <a:r>
              <a:rPr lang="fi-FI" sz="2000" dirty="0"/>
              <a:t> lisääntymiseen</a:t>
            </a:r>
          </a:p>
          <a:p>
            <a:pPr marL="127635" lvl="1" indent="0">
              <a:buNone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Univajeen kognitiivisia vaikutuksia esim. tarkkaavaisuuteen ja muistiin on vaikea havaita itse</a:t>
            </a:r>
          </a:p>
          <a:p>
            <a:pPr marL="0" indent="0">
              <a:buNone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Aivojen puhdistuminen unen aikana näyttäisi suojaavan myös osittain hermorappeumasairauksilta</a:t>
            </a:r>
          </a:p>
          <a:p>
            <a:pPr>
              <a:buFont typeface="Arial" panose="020B0602020104020603" pitchFamily="34" charset="0"/>
              <a:buChar char="•"/>
            </a:pPr>
            <a:endParaRPr lang="fi-FI" sz="15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1500" dirty="0"/>
          </a:p>
        </p:txBody>
      </p:sp>
      <p:pic>
        <p:nvPicPr>
          <p:cNvPr id="2050" name="Picture 2" descr="Free Ilmainen kuvapankkikuva tunnisteilla asunto, huone, kirja Stock Photo">
            <a:extLst>
              <a:ext uri="{FF2B5EF4-FFF2-40B4-BE49-F238E27FC236}">
                <a16:creationId xmlns:a16="http://schemas.microsoft.com/office/drawing/2014/main" id="{DB753601-742C-1A49-B290-74E6ED5C9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13229" y="640080"/>
            <a:ext cx="3723208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34978" y="6419088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08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760" y="585216"/>
            <a:ext cx="6878901" cy="1499616"/>
          </a:xfrm>
        </p:spPr>
        <p:txBody>
          <a:bodyPr>
            <a:normAutofit/>
          </a:bodyPr>
          <a:lstStyle/>
          <a:p>
            <a:r>
              <a:rPr lang="fi-FI" dirty="0"/>
              <a:t>Uni ja psyykkinen hyvinvointi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528" y="2084832"/>
            <a:ext cx="7856103" cy="4385872"/>
          </a:xfrm>
        </p:spPr>
        <p:txBody>
          <a:bodyPr vert="horz" lIns="45720" tIns="45720" rIns="45720" bIns="45720" rtlCol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Uni tukee </a:t>
            </a:r>
            <a:r>
              <a:rPr lang="fi-FI" sz="2400" b="1" dirty="0"/>
              <a:t>tunteiden säätelyä</a:t>
            </a:r>
          </a:p>
          <a:p>
            <a:pPr marL="0" indent="0">
              <a:buNone/>
            </a:pPr>
            <a:endParaRPr lang="fi-FI" sz="2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Univaje vaikuttaa </a:t>
            </a:r>
            <a:r>
              <a:rPr lang="fi-FI" sz="2400" b="1" dirty="0"/>
              <a:t>mielialaan </a:t>
            </a:r>
            <a:r>
              <a:rPr lang="fi-FI" sz="2400" dirty="0"/>
              <a:t>ja</a:t>
            </a:r>
            <a:r>
              <a:rPr lang="fi-FI" sz="2400" b="1" dirty="0"/>
              <a:t> tunteisiin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sz="2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Vähäinen uni yhteydessä </a:t>
            </a:r>
            <a:r>
              <a:rPr lang="fi-FI" sz="2400" b="1" dirty="0"/>
              <a:t>mielenterveyden häiriöihin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sz="2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Pitkäaikainen univaje yhteydessä myös immuunijärjestelmän heikentyneeseen toimintaan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</a:t>
            </a:r>
            <a:r>
              <a:rPr lang="fi-FI" sz="2400" dirty="0"/>
              <a:t>Iltavirkuilla usein suurempi riski kokea univajetta ja uneen liittyviä ongelmia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yhteiskunnan rytmi suosii aamuvirkkuja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pic>
        <p:nvPicPr>
          <p:cNvPr id="3076" name="Picture 4" descr="Free Ilmainen kuvapankkikuva tunnisteilla gay, lgbt, miehet Stock Photo">
            <a:extLst>
              <a:ext uri="{FF2B5EF4-FFF2-40B4-BE49-F238E27FC236}">
                <a16:creationId xmlns:a16="http://schemas.microsoft.com/office/drawing/2014/main" id="{5BFD4FE3-A167-334B-BB09-729A50108F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5" r="36181" b="1"/>
          <a:stretch/>
        </p:blipFill>
        <p:spPr bwMode="auto">
          <a:xfrm>
            <a:off x="8759870" y="1988308"/>
            <a:ext cx="3075726" cy="4289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34137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0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Uneen vaikuttavia tekijöitä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378" y="2067001"/>
            <a:ext cx="10762092" cy="4661359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Unenhuolto</a:t>
            </a:r>
            <a:r>
              <a:rPr lang="fi-FI" dirty="0"/>
              <a:t> </a:t>
            </a:r>
            <a:r>
              <a:rPr lang="fi-FI" b="1" dirty="0"/>
              <a:t>(unihygienia):</a:t>
            </a:r>
            <a:r>
              <a:rPr lang="fi-FI" dirty="0"/>
              <a:t> tietoista unen laadun parantamista ja unta häiritsevien tekijöiden poistamista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Keskeisiä keinoja</a:t>
            </a:r>
            <a:r>
              <a:rPr lang="fi-FI" dirty="0"/>
              <a:t>: säännöllisen unirytmin ylläpitäminen, rentoutusharjoitukset, unen aikatauluttaminen ja huolien käsittely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Kognitiivinen unihygienian keino: tarkkaavaisuuden kiinnittäminen miellyttäviin ja unta edistäviin asioihin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b="1" dirty="0"/>
              <a:t>kognitiivinen uudelleenarviointi</a:t>
            </a:r>
            <a:r>
              <a:rPr lang="fi-FI" sz="2200" dirty="0"/>
              <a:t>: stressaaville ja huolestuttaville asioille keksitään vaihtoehtoisia ja rauhoittavia tulkintoja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073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6109556B-EAE9-4435-B409-0519F2CBD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552267" cy="6858000"/>
          </a:xfrm>
          <a:prstGeom prst="rect">
            <a:avLst/>
          </a:prstGeom>
          <a:solidFill>
            <a:srgbClr val="356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07027" cy="1499616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Unien näkeminen</a:t>
            </a:r>
          </a:p>
        </p:txBody>
      </p:sp>
      <p:cxnSp>
        <p:nvCxnSpPr>
          <p:cNvPr id="4105" name="Straight Connector 4104">
            <a:extLst>
              <a:ext uri="{FF2B5EF4-FFF2-40B4-BE49-F238E27FC236}">
                <a16:creationId xmlns:a16="http://schemas.microsoft.com/office/drawing/2014/main" id="{5814CCBE-423E-41B2-A9F3-82679F490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555" y="1936242"/>
            <a:ext cx="6616494" cy="4521708"/>
          </a:xfrm>
        </p:spPr>
        <p:txBody>
          <a:bodyPr vert="horz" lIns="45720" tIns="45720" rIns="45720" bIns="45720" rtlCol="0"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rgbClr val="FFFFFF"/>
                </a:solidFill>
              </a:rPr>
              <a:t> Unet kiinnostaneet psykologeja jo Sigmund Freudista lähtien</a:t>
            </a:r>
          </a:p>
          <a:p>
            <a:pPr marL="0" indent="0">
              <a:buNone/>
            </a:pPr>
            <a:endParaRPr lang="fi-FI" sz="26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rgbClr val="FFFFFF"/>
                </a:solidFill>
              </a:rPr>
              <a:t> Unien merkityksestä erilaisia teorioita: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600" b="1" dirty="0">
                <a:solidFill>
                  <a:srgbClr val="FFFFFF"/>
                </a:solidFill>
              </a:rPr>
              <a:t>Aktivaatio-synteesiteoria</a:t>
            </a:r>
            <a:r>
              <a:rPr lang="fi-FI" sz="2600" dirty="0">
                <a:solidFill>
                  <a:srgbClr val="FFFFFF"/>
                </a:solidFill>
              </a:rPr>
              <a:t>: unilla ei ole satunnaisuutta suurempaa merkitystä; ovat vain aivojen luoma tarina unen aikaisesta hermosolujen aktiivisuudesta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600" dirty="0">
                <a:solidFill>
                  <a:srgbClr val="FFFFFF"/>
                </a:solidFill>
              </a:rPr>
              <a:t>Unet tukevat </a:t>
            </a:r>
            <a:r>
              <a:rPr lang="fi-FI" sz="2600" b="1" dirty="0">
                <a:solidFill>
                  <a:srgbClr val="FFFFFF"/>
                </a:solidFill>
              </a:rPr>
              <a:t>muistojen vahvistumista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600" dirty="0">
                <a:solidFill>
                  <a:srgbClr val="FFFFFF"/>
                </a:solidFill>
              </a:rPr>
              <a:t>Unet tukevat </a:t>
            </a:r>
            <a:r>
              <a:rPr lang="fi-FI" sz="2600" b="1" dirty="0">
                <a:solidFill>
                  <a:srgbClr val="FFFFFF"/>
                </a:solidFill>
              </a:rPr>
              <a:t>psyykkistä hyvinvointia: </a:t>
            </a:r>
            <a:r>
              <a:rPr lang="fi-FI" sz="2600" dirty="0">
                <a:solidFill>
                  <a:srgbClr val="FFFFFF"/>
                </a:solidFill>
              </a:rPr>
              <a:t>mahdollisuus käsitellä vaikeita tunteita ja toimia eri tavoin kuin hereillä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600" b="1" dirty="0">
                <a:solidFill>
                  <a:srgbClr val="FFFFFF"/>
                </a:solidFill>
              </a:rPr>
              <a:t>Uhkasimulaatioteoria</a:t>
            </a:r>
            <a:r>
              <a:rPr lang="fi-FI" sz="2600" dirty="0">
                <a:solidFill>
                  <a:srgbClr val="FFFFFF"/>
                </a:solidFill>
              </a:rPr>
              <a:t>: unet evolutiivisesti tärkeitä; valmistavat ihmistä kohtaamaan vaaroja ja uhkia. </a:t>
            </a:r>
            <a:endParaRPr lang="en-US" sz="2600" dirty="0">
              <a:solidFill>
                <a:srgbClr val="FFFFFF"/>
              </a:solidFill>
            </a:endParaRPr>
          </a:p>
          <a:p>
            <a:pPr marL="128016" lvl="1" indent="0">
              <a:buNone/>
            </a:pPr>
            <a:endParaRPr lang="fi-FI" sz="14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1400" dirty="0">
              <a:solidFill>
                <a:srgbClr val="FFFFFF"/>
              </a:solidFill>
            </a:endParaRPr>
          </a:p>
        </p:txBody>
      </p:sp>
      <p:pic>
        <p:nvPicPr>
          <p:cNvPr id="4098" name="Picture 2" descr="Free Ilmainen kuvapankkikuva tunnisteilla aika, aikuinen, ajatukset Stock Photo">
            <a:extLst>
              <a:ext uri="{FF2B5EF4-FFF2-40B4-BE49-F238E27FC236}">
                <a16:creationId xmlns:a16="http://schemas.microsoft.com/office/drawing/2014/main" id="{0F0CD5CE-8E02-E44D-8B26-3B88C742DB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02" r="6555"/>
          <a:stretch/>
        </p:blipFill>
        <p:spPr bwMode="auto">
          <a:xfrm>
            <a:off x="7552266" y="10"/>
            <a:ext cx="463973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8733" y="310896"/>
            <a:ext cx="3913051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>
                <a:solidFill>
                  <a:srgbClr val="FFFFFF"/>
                </a:solidFill>
              </a:rPr>
              <a:t>© Sanoma Pro, Tekijät ● Mieli 4 tunteet ja mielenterveys, Kuva: Pexels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01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0CC521D-59C0-4C20-9DD3-CF213B523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13459</TotalTime>
  <Words>558</Words>
  <Application>Microsoft Office PowerPoint</Application>
  <PresentationFormat>Laajakuva</PresentationFormat>
  <Paragraphs>78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6" baseType="lpstr">
      <vt:lpstr>Arial</vt:lpstr>
      <vt:lpstr>Calibri</vt:lpstr>
      <vt:lpstr>TW Cen MT</vt:lpstr>
      <vt:lpstr>TW Cen MT</vt:lpstr>
      <vt:lpstr>Tw Cen MT Condensed</vt:lpstr>
      <vt:lpstr>Wingdings 3</vt:lpstr>
      <vt:lpstr>Integraali</vt:lpstr>
      <vt:lpstr>9. Uni ja hyvinvointi</vt:lpstr>
      <vt:lpstr>Vireystila ja vuorokausirytmi</vt:lpstr>
      <vt:lpstr>Homeostaasi ja vireys</vt:lpstr>
      <vt:lpstr>Unirytmi ja unen vaiheet</vt:lpstr>
      <vt:lpstr>Unen ongelmia</vt:lpstr>
      <vt:lpstr>uni ja Kognitiivinen toiminta </vt:lpstr>
      <vt:lpstr>Uni ja psyykkinen hyvinvointi</vt:lpstr>
      <vt:lpstr>Uneen vaikuttavia tekijöitä</vt:lpstr>
      <vt:lpstr>Unien näkeminen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Oinasmaa Noora</cp:lastModifiedBy>
  <cp:revision>676</cp:revision>
  <dcterms:created xsi:type="dcterms:W3CDTF">2021-05-18T05:21:46Z</dcterms:created>
  <dcterms:modified xsi:type="dcterms:W3CDTF">2023-06-14T07:58:42Z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