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6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CF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071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43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5200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8377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9855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3351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497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0508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08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042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18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05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89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01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450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360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A8D80-F8AC-4B38-AF34-C7593175469B}" type="datetimeFigureOut">
              <a:rPr lang="fi-FI" smtClean="0"/>
              <a:t>19.1.2020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969B371-B1A0-449E-92CD-3BCEC0F9D5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71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yberphysics.co.uk/graphics/animations/expansion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2105750-9F31-4718-8C26-E0BC15172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25" y="1905000"/>
            <a:ext cx="5238750" cy="3048000"/>
          </a:xfrm>
          <a:prstGeom prst="rect">
            <a:avLst/>
          </a:prstGeom>
        </p:spPr>
      </p:pic>
      <p:sp>
        <p:nvSpPr>
          <p:cNvPr id="4" name="Suorakulmio 3">
            <a:extLst>
              <a:ext uri="{FF2B5EF4-FFF2-40B4-BE49-F238E27FC236}">
                <a16:creationId xmlns:a16="http://schemas.microsoft.com/office/drawing/2014/main" id="{B2B42B81-BF79-4633-8553-5E44DEAF10F2}"/>
              </a:ext>
            </a:extLst>
          </p:cNvPr>
          <p:cNvSpPr/>
          <p:nvPr/>
        </p:nvSpPr>
        <p:spPr>
          <a:xfrm>
            <a:off x="5965794" y="0"/>
            <a:ext cx="6226205" cy="6755907"/>
          </a:xfrm>
          <a:prstGeom prst="rect">
            <a:avLst/>
          </a:prstGeom>
          <a:solidFill>
            <a:srgbClr val="FBFC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DBF15AA8-B5E9-4BFD-B47C-EA4683BF331A}"/>
              </a:ext>
            </a:extLst>
          </p:cNvPr>
          <p:cNvSpPr/>
          <p:nvPr/>
        </p:nvSpPr>
        <p:spPr>
          <a:xfrm>
            <a:off x="4305669" y="2379216"/>
            <a:ext cx="1296141" cy="12872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5290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4E61C3-AC8B-4B20-8E8C-9A3C80BC4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4E3610-26FE-46ED-9B69-1B89C2ACF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Kaasut laajenevat vielä enemmän kuin kiinteät aineet ja nesteet.</a:t>
            </a:r>
          </a:p>
        </p:txBody>
      </p:sp>
    </p:spTree>
    <p:extLst>
      <p:ext uri="{BB962C8B-B14F-4D97-AF65-F5344CB8AC3E}">
        <p14:creationId xmlns:p14="http://schemas.microsoft.com/office/powerpoint/2010/main" val="377544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2105750-9F31-4718-8C26-E0BC15172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25" y="1905000"/>
            <a:ext cx="5238750" cy="3048000"/>
          </a:xfrm>
          <a:prstGeom prst="rect">
            <a:avLst/>
          </a:prstGeom>
        </p:spPr>
      </p:pic>
      <p:sp>
        <p:nvSpPr>
          <p:cNvPr id="2" name="Suorakulmio 1">
            <a:extLst>
              <a:ext uri="{FF2B5EF4-FFF2-40B4-BE49-F238E27FC236}">
                <a16:creationId xmlns:a16="http://schemas.microsoft.com/office/drawing/2014/main" id="{E12EC6CA-0DA1-4D6E-9DB6-A6E478303C31}"/>
              </a:ext>
            </a:extLst>
          </p:cNvPr>
          <p:cNvSpPr/>
          <p:nvPr/>
        </p:nvSpPr>
        <p:spPr>
          <a:xfrm>
            <a:off x="3048000" y="535188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>
                <a:hlinkClick r:id="rId3"/>
              </a:rPr>
              <a:t>https://www.cyberphysics.co.uk/graphics/animations/expansion.gif</a:t>
            </a:r>
            <a:endParaRPr lang="fi-FI" dirty="0"/>
          </a:p>
        </p:txBody>
      </p:sp>
      <p:sp>
        <p:nvSpPr>
          <p:cNvPr id="4" name="Suorakulmio: Pyöristetyt kulmat 3">
            <a:extLst>
              <a:ext uri="{FF2B5EF4-FFF2-40B4-BE49-F238E27FC236}">
                <a16:creationId xmlns:a16="http://schemas.microsoft.com/office/drawing/2014/main" id="{6C2E7A6A-78FC-4550-8358-38CE610B0F66}"/>
              </a:ext>
            </a:extLst>
          </p:cNvPr>
          <p:cNvSpPr/>
          <p:nvPr/>
        </p:nvSpPr>
        <p:spPr>
          <a:xfrm>
            <a:off x="4261281" y="2370338"/>
            <a:ext cx="1358283" cy="12872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: Pyöristetyt kulmat 4">
            <a:extLst>
              <a:ext uri="{FF2B5EF4-FFF2-40B4-BE49-F238E27FC236}">
                <a16:creationId xmlns:a16="http://schemas.microsoft.com/office/drawing/2014/main" id="{321ADD9A-B987-4398-AD9E-403BD3CC1097}"/>
              </a:ext>
            </a:extLst>
          </p:cNvPr>
          <p:cNvSpPr/>
          <p:nvPr/>
        </p:nvSpPr>
        <p:spPr>
          <a:xfrm>
            <a:off x="6223247" y="2166151"/>
            <a:ext cx="1713389" cy="17311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6730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D8DEC-293F-4C22-84E9-7839D64AAA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2. Lämpölaajeneminen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1B31C66-61D6-47E4-AC91-D9965B263A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2958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2BA2FD-EDC3-485E-8C99-EA6289F73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8461"/>
          </a:xfrm>
        </p:spPr>
        <p:txBody>
          <a:bodyPr/>
          <a:lstStyle/>
          <a:p>
            <a:r>
              <a:rPr lang="fi-FI" dirty="0"/>
              <a:t>Lämpölaajeneminen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5DD715-D9DD-4E60-B5F8-BFFCC783F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06858"/>
            <a:ext cx="8915400" cy="4304364"/>
          </a:xfrm>
        </p:spPr>
        <p:txBody>
          <a:bodyPr/>
          <a:lstStyle/>
          <a:p>
            <a:r>
              <a:rPr lang="fi-FI" dirty="0"/>
              <a:t>Kun aine lämpenee, sen tilavuus kasvaa. (</a:t>
            </a:r>
            <a:r>
              <a:rPr lang="fi-FI" dirty="0">
                <a:solidFill>
                  <a:srgbClr val="FF0000"/>
                </a:solidFill>
              </a:rPr>
              <a:t>Rakenneosat tarvitsevat lisää tilaa liikkuakseen.</a:t>
            </a:r>
            <a:r>
              <a:rPr lang="fi-FI" dirty="0"/>
              <a:t>)</a:t>
            </a:r>
          </a:p>
          <a:p>
            <a:r>
              <a:rPr lang="fi-FI" dirty="0"/>
              <a:t>Kun aine jäähtyy, sen tilavuus pienenee.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451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17147-9853-4FD5-872A-EBE3CD57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7540"/>
          </a:xfrm>
        </p:spPr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556BF-17DF-4DB0-B99F-FA9CF52CA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5F11888-4CDA-4477-8360-CDEB77002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613" y="1455107"/>
            <a:ext cx="6191250" cy="412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854232ED-9998-497D-9F5C-0F78F493FE6B}"/>
              </a:ext>
            </a:extLst>
          </p:cNvPr>
          <p:cNvSpPr txBox="1"/>
          <p:nvPr/>
        </p:nvSpPr>
        <p:spPr>
          <a:xfrm>
            <a:off x="4057649" y="5582607"/>
            <a:ext cx="5762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Sähkölinjojen johdot ovat talvella kireämmällä kuin kesällä.</a:t>
            </a:r>
          </a:p>
        </p:txBody>
      </p:sp>
    </p:spTree>
    <p:extLst>
      <p:ext uri="{BB962C8B-B14F-4D97-AF65-F5344CB8AC3E}">
        <p14:creationId xmlns:p14="http://schemas.microsoft.com/office/powerpoint/2010/main" val="343623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17147-9853-4FD5-872A-EBE3CD57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7540"/>
          </a:xfrm>
        </p:spPr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556BF-17DF-4DB0-B99F-FA9CF52CA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54232ED-9998-497D-9F5C-0F78F493FE6B}"/>
              </a:ext>
            </a:extLst>
          </p:cNvPr>
          <p:cNvSpPr txBox="1"/>
          <p:nvPr/>
        </p:nvSpPr>
        <p:spPr>
          <a:xfrm>
            <a:off x="3995505" y="5316277"/>
            <a:ext cx="57626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Hillopurkin kansi kasvaa lämpimän veden alla.</a:t>
            </a:r>
          </a:p>
        </p:txBody>
      </p:sp>
      <p:pic>
        <p:nvPicPr>
          <p:cNvPr id="2050" name="Picture 2" descr="Kuvahaun tulos haulle jam jar lid tight">
            <a:extLst>
              <a:ext uri="{FF2B5EF4-FFF2-40B4-BE49-F238E27FC236}">
                <a16:creationId xmlns:a16="http://schemas.microsoft.com/office/drawing/2014/main" id="{419326FC-15A3-4BE1-B64C-20C1DD2F8A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049" y="1331650"/>
            <a:ext cx="5707095" cy="385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70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617147-9853-4FD5-872A-EBE3CD57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7540"/>
          </a:xfrm>
        </p:spPr>
        <p:txBody>
          <a:bodyPr/>
          <a:lstStyle/>
          <a:p>
            <a:r>
              <a:rPr lang="fi-FI" dirty="0"/>
              <a:t>Esimerkkejä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7556BF-17DF-4DB0-B99F-FA9CF52CA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54232ED-9998-497D-9F5C-0F78F493FE6B}"/>
              </a:ext>
            </a:extLst>
          </p:cNvPr>
          <p:cNvSpPr txBox="1"/>
          <p:nvPr/>
        </p:nvSpPr>
        <p:spPr>
          <a:xfrm>
            <a:off x="920318" y="3066111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Sillassa on nivel, joka liikkuu sillan pituuden kasvaessa ja pienetessä.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E9F9C83-D8FC-4F0A-8F49-E99596139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674" y="624110"/>
            <a:ext cx="36385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23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12ED6D-2B94-431D-831F-E871D2758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17250"/>
            <a:ext cx="8911687" cy="1207364"/>
          </a:xfrm>
        </p:spPr>
        <p:txBody>
          <a:bodyPr/>
          <a:lstStyle/>
          <a:p>
            <a:r>
              <a:rPr lang="fi-FI" dirty="0"/>
              <a:t>Pituuden lämpötilakerroin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5015A3-6536-4C03-A298-AAB72094E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18586"/>
            <a:ext cx="8915400" cy="5113538"/>
          </a:xfrm>
        </p:spPr>
        <p:txBody>
          <a:bodyPr>
            <a:normAutofit/>
          </a:bodyPr>
          <a:lstStyle/>
          <a:p>
            <a:r>
              <a:rPr lang="fi-FI" sz="2400" dirty="0"/>
              <a:t>Eri aineet laajenevat eri tavoin lämmetessään.</a:t>
            </a:r>
          </a:p>
          <a:p>
            <a:r>
              <a:rPr lang="fi-FI" sz="2400" b="1" dirty="0"/>
              <a:t>Pituuden lämpötilakerroin </a:t>
            </a:r>
            <a:r>
              <a:rPr lang="fi-FI" sz="2400" dirty="0"/>
              <a:t>kertoo, minkä verran aine laajenee lämmetessään.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B6796550-1AEE-4C41-8730-1D2E3B41C9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1665659"/>
                  </p:ext>
                </p:extLst>
              </p:nvPr>
            </p:nvGraphicFramePr>
            <p:xfrm>
              <a:off x="1079130" y="2777774"/>
              <a:ext cx="5016870" cy="2961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3961">
                      <a:extLst>
                        <a:ext uri="{9D8B030D-6E8A-4147-A177-3AD203B41FA5}">
                          <a16:colId xmlns:a16="http://schemas.microsoft.com/office/drawing/2014/main" val="2430753837"/>
                        </a:ext>
                      </a:extLst>
                    </a:gridCol>
                    <a:gridCol w="3852909">
                      <a:extLst>
                        <a:ext uri="{9D8B030D-6E8A-4147-A177-3AD203B41FA5}">
                          <a16:colId xmlns:a16="http://schemas.microsoft.com/office/drawing/2014/main" val="18223431"/>
                        </a:ext>
                      </a:extLst>
                    </a:gridCol>
                  </a:tblGrid>
                  <a:tr h="247127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Pituuden lämpötilakerroin (</a:t>
                          </a:r>
                          <a14:m>
                            <m:oMath xmlns:m="http://schemas.openxmlformats.org/officeDocument/2006/math">
                              <m:r>
                                <a:rPr lang="fi-FI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fi-FI" b="1" i="1" smtClean="0">
                                  <a:latin typeface="Cambria Math" panose="02040503050406030204" pitchFamily="18" charset="0"/>
                                </a:rPr>
                                <m:t>/℃)</m:t>
                              </m:r>
                            </m:oMath>
                          </a14:m>
                          <a:endParaRPr lang="fi-FI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4438297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Lasi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0, 000 008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51978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Betoni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399421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997819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15736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Messinki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610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Alumiini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948314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lyijy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5240406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ulukko 4">
                <a:extLst>
                  <a:ext uri="{FF2B5EF4-FFF2-40B4-BE49-F238E27FC236}">
                    <a16:creationId xmlns:a16="http://schemas.microsoft.com/office/drawing/2014/main" id="{B6796550-1AEE-4C41-8730-1D2E3B41C9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41665659"/>
                  </p:ext>
                </p:extLst>
              </p:nvPr>
            </p:nvGraphicFramePr>
            <p:xfrm>
              <a:off x="1079130" y="2777774"/>
              <a:ext cx="5016870" cy="29616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3961">
                      <a:extLst>
                        <a:ext uri="{9D8B030D-6E8A-4147-A177-3AD203B41FA5}">
                          <a16:colId xmlns:a16="http://schemas.microsoft.com/office/drawing/2014/main" val="2430753837"/>
                        </a:ext>
                      </a:extLst>
                    </a:gridCol>
                    <a:gridCol w="3852909">
                      <a:extLst>
                        <a:ext uri="{9D8B030D-6E8A-4147-A177-3AD203B41FA5}">
                          <a16:colId xmlns:a16="http://schemas.microsoft.com/office/drawing/2014/main" val="18223431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Aine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30538" t="-8333" r="-791" b="-736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4438297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Lasi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0, 000 008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5197893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Betoni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399421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Rauta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997819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Kupari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0, 000 017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157369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Messinki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6610969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Alumiini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0, 000 023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9483141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i-FI" dirty="0"/>
                            <a:t>lyijy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0, 000 029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5240406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9" name="Suora nuoliyhdysviiva 8">
            <a:extLst>
              <a:ext uri="{FF2B5EF4-FFF2-40B4-BE49-F238E27FC236}">
                <a16:creationId xmlns:a16="http://schemas.microsoft.com/office/drawing/2014/main" id="{13142416-701C-4F56-8C95-68AA715BC6DD}"/>
              </a:ext>
            </a:extLst>
          </p:cNvPr>
          <p:cNvCxnSpPr/>
          <p:nvPr/>
        </p:nvCxnSpPr>
        <p:spPr>
          <a:xfrm flipH="1">
            <a:off x="6096000" y="2885243"/>
            <a:ext cx="1316854" cy="417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E9ED9804-D728-441C-8E33-C0AD1D825B21}"/>
              </a:ext>
            </a:extLst>
          </p:cNvPr>
          <p:cNvCxnSpPr/>
          <p:nvPr/>
        </p:nvCxnSpPr>
        <p:spPr>
          <a:xfrm flipH="1" flipV="1">
            <a:off x="6096000" y="3675355"/>
            <a:ext cx="1316854" cy="248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nuoliyhdysviiva 12">
            <a:extLst>
              <a:ext uri="{FF2B5EF4-FFF2-40B4-BE49-F238E27FC236}">
                <a16:creationId xmlns:a16="http://schemas.microsoft.com/office/drawing/2014/main" id="{E5BDBDFA-38E9-48D1-A275-ADACA2F7D9DF}"/>
              </a:ext>
            </a:extLst>
          </p:cNvPr>
          <p:cNvCxnSpPr/>
          <p:nvPr/>
        </p:nvCxnSpPr>
        <p:spPr>
          <a:xfrm flipH="1">
            <a:off x="6096000" y="3915052"/>
            <a:ext cx="1316854" cy="159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ruutu 13">
            <a:extLst>
              <a:ext uri="{FF2B5EF4-FFF2-40B4-BE49-F238E27FC236}">
                <a16:creationId xmlns:a16="http://schemas.microsoft.com/office/drawing/2014/main" id="{518EECF6-1F88-4B57-A0CB-C2B21ECCAEE8}"/>
              </a:ext>
            </a:extLst>
          </p:cNvPr>
          <p:cNvSpPr txBox="1"/>
          <p:nvPr/>
        </p:nvSpPr>
        <p:spPr>
          <a:xfrm>
            <a:off x="7412854" y="2559377"/>
            <a:ext cx="3277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Taulukon aineista lasi laajenee vähiten.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F4B5A957-72E4-4B41-9380-70BB51348E35}"/>
              </a:ext>
            </a:extLst>
          </p:cNvPr>
          <p:cNvSpPr txBox="1"/>
          <p:nvPr/>
        </p:nvSpPr>
        <p:spPr>
          <a:xfrm>
            <a:off x="7412853" y="3587447"/>
            <a:ext cx="3277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solidFill>
                  <a:srgbClr val="FF0000"/>
                </a:solidFill>
              </a:rPr>
              <a:t>Betoni ja rauta laajenevat yhtä paljon.</a:t>
            </a:r>
          </a:p>
        </p:txBody>
      </p:sp>
    </p:spTree>
    <p:extLst>
      <p:ext uri="{BB962C8B-B14F-4D97-AF65-F5344CB8AC3E}">
        <p14:creationId xmlns:p14="http://schemas.microsoft.com/office/powerpoint/2010/main" val="48464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F5ECB9-7BFB-4E39-A55A-769A9447A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40023"/>
            <a:ext cx="8911687" cy="1382243"/>
          </a:xfrm>
        </p:spPr>
        <p:txBody>
          <a:bodyPr>
            <a:normAutofit/>
          </a:bodyPr>
          <a:lstStyle/>
          <a:p>
            <a:r>
              <a:rPr lang="fi-FI" dirty="0"/>
              <a:t>Nesteiden ja kaasujen lämpölaajeneminen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788BC18-368D-43FD-95BD-A56FC643F7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585499" y="1645329"/>
                <a:ext cx="8915400" cy="3777622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Nesteet laajenevat enemmän kuin kiinteät aineet.</a:t>
                </a:r>
              </a:p>
              <a:p>
                <a:pPr lvl="1"/>
                <a:r>
                  <a:rPr lang="fi-FI" sz="2400" dirty="0"/>
                  <a:t>Esim. elohopealämpömittari</a:t>
                </a:r>
              </a:p>
              <a:p>
                <a:r>
                  <a:rPr lang="fi-FI" sz="2400" dirty="0"/>
                  <a:t>Veden laajeneminen on poikkeuksellista. Se on tiheimmillään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+4 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fi-FI" sz="2400" dirty="0"/>
                  <a:t> asteisena.</a:t>
                </a:r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0788BC18-368D-43FD-95BD-A56FC643F7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5499" y="1645329"/>
                <a:ext cx="8915400" cy="3777622"/>
              </a:xfrm>
              <a:blipFill>
                <a:blip r:embed="rId2"/>
                <a:stretch>
                  <a:fillRect l="-957" t="-129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>
            <a:extLst>
              <a:ext uri="{FF2B5EF4-FFF2-40B4-BE49-F238E27FC236}">
                <a16:creationId xmlns:a16="http://schemas.microsoft.com/office/drawing/2014/main" id="{AA4067FC-A424-4CD2-8F2B-1D5E02B5E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540" y="3598045"/>
            <a:ext cx="5324475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79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63E09D29-0590-4324-BF49-899DD3AFC0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E223E2-928F-48CF-8703-1AFC462868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0A616D-8729-4501-A3CC-DD91CBC12C32}">
  <ds:schemaRefs>
    <ds:schemaRef ds:uri="http://purl.org/dc/terms/"/>
    <ds:schemaRef ds:uri="http://purl.org/dc/dcmitype/"/>
    <ds:schemaRef ds:uri="7981470a-38c0-45f3-9056-bd0c0faa64b6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f7427850-3259-443f-8d12-2acba154224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186</Words>
  <Application>Microsoft Office PowerPoint</Application>
  <PresentationFormat>Laajakuva</PresentationFormat>
  <Paragraphs>37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Century Gothic</vt:lpstr>
      <vt:lpstr>Wingdings 3</vt:lpstr>
      <vt:lpstr>Kuiskaus</vt:lpstr>
      <vt:lpstr>PowerPoint-esitys</vt:lpstr>
      <vt:lpstr>PowerPoint-esitys</vt:lpstr>
      <vt:lpstr>2. Lämpölaajeneminen</vt:lpstr>
      <vt:lpstr>Lämpölaajeneminen</vt:lpstr>
      <vt:lpstr>Esimerkkejä</vt:lpstr>
      <vt:lpstr>Esimerkkejä</vt:lpstr>
      <vt:lpstr>Esimerkkejä</vt:lpstr>
      <vt:lpstr>Pituuden lämpötilakerroin</vt:lpstr>
      <vt:lpstr>Nesteiden ja kaasujen lämpölaajeneminen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Samu Montonen</dc:creator>
  <cp:lastModifiedBy>Samu Montonen</cp:lastModifiedBy>
  <cp:revision>6</cp:revision>
  <dcterms:created xsi:type="dcterms:W3CDTF">2020-01-19T08:58:46Z</dcterms:created>
  <dcterms:modified xsi:type="dcterms:W3CDTF">2020-01-19T10:20:10Z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