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7"/>
  </p:notesMasterIdLst>
  <p:handoutMasterIdLst>
    <p:handoutMasterId r:id="rId18"/>
  </p:handoutMasterIdLst>
  <p:sldIdLst>
    <p:sldId id="256" r:id="rId5"/>
    <p:sldId id="257" r:id="rId6"/>
    <p:sldId id="276" r:id="rId7"/>
    <p:sldId id="277" r:id="rId8"/>
    <p:sldId id="279" r:id="rId9"/>
    <p:sldId id="280" r:id="rId10"/>
    <p:sldId id="282" r:id="rId11"/>
    <p:sldId id="283" r:id="rId12"/>
    <p:sldId id="281" r:id="rId13"/>
    <p:sldId id="284" r:id="rId14"/>
    <p:sldId id="286" r:id="rId15"/>
    <p:sldId id="285" r:id="rId16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F34B2E-4F21-2A42-F37A-4D396036E116}" v="194" dt="2022-08-22T09:58:40.967"/>
    <p1510:client id="{196BEDAE-E86C-401D-9CAE-0EAA456EF587}" v="159" dt="2022-08-17T07:10:16.157"/>
    <p1510:client id="{8253F031-6BBC-E699-FE87-01D5D47199F7}" v="94" dt="2022-08-24T08:15:54.690"/>
    <p1510:client id="{8C24AEC9-E944-C1E8-4328-23CD6B7CB951}" v="9" dt="2022-08-22T10:28:40.754"/>
    <p1510:client id="{9AB581C4-A4E8-309A-4F69-44C382D45F08}" v="1215" dt="2022-08-17T08:03:33.905"/>
  </p1510:revLst>
</p1510:revInfo>
</file>

<file path=ppt/tableStyles.xml><?xml version="1.0" encoding="utf-8"?>
<a:tblStyleLst xmlns:a="http://schemas.openxmlformats.org/drawingml/2006/main" def="{6E25E649-3F16-4E02-A733-19D2CDBF48F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pos="3839"/>
        <p:guide orient="horz" pos="216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fi-FI"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fi-FI" sz="1200"/>
            </a:lvl1pPr>
          </a:lstStyle>
          <a:p>
            <a:fld id="{784AA43A-3F76-4A13-9CD6-36134EB429E3}" type="datetimeFigureOut">
              <a:rPr lang="fi-FI"/>
              <a:t>24.8.2022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fi-FI"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fi-FI" sz="1200"/>
            </a:lvl1pPr>
          </a:lstStyle>
          <a:p>
            <a:fld id="{A850423A-8BCE-448E-A97B-03A88B2B12C1}" type="slidenum">
              <a:rPr lang="fi-FI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513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fi-FI"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fi-FI" sz="1200"/>
            </a:lvl1pPr>
          </a:lstStyle>
          <a:p>
            <a:fld id="{5F674A4F-2B7A-4ECB-A400-260B2FFC03C1}" type="datetimeFigureOut">
              <a:t>24.8.2022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fi-FI"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fi-FI" sz="1200"/>
            </a:lvl1pPr>
          </a:lstStyle>
          <a:p>
            <a:fld id="{01F2A70B-78F2-4DCF-B53B-C990D2FAFB8A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1570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fi-FI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fi-FI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fi-FI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fi-FI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fi-FI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fi-FI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fi-FI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fi-FI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fi-FI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10664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4266"/>
            </a:lvl1pPr>
            <a:lvl2pPr marL="812582" indent="0" algn="ctr">
              <a:buNone/>
              <a:defRPr sz="3555"/>
            </a:lvl2pPr>
            <a:lvl3pPr marL="1625163" indent="0" algn="ctr">
              <a:buNone/>
              <a:defRPr sz="3199"/>
            </a:lvl3pPr>
            <a:lvl4pPr marL="2437745" indent="0" algn="ctr">
              <a:buNone/>
              <a:defRPr sz="2844"/>
            </a:lvl4pPr>
            <a:lvl5pPr marL="3250326" indent="0" algn="ctr">
              <a:buNone/>
              <a:defRPr sz="2844"/>
            </a:lvl5pPr>
            <a:lvl6pPr marL="4062908" indent="0" algn="ctr">
              <a:buNone/>
              <a:defRPr sz="2844"/>
            </a:lvl6pPr>
            <a:lvl7pPr marL="4875489" indent="0" algn="ctr">
              <a:buNone/>
              <a:defRPr sz="2844"/>
            </a:lvl7pPr>
            <a:lvl8pPr marL="5688071" indent="0" algn="ctr">
              <a:buNone/>
              <a:defRPr sz="2844"/>
            </a:lvl8pPr>
            <a:lvl9pPr marL="6500652" indent="0" algn="ctr">
              <a:buNone/>
              <a:defRPr sz="2844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01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6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161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046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633" y="1709739"/>
            <a:ext cx="10512862" cy="2852737"/>
          </a:xfrm>
        </p:spPr>
        <p:txBody>
          <a:bodyPr anchor="b"/>
          <a:lstStyle>
            <a:lvl1pPr>
              <a:defRPr sz="10664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633" y="4589464"/>
            <a:ext cx="10512862" cy="1500187"/>
          </a:xfrm>
        </p:spPr>
        <p:txBody>
          <a:bodyPr/>
          <a:lstStyle>
            <a:lvl1pPr marL="0" indent="0">
              <a:buNone/>
              <a:defRPr sz="4266">
                <a:solidFill>
                  <a:schemeClr val="tx1">
                    <a:tint val="75000"/>
                  </a:schemeClr>
                </a:solidFill>
              </a:defRPr>
            </a:lvl1pPr>
            <a:lvl2pPr marL="812582" indent="0">
              <a:buNone/>
              <a:defRPr sz="3555">
                <a:solidFill>
                  <a:schemeClr val="tx1">
                    <a:tint val="75000"/>
                  </a:schemeClr>
                </a:solidFill>
              </a:defRPr>
            </a:lvl2pPr>
            <a:lvl3pPr marL="1625163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3pPr>
            <a:lvl4pPr marL="2437745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4pPr>
            <a:lvl5pPr marL="3250326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5pPr>
            <a:lvl6pPr marL="406290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6pPr>
            <a:lvl7pPr marL="4875489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7pPr>
            <a:lvl8pPr marL="568807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8pPr>
            <a:lvl9pPr marL="6500652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644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522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570" y="1681163"/>
            <a:ext cx="5156444" cy="823912"/>
          </a:xfrm>
        </p:spPr>
        <p:txBody>
          <a:bodyPr anchor="b"/>
          <a:lstStyle>
            <a:lvl1pPr marL="0" indent="0">
              <a:buNone/>
              <a:defRPr sz="4266" b="1"/>
            </a:lvl1pPr>
            <a:lvl2pPr marL="812582" indent="0">
              <a:buNone/>
              <a:defRPr sz="3555" b="1"/>
            </a:lvl2pPr>
            <a:lvl3pPr marL="1625163" indent="0">
              <a:buNone/>
              <a:defRPr sz="3199" b="1"/>
            </a:lvl3pPr>
            <a:lvl4pPr marL="2437745" indent="0">
              <a:buNone/>
              <a:defRPr sz="2844" b="1"/>
            </a:lvl4pPr>
            <a:lvl5pPr marL="3250326" indent="0">
              <a:buNone/>
              <a:defRPr sz="2844" b="1"/>
            </a:lvl5pPr>
            <a:lvl6pPr marL="4062908" indent="0">
              <a:buNone/>
              <a:defRPr sz="2844" b="1"/>
            </a:lvl6pPr>
            <a:lvl7pPr marL="4875489" indent="0">
              <a:buNone/>
              <a:defRPr sz="2844" b="1"/>
            </a:lvl7pPr>
            <a:lvl8pPr marL="5688071" indent="0">
              <a:buNone/>
              <a:defRPr sz="2844" b="1"/>
            </a:lvl8pPr>
            <a:lvl9pPr marL="6500652" indent="0">
              <a:buNone/>
              <a:defRPr sz="284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4266" b="1"/>
            </a:lvl1pPr>
            <a:lvl2pPr marL="812582" indent="0">
              <a:buNone/>
              <a:defRPr sz="3555" b="1"/>
            </a:lvl2pPr>
            <a:lvl3pPr marL="1625163" indent="0">
              <a:buNone/>
              <a:defRPr sz="3199" b="1"/>
            </a:lvl3pPr>
            <a:lvl4pPr marL="2437745" indent="0">
              <a:buNone/>
              <a:defRPr sz="2844" b="1"/>
            </a:lvl4pPr>
            <a:lvl5pPr marL="3250326" indent="0">
              <a:buNone/>
              <a:defRPr sz="2844" b="1"/>
            </a:lvl5pPr>
            <a:lvl6pPr marL="4062908" indent="0">
              <a:buNone/>
              <a:defRPr sz="2844" b="1"/>
            </a:lvl6pPr>
            <a:lvl7pPr marL="4875489" indent="0">
              <a:buNone/>
              <a:defRPr sz="2844" b="1"/>
            </a:lvl7pPr>
            <a:lvl8pPr marL="5688071" indent="0">
              <a:buNone/>
              <a:defRPr sz="2844" b="1"/>
            </a:lvl8pPr>
            <a:lvl9pPr marL="6500652" indent="0">
              <a:buNone/>
              <a:defRPr sz="284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608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23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404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568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>
              <a:defRPr sz="5687"/>
            </a:lvl1pPr>
            <a:lvl2pPr>
              <a:defRPr sz="4976"/>
            </a:lvl2pPr>
            <a:lvl3pPr>
              <a:defRPr sz="4266"/>
            </a:lvl3pPr>
            <a:lvl4pPr>
              <a:defRPr sz="3555"/>
            </a:lvl4pPr>
            <a:lvl5pPr>
              <a:defRPr sz="3555"/>
            </a:lvl5pPr>
            <a:lvl6pPr>
              <a:defRPr sz="3555"/>
            </a:lvl6pPr>
            <a:lvl7pPr>
              <a:defRPr sz="3555"/>
            </a:lvl7pPr>
            <a:lvl8pPr>
              <a:defRPr sz="3555"/>
            </a:lvl8pPr>
            <a:lvl9pPr>
              <a:defRPr sz="35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2844"/>
            </a:lvl1pPr>
            <a:lvl2pPr marL="812582" indent="0">
              <a:buNone/>
              <a:defRPr sz="2488"/>
            </a:lvl2pPr>
            <a:lvl3pPr marL="1625163" indent="0">
              <a:buNone/>
              <a:defRPr sz="2133"/>
            </a:lvl3pPr>
            <a:lvl4pPr marL="2437745" indent="0">
              <a:buNone/>
              <a:defRPr sz="1777"/>
            </a:lvl4pPr>
            <a:lvl5pPr marL="3250326" indent="0">
              <a:buNone/>
              <a:defRPr sz="1777"/>
            </a:lvl5pPr>
            <a:lvl6pPr marL="4062908" indent="0">
              <a:buNone/>
              <a:defRPr sz="1777"/>
            </a:lvl6pPr>
            <a:lvl7pPr marL="4875489" indent="0">
              <a:buNone/>
              <a:defRPr sz="1777"/>
            </a:lvl7pPr>
            <a:lvl8pPr marL="5688071" indent="0">
              <a:buNone/>
              <a:defRPr sz="1777"/>
            </a:lvl8pPr>
            <a:lvl9pPr marL="6500652" indent="0">
              <a:buNone/>
              <a:defRPr sz="177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89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568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 anchor="t"/>
          <a:lstStyle>
            <a:lvl1pPr marL="0" indent="0">
              <a:buNone/>
              <a:defRPr sz="5687"/>
            </a:lvl1pPr>
            <a:lvl2pPr marL="812582" indent="0">
              <a:buNone/>
              <a:defRPr sz="4976"/>
            </a:lvl2pPr>
            <a:lvl3pPr marL="1625163" indent="0">
              <a:buNone/>
              <a:defRPr sz="4266"/>
            </a:lvl3pPr>
            <a:lvl4pPr marL="2437745" indent="0">
              <a:buNone/>
              <a:defRPr sz="3555"/>
            </a:lvl4pPr>
            <a:lvl5pPr marL="3250326" indent="0">
              <a:buNone/>
              <a:defRPr sz="3555"/>
            </a:lvl5pPr>
            <a:lvl6pPr marL="4062908" indent="0">
              <a:buNone/>
              <a:defRPr sz="3555"/>
            </a:lvl6pPr>
            <a:lvl7pPr marL="4875489" indent="0">
              <a:buNone/>
              <a:defRPr sz="3555"/>
            </a:lvl7pPr>
            <a:lvl8pPr marL="5688071" indent="0">
              <a:buNone/>
              <a:defRPr sz="3555"/>
            </a:lvl8pPr>
            <a:lvl9pPr marL="6500652" indent="0">
              <a:buNone/>
              <a:defRPr sz="355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2844"/>
            </a:lvl1pPr>
            <a:lvl2pPr marL="812582" indent="0">
              <a:buNone/>
              <a:defRPr sz="2488"/>
            </a:lvl2pPr>
            <a:lvl3pPr marL="1625163" indent="0">
              <a:buNone/>
              <a:defRPr sz="2133"/>
            </a:lvl3pPr>
            <a:lvl4pPr marL="2437745" indent="0">
              <a:buNone/>
              <a:defRPr sz="1777"/>
            </a:lvl4pPr>
            <a:lvl5pPr marL="3250326" indent="0">
              <a:buNone/>
              <a:defRPr sz="1777"/>
            </a:lvl5pPr>
            <a:lvl6pPr marL="4062908" indent="0">
              <a:buNone/>
              <a:defRPr sz="1777"/>
            </a:lvl6pPr>
            <a:lvl7pPr marL="4875489" indent="0">
              <a:buNone/>
              <a:defRPr sz="1777"/>
            </a:lvl7pPr>
            <a:lvl8pPr marL="5688071" indent="0">
              <a:buNone/>
              <a:defRPr sz="1777"/>
            </a:lvl8pPr>
            <a:lvl9pPr marL="6500652" indent="0">
              <a:buNone/>
              <a:defRPr sz="177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262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084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89ED1AA-8684-4D37-B208-8777E1A77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577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Graphic 33">
            <a:extLst>
              <a:ext uri="{FF2B5EF4-FFF2-40B4-BE49-F238E27FC236}">
                <a16:creationId xmlns:a16="http://schemas.microsoft.com/office/drawing/2014/main" id="{4180E01B-B1F4-437C-807D-1C930718E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10442" y="0"/>
            <a:ext cx="9567939" cy="6858000"/>
          </a:xfrm>
          <a:custGeom>
            <a:avLst/>
            <a:gdLst>
              <a:gd name="connsiteX0" fmla="*/ 7178288 w 7187261"/>
              <a:gd name="connsiteY0" fmla="*/ 2604802 h 5150263"/>
              <a:gd name="connsiteX1" fmla="*/ 7169335 w 7187261"/>
              <a:gd name="connsiteY1" fmla="*/ 2328577 h 5150263"/>
              <a:gd name="connsiteX2" fmla="*/ 7060845 w 7187261"/>
              <a:gd name="connsiteY2" fmla="*/ 1661160 h 5150263"/>
              <a:gd name="connsiteX3" fmla="*/ 6212263 w 7187261"/>
              <a:gd name="connsiteY3" fmla="*/ 243840 h 5150263"/>
              <a:gd name="connsiteX4" fmla="*/ 5953564 w 7187261"/>
              <a:gd name="connsiteY4" fmla="*/ 0 h 5150263"/>
              <a:gd name="connsiteX5" fmla="*/ 1408615 w 7187261"/>
              <a:gd name="connsiteY5" fmla="*/ 0 h 5150263"/>
              <a:gd name="connsiteX6" fmla="*/ 805111 w 7187261"/>
              <a:gd name="connsiteY6" fmla="*/ 676275 h 5150263"/>
              <a:gd name="connsiteX7" fmla="*/ 104928 w 7187261"/>
              <a:gd name="connsiteY7" fmla="*/ 2183035 h 5150263"/>
              <a:gd name="connsiteX8" fmla="*/ 51588 w 7187261"/>
              <a:gd name="connsiteY8" fmla="*/ 2400014 h 5150263"/>
              <a:gd name="connsiteX9" fmla="*/ 41301 w 7187261"/>
              <a:gd name="connsiteY9" fmla="*/ 2424208 h 5150263"/>
              <a:gd name="connsiteX10" fmla="*/ 119692 w 7187261"/>
              <a:gd name="connsiteY10" fmla="*/ 1834801 h 5150263"/>
              <a:gd name="connsiteX11" fmla="*/ 870071 w 7187261"/>
              <a:gd name="connsiteY11" fmla="*/ 462248 h 5150263"/>
              <a:gd name="connsiteX12" fmla="*/ 1389279 w 7187261"/>
              <a:gd name="connsiteY12" fmla="*/ 476 h 5150263"/>
              <a:gd name="connsiteX13" fmla="*/ 1320223 w 7187261"/>
              <a:gd name="connsiteY13" fmla="*/ 476 h 5150263"/>
              <a:gd name="connsiteX14" fmla="*/ 423158 w 7187261"/>
              <a:gd name="connsiteY14" fmla="*/ 989743 h 5150263"/>
              <a:gd name="connsiteX15" fmla="*/ 25585 w 7187261"/>
              <a:gd name="connsiteY15" fmla="*/ 2113693 h 5150263"/>
              <a:gd name="connsiteX16" fmla="*/ 2344 w 7187261"/>
              <a:gd name="connsiteY16" fmla="*/ 2725865 h 5150263"/>
              <a:gd name="connsiteX17" fmla="*/ 447256 w 7187261"/>
              <a:gd name="connsiteY17" fmla="*/ 4210717 h 5150263"/>
              <a:gd name="connsiteX18" fmla="*/ 1138962 w 7187261"/>
              <a:gd name="connsiteY18" fmla="*/ 4988910 h 5150263"/>
              <a:gd name="connsiteX19" fmla="*/ 1348512 w 7187261"/>
              <a:gd name="connsiteY19" fmla="*/ 5146834 h 5150263"/>
              <a:gd name="connsiteX20" fmla="*/ 1422712 w 7187261"/>
              <a:gd name="connsiteY20" fmla="*/ 5146834 h 5150263"/>
              <a:gd name="connsiteX21" fmla="*/ 480594 w 7187261"/>
              <a:gd name="connsiteY21" fmla="*/ 4187952 h 5150263"/>
              <a:gd name="connsiteX22" fmla="*/ 398679 w 7187261"/>
              <a:gd name="connsiteY22" fmla="*/ 4046125 h 5150263"/>
              <a:gd name="connsiteX23" fmla="*/ 411823 w 7187261"/>
              <a:gd name="connsiteY23" fmla="*/ 4053078 h 5150263"/>
              <a:gd name="connsiteX24" fmla="*/ 1439380 w 7187261"/>
              <a:gd name="connsiteY24" fmla="*/ 5147405 h 5150263"/>
              <a:gd name="connsiteX25" fmla="*/ 5710010 w 7187261"/>
              <a:gd name="connsiteY25" fmla="*/ 5150263 h 5150263"/>
              <a:gd name="connsiteX26" fmla="*/ 5999665 w 7187261"/>
              <a:gd name="connsiteY26" fmla="*/ 4910900 h 5150263"/>
              <a:gd name="connsiteX27" fmla="*/ 6954165 w 7187261"/>
              <a:gd name="connsiteY27" fmla="*/ 3545777 h 5150263"/>
              <a:gd name="connsiteX28" fmla="*/ 7137712 w 7187261"/>
              <a:gd name="connsiteY28" fmla="*/ 2799207 h 5150263"/>
              <a:gd name="connsiteX29" fmla="*/ 7142951 w 7187261"/>
              <a:gd name="connsiteY29" fmla="*/ 2754535 h 5150263"/>
              <a:gd name="connsiteX30" fmla="*/ 7149428 w 7187261"/>
              <a:gd name="connsiteY30" fmla="*/ 2774823 h 5150263"/>
              <a:gd name="connsiteX31" fmla="*/ 7066465 w 7187261"/>
              <a:gd name="connsiteY31" fmla="*/ 3465672 h 5150263"/>
              <a:gd name="connsiteX32" fmla="*/ 6452578 w 7187261"/>
              <a:gd name="connsiteY32" fmla="*/ 4552760 h 5150263"/>
              <a:gd name="connsiteX33" fmla="*/ 5752110 w 7187261"/>
              <a:gd name="connsiteY33" fmla="*/ 5150263 h 5150263"/>
              <a:gd name="connsiteX34" fmla="*/ 5827643 w 7187261"/>
              <a:gd name="connsiteY34" fmla="*/ 5150263 h 5150263"/>
              <a:gd name="connsiteX35" fmla="*/ 6642793 w 7187261"/>
              <a:gd name="connsiteY35" fmla="*/ 4389406 h 5150263"/>
              <a:gd name="connsiteX36" fmla="*/ 7102469 w 7187261"/>
              <a:gd name="connsiteY36" fmla="*/ 3490817 h 5150263"/>
              <a:gd name="connsiteX37" fmla="*/ 7187242 w 7187261"/>
              <a:gd name="connsiteY37" fmla="*/ 2990183 h 5150263"/>
              <a:gd name="connsiteX38" fmla="*/ 7178288 w 7187261"/>
              <a:gd name="connsiteY38" fmla="*/ 2604802 h 5150263"/>
              <a:gd name="connsiteX39" fmla="*/ 6342565 w 7187261"/>
              <a:gd name="connsiteY39" fmla="*/ 441389 h 5150263"/>
              <a:gd name="connsiteX40" fmla="*/ 7126567 w 7187261"/>
              <a:gd name="connsiteY40" fmla="*/ 2355056 h 5150263"/>
              <a:gd name="connsiteX41" fmla="*/ 6342565 w 7187261"/>
              <a:gd name="connsiteY41" fmla="*/ 441389 h 5150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187261" h="5150263">
                <a:moveTo>
                  <a:pt x="7178288" y="2604802"/>
                </a:moveTo>
                <a:cubicBezTo>
                  <a:pt x="7168763" y="2513076"/>
                  <a:pt x="7174478" y="2420684"/>
                  <a:pt x="7169335" y="2328577"/>
                </a:cubicBezTo>
                <a:cubicBezTo>
                  <a:pt x="7156952" y="2102882"/>
                  <a:pt x="7120586" y="1879149"/>
                  <a:pt x="7060845" y="1661160"/>
                </a:cubicBezTo>
                <a:cubicBezTo>
                  <a:pt x="6910588" y="1121007"/>
                  <a:pt x="6617428" y="631374"/>
                  <a:pt x="6212263" y="243840"/>
                </a:cubicBezTo>
                <a:cubicBezTo>
                  <a:pt x="6126538" y="162496"/>
                  <a:pt x="6040813" y="80201"/>
                  <a:pt x="5953564" y="0"/>
                </a:cubicBezTo>
                <a:lnTo>
                  <a:pt x="1408615" y="0"/>
                </a:lnTo>
                <a:cubicBezTo>
                  <a:pt x="1180967" y="200316"/>
                  <a:pt x="978332" y="427387"/>
                  <a:pt x="805111" y="676275"/>
                </a:cubicBezTo>
                <a:cubicBezTo>
                  <a:pt x="481261" y="1136523"/>
                  <a:pt x="252089" y="1640872"/>
                  <a:pt x="104928" y="2183035"/>
                </a:cubicBezTo>
                <a:cubicBezTo>
                  <a:pt x="85878" y="2254853"/>
                  <a:pt x="69495" y="2327720"/>
                  <a:pt x="51588" y="2400014"/>
                </a:cubicBezTo>
                <a:cubicBezTo>
                  <a:pt x="49683" y="2407634"/>
                  <a:pt x="51588" y="2416969"/>
                  <a:pt x="41301" y="2424208"/>
                </a:cubicBezTo>
                <a:cubicBezTo>
                  <a:pt x="45900" y="2225469"/>
                  <a:pt x="72186" y="2027834"/>
                  <a:pt x="119692" y="1834801"/>
                </a:cubicBezTo>
                <a:cubicBezTo>
                  <a:pt x="247993" y="1310926"/>
                  <a:pt x="506121" y="857726"/>
                  <a:pt x="870071" y="462248"/>
                </a:cubicBezTo>
                <a:cubicBezTo>
                  <a:pt x="1027729" y="291823"/>
                  <a:pt x="1201617" y="137169"/>
                  <a:pt x="1389279" y="476"/>
                </a:cubicBezTo>
                <a:lnTo>
                  <a:pt x="1320223" y="476"/>
                </a:lnTo>
                <a:cubicBezTo>
                  <a:pt x="960844" y="274320"/>
                  <a:pt x="656330" y="599123"/>
                  <a:pt x="423158" y="989743"/>
                </a:cubicBezTo>
                <a:cubicBezTo>
                  <a:pt x="215608" y="1337596"/>
                  <a:pt x="80258" y="1711357"/>
                  <a:pt x="25585" y="2113693"/>
                </a:cubicBezTo>
                <a:cubicBezTo>
                  <a:pt x="-2705" y="2316480"/>
                  <a:pt x="-2228" y="2521077"/>
                  <a:pt x="2344" y="2725865"/>
                </a:cubicBezTo>
                <a:cubicBezTo>
                  <a:pt x="14155" y="3261932"/>
                  <a:pt x="170650" y="3754565"/>
                  <a:pt x="447256" y="4210717"/>
                </a:cubicBezTo>
                <a:cubicBezTo>
                  <a:pt x="629851" y="4511612"/>
                  <a:pt x="866356" y="4767167"/>
                  <a:pt x="1138962" y="4988910"/>
                </a:cubicBezTo>
                <a:cubicBezTo>
                  <a:pt x="1207161" y="5044345"/>
                  <a:pt x="1277008" y="5096990"/>
                  <a:pt x="1348512" y="5146834"/>
                </a:cubicBezTo>
                <a:lnTo>
                  <a:pt x="1422712" y="5146834"/>
                </a:lnTo>
                <a:cubicBezTo>
                  <a:pt x="1043426" y="4892802"/>
                  <a:pt x="724720" y="4577334"/>
                  <a:pt x="480594" y="4187952"/>
                </a:cubicBezTo>
                <a:cubicBezTo>
                  <a:pt x="452019" y="4141851"/>
                  <a:pt x="423444" y="4095179"/>
                  <a:pt x="398679" y="4046125"/>
                </a:cubicBezTo>
                <a:cubicBezTo>
                  <a:pt x="407442" y="4043267"/>
                  <a:pt x="409156" y="4048982"/>
                  <a:pt x="411823" y="4053078"/>
                </a:cubicBezTo>
                <a:cubicBezTo>
                  <a:pt x="683572" y="4484656"/>
                  <a:pt x="1033139" y="4842701"/>
                  <a:pt x="1439380" y="5147405"/>
                </a:cubicBezTo>
                <a:lnTo>
                  <a:pt x="5710010" y="5150263"/>
                </a:lnTo>
                <a:cubicBezTo>
                  <a:pt x="5810594" y="5075482"/>
                  <a:pt x="5907272" y="4995587"/>
                  <a:pt x="5999665" y="4910900"/>
                </a:cubicBezTo>
                <a:cubicBezTo>
                  <a:pt x="6418765" y="4526661"/>
                  <a:pt x="6746901" y="4078129"/>
                  <a:pt x="6954165" y="3545777"/>
                </a:cubicBezTo>
                <a:cubicBezTo>
                  <a:pt x="7048234" y="3306175"/>
                  <a:pt x="7109956" y="3055115"/>
                  <a:pt x="7137712" y="2799207"/>
                </a:cubicBezTo>
                <a:cubicBezTo>
                  <a:pt x="7139236" y="2784920"/>
                  <a:pt x="7141046" y="2770632"/>
                  <a:pt x="7142951" y="2754535"/>
                </a:cubicBezTo>
                <a:cubicBezTo>
                  <a:pt x="7151714" y="2760440"/>
                  <a:pt x="7149237" y="2768441"/>
                  <a:pt x="7149428" y="2774823"/>
                </a:cubicBezTo>
                <a:cubicBezTo>
                  <a:pt x="7156743" y="3007967"/>
                  <a:pt x="7128777" y="3240881"/>
                  <a:pt x="7066465" y="3465672"/>
                </a:cubicBezTo>
                <a:cubicBezTo>
                  <a:pt x="6952165" y="3878580"/>
                  <a:pt x="6737948" y="4235863"/>
                  <a:pt x="6452578" y="4552760"/>
                </a:cubicBezTo>
                <a:cubicBezTo>
                  <a:pt x="6244553" y="4783836"/>
                  <a:pt x="6008809" y="4980242"/>
                  <a:pt x="5752110" y="5150263"/>
                </a:cubicBezTo>
                <a:lnTo>
                  <a:pt x="5827643" y="5150263"/>
                </a:lnTo>
                <a:cubicBezTo>
                  <a:pt x="6136539" y="4938904"/>
                  <a:pt x="6412192" y="4689348"/>
                  <a:pt x="6642793" y="4389406"/>
                </a:cubicBezTo>
                <a:cubicBezTo>
                  <a:pt x="6851295" y="4118324"/>
                  <a:pt x="7009125" y="3820859"/>
                  <a:pt x="7102469" y="3490817"/>
                </a:cubicBezTo>
                <a:cubicBezTo>
                  <a:pt x="7148646" y="3327473"/>
                  <a:pt x="7177069" y="3159624"/>
                  <a:pt x="7187242" y="2990183"/>
                </a:cubicBezTo>
                <a:cubicBezTo>
                  <a:pt x="7187623" y="2984087"/>
                  <a:pt x="7182384" y="2642330"/>
                  <a:pt x="7178288" y="2604802"/>
                </a:cubicBezTo>
                <a:close/>
                <a:moveTo>
                  <a:pt x="6342565" y="441389"/>
                </a:moveTo>
                <a:cubicBezTo>
                  <a:pt x="6829797" y="986533"/>
                  <a:pt x="7091135" y="1624422"/>
                  <a:pt x="7126567" y="2355056"/>
                </a:cubicBezTo>
                <a:cubicBezTo>
                  <a:pt x="7001123" y="1661827"/>
                  <a:pt x="6756426" y="1017365"/>
                  <a:pt x="6342565" y="441389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2558049" y="955309"/>
            <a:ext cx="7072726" cy="2898975"/>
          </a:xfrm>
        </p:spPr>
        <p:txBody>
          <a:bodyPr>
            <a:normAutofit/>
          </a:bodyPr>
          <a:lstStyle/>
          <a:p>
            <a:r>
              <a:rPr lang="fi-FI" sz="6500">
                <a:solidFill>
                  <a:srgbClr val="FFFFFF"/>
                </a:solidFill>
              </a:rPr>
              <a:t>Sanojen voima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2634229" y="4533813"/>
            <a:ext cx="6928385" cy="938463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fi-FI">
              <a:solidFill>
                <a:srgbClr val="FFFFFF"/>
              </a:solidFill>
              <a:cs typeface="Calibri"/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41F77738-2AF0-4750-A0C7-F97C2C175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3171" y="4173498"/>
            <a:ext cx="4242483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242483"/>
                      <a:gd name="connsiteY0" fmla="*/ 0 h 18288"/>
                      <a:gd name="connsiteX1" fmla="*/ 563644 w 4242483"/>
                      <a:gd name="connsiteY1" fmla="*/ 0 h 18288"/>
                      <a:gd name="connsiteX2" fmla="*/ 1042439 w 4242483"/>
                      <a:gd name="connsiteY2" fmla="*/ 0 h 18288"/>
                      <a:gd name="connsiteX3" fmla="*/ 1563658 w 4242483"/>
                      <a:gd name="connsiteY3" fmla="*/ 0 h 18288"/>
                      <a:gd name="connsiteX4" fmla="*/ 2212152 w 4242483"/>
                      <a:gd name="connsiteY4" fmla="*/ 0 h 18288"/>
                      <a:gd name="connsiteX5" fmla="*/ 2775796 w 4242483"/>
                      <a:gd name="connsiteY5" fmla="*/ 0 h 18288"/>
                      <a:gd name="connsiteX6" fmla="*/ 3297015 w 4242483"/>
                      <a:gd name="connsiteY6" fmla="*/ 0 h 18288"/>
                      <a:gd name="connsiteX7" fmla="*/ 4242483 w 4242483"/>
                      <a:gd name="connsiteY7" fmla="*/ 0 h 18288"/>
                      <a:gd name="connsiteX8" fmla="*/ 4242483 w 4242483"/>
                      <a:gd name="connsiteY8" fmla="*/ 18288 h 18288"/>
                      <a:gd name="connsiteX9" fmla="*/ 3636414 w 4242483"/>
                      <a:gd name="connsiteY9" fmla="*/ 18288 h 18288"/>
                      <a:gd name="connsiteX10" fmla="*/ 3115195 w 4242483"/>
                      <a:gd name="connsiteY10" fmla="*/ 18288 h 18288"/>
                      <a:gd name="connsiteX11" fmla="*/ 2424276 w 4242483"/>
                      <a:gd name="connsiteY11" fmla="*/ 18288 h 18288"/>
                      <a:gd name="connsiteX12" fmla="*/ 1860632 w 4242483"/>
                      <a:gd name="connsiteY12" fmla="*/ 18288 h 18288"/>
                      <a:gd name="connsiteX13" fmla="*/ 1381837 w 4242483"/>
                      <a:gd name="connsiteY13" fmla="*/ 18288 h 18288"/>
                      <a:gd name="connsiteX14" fmla="*/ 733343 w 4242483"/>
                      <a:gd name="connsiteY14" fmla="*/ 18288 h 18288"/>
                      <a:gd name="connsiteX15" fmla="*/ 0 w 4242483"/>
                      <a:gd name="connsiteY15" fmla="*/ 18288 h 18288"/>
                      <a:gd name="connsiteX16" fmla="*/ 0 w 4242483"/>
                      <a:gd name="connsiteY16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242483" h="18288" fill="none" extrusionOk="0">
                        <a:moveTo>
                          <a:pt x="0" y="0"/>
                        </a:moveTo>
                        <a:cubicBezTo>
                          <a:pt x="201244" y="-5617"/>
                          <a:pt x="325237" y="-662"/>
                          <a:pt x="563644" y="0"/>
                        </a:cubicBezTo>
                        <a:cubicBezTo>
                          <a:pt x="802051" y="662"/>
                          <a:pt x="904517" y="10636"/>
                          <a:pt x="1042439" y="0"/>
                        </a:cubicBezTo>
                        <a:cubicBezTo>
                          <a:pt x="1180362" y="-10636"/>
                          <a:pt x="1367035" y="17538"/>
                          <a:pt x="1563658" y="0"/>
                        </a:cubicBezTo>
                        <a:cubicBezTo>
                          <a:pt x="1760281" y="-17538"/>
                          <a:pt x="1938680" y="30199"/>
                          <a:pt x="2212152" y="0"/>
                        </a:cubicBezTo>
                        <a:cubicBezTo>
                          <a:pt x="2485624" y="-30199"/>
                          <a:pt x="2622357" y="-17590"/>
                          <a:pt x="2775796" y="0"/>
                        </a:cubicBezTo>
                        <a:cubicBezTo>
                          <a:pt x="2929235" y="17590"/>
                          <a:pt x="3091008" y="10671"/>
                          <a:pt x="3297015" y="0"/>
                        </a:cubicBezTo>
                        <a:cubicBezTo>
                          <a:pt x="3503022" y="-10671"/>
                          <a:pt x="4004882" y="4197"/>
                          <a:pt x="4242483" y="0"/>
                        </a:cubicBezTo>
                        <a:cubicBezTo>
                          <a:pt x="4242881" y="7429"/>
                          <a:pt x="4242463" y="10822"/>
                          <a:pt x="4242483" y="18288"/>
                        </a:cubicBezTo>
                        <a:cubicBezTo>
                          <a:pt x="4020483" y="-11266"/>
                          <a:pt x="3856318" y="39234"/>
                          <a:pt x="3636414" y="18288"/>
                        </a:cubicBezTo>
                        <a:cubicBezTo>
                          <a:pt x="3416510" y="-2658"/>
                          <a:pt x="3315869" y="2454"/>
                          <a:pt x="3115195" y="18288"/>
                        </a:cubicBezTo>
                        <a:cubicBezTo>
                          <a:pt x="2914521" y="34122"/>
                          <a:pt x="2582532" y="15715"/>
                          <a:pt x="2424276" y="18288"/>
                        </a:cubicBezTo>
                        <a:cubicBezTo>
                          <a:pt x="2266020" y="20861"/>
                          <a:pt x="2119173" y="21828"/>
                          <a:pt x="1860632" y="18288"/>
                        </a:cubicBezTo>
                        <a:cubicBezTo>
                          <a:pt x="1602091" y="14748"/>
                          <a:pt x="1538782" y="35157"/>
                          <a:pt x="1381837" y="18288"/>
                        </a:cubicBezTo>
                        <a:cubicBezTo>
                          <a:pt x="1224892" y="1419"/>
                          <a:pt x="904167" y="32734"/>
                          <a:pt x="733343" y="18288"/>
                        </a:cubicBezTo>
                        <a:cubicBezTo>
                          <a:pt x="562519" y="3842"/>
                          <a:pt x="331401" y="37185"/>
                          <a:pt x="0" y="18288"/>
                        </a:cubicBezTo>
                        <a:cubicBezTo>
                          <a:pt x="-591" y="13205"/>
                          <a:pt x="-663" y="6329"/>
                          <a:pt x="0" y="0"/>
                        </a:cubicBezTo>
                        <a:close/>
                      </a:path>
                      <a:path w="4242483" h="18288" stroke="0" extrusionOk="0">
                        <a:moveTo>
                          <a:pt x="0" y="0"/>
                        </a:moveTo>
                        <a:cubicBezTo>
                          <a:pt x="115272" y="8242"/>
                          <a:pt x="396340" y="20103"/>
                          <a:pt x="563644" y="0"/>
                        </a:cubicBezTo>
                        <a:cubicBezTo>
                          <a:pt x="730948" y="-20103"/>
                          <a:pt x="803967" y="-5143"/>
                          <a:pt x="1042439" y="0"/>
                        </a:cubicBezTo>
                        <a:cubicBezTo>
                          <a:pt x="1280912" y="5143"/>
                          <a:pt x="1574360" y="31190"/>
                          <a:pt x="1733357" y="0"/>
                        </a:cubicBezTo>
                        <a:cubicBezTo>
                          <a:pt x="1892354" y="-31190"/>
                          <a:pt x="2085876" y="8740"/>
                          <a:pt x="2297002" y="0"/>
                        </a:cubicBezTo>
                        <a:cubicBezTo>
                          <a:pt x="2508129" y="-8740"/>
                          <a:pt x="2627376" y="-8913"/>
                          <a:pt x="2860646" y="0"/>
                        </a:cubicBezTo>
                        <a:cubicBezTo>
                          <a:pt x="3093916" y="8913"/>
                          <a:pt x="3220256" y="31987"/>
                          <a:pt x="3551564" y="0"/>
                        </a:cubicBezTo>
                        <a:cubicBezTo>
                          <a:pt x="3882872" y="-31987"/>
                          <a:pt x="3948926" y="2131"/>
                          <a:pt x="4242483" y="0"/>
                        </a:cubicBezTo>
                        <a:cubicBezTo>
                          <a:pt x="4241597" y="5429"/>
                          <a:pt x="4243304" y="14046"/>
                          <a:pt x="4242483" y="18288"/>
                        </a:cubicBezTo>
                        <a:cubicBezTo>
                          <a:pt x="3989096" y="22464"/>
                          <a:pt x="3827790" y="-5372"/>
                          <a:pt x="3721264" y="18288"/>
                        </a:cubicBezTo>
                        <a:cubicBezTo>
                          <a:pt x="3614738" y="41948"/>
                          <a:pt x="3404140" y="2039"/>
                          <a:pt x="3115195" y="18288"/>
                        </a:cubicBezTo>
                        <a:cubicBezTo>
                          <a:pt x="2826250" y="34537"/>
                          <a:pt x="2778477" y="25905"/>
                          <a:pt x="2509126" y="18288"/>
                        </a:cubicBezTo>
                        <a:cubicBezTo>
                          <a:pt x="2239775" y="10671"/>
                          <a:pt x="2140237" y="13785"/>
                          <a:pt x="1945481" y="18288"/>
                        </a:cubicBezTo>
                        <a:cubicBezTo>
                          <a:pt x="1750726" y="22791"/>
                          <a:pt x="1408405" y="38963"/>
                          <a:pt x="1254563" y="18288"/>
                        </a:cubicBezTo>
                        <a:cubicBezTo>
                          <a:pt x="1100721" y="-2387"/>
                          <a:pt x="812726" y="18846"/>
                          <a:pt x="563644" y="18288"/>
                        </a:cubicBezTo>
                        <a:cubicBezTo>
                          <a:pt x="314562" y="17730"/>
                          <a:pt x="157920" y="15588"/>
                          <a:pt x="0" y="18288"/>
                        </a:cubicBezTo>
                        <a:cubicBezTo>
                          <a:pt x="668" y="13665"/>
                          <a:pt x="578" y="567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11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CF84305-238C-4A5D-8FAC-1E33E2E91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cs typeface="Calibri Light"/>
              </a:rPr>
              <a:t>Synonyymit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44C8563-2B21-F10A-527A-4C4B00C79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211" y="1471392"/>
            <a:ext cx="12039087" cy="5288123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fi-FI">
                <a:cs typeface="Calibri"/>
              </a:rPr>
              <a:t>Keksikää ryhmissä mahdollisimman monta synonyymia eli samaa tarkoittavaa sanaa sanoille: </a:t>
            </a:r>
          </a:p>
          <a:p>
            <a:pPr marL="0" indent="0">
              <a:buNone/>
            </a:pPr>
            <a:r>
              <a:rPr lang="fi-FI">
                <a:cs typeface="Calibri"/>
              </a:rPr>
              <a:t>Lapsi</a:t>
            </a:r>
          </a:p>
          <a:p>
            <a:pPr marL="0" indent="0">
              <a:buNone/>
            </a:pPr>
            <a:endParaRPr lang="fi-FI">
              <a:cs typeface="Calibri"/>
            </a:endParaRPr>
          </a:p>
          <a:p>
            <a:pPr marL="0" indent="0">
              <a:buNone/>
            </a:pPr>
            <a:r>
              <a:rPr lang="fi-FI">
                <a:cs typeface="Calibri"/>
              </a:rPr>
              <a:t>Mies</a:t>
            </a:r>
          </a:p>
          <a:p>
            <a:pPr marL="0" indent="0">
              <a:buNone/>
            </a:pPr>
            <a:endParaRPr lang="fi-FI">
              <a:cs typeface="Calibri"/>
            </a:endParaRPr>
          </a:p>
          <a:p>
            <a:pPr marL="0" indent="0">
              <a:buNone/>
            </a:pPr>
            <a:r>
              <a:rPr lang="fi-FI">
                <a:cs typeface="Calibri"/>
              </a:rPr>
              <a:t>Nainen</a:t>
            </a:r>
          </a:p>
          <a:p>
            <a:pPr marL="0" indent="0">
              <a:buNone/>
            </a:pPr>
            <a:endParaRPr lang="fi-FI">
              <a:cs typeface="Calibri"/>
            </a:endParaRPr>
          </a:p>
          <a:p>
            <a:pPr marL="0" indent="0">
              <a:buNone/>
            </a:pPr>
            <a:r>
              <a:rPr lang="fi-FI">
                <a:cs typeface="Calibri"/>
              </a:rPr>
              <a:t>Raha</a:t>
            </a:r>
          </a:p>
          <a:p>
            <a:pPr marL="0" indent="0">
              <a:buNone/>
            </a:pPr>
            <a:endParaRPr lang="fi-FI">
              <a:cs typeface="Calibri"/>
            </a:endParaRPr>
          </a:p>
          <a:p>
            <a:pPr marL="0" indent="0">
              <a:buNone/>
            </a:pPr>
            <a:r>
              <a:rPr lang="fi-FI">
                <a:cs typeface="Calibri"/>
              </a:rPr>
              <a:t>Poliisi</a:t>
            </a:r>
          </a:p>
          <a:p>
            <a:pPr marL="0" indent="0">
              <a:buNone/>
            </a:pPr>
            <a:endParaRPr lang="fi-FI">
              <a:cs typeface="Calibri"/>
            </a:endParaRPr>
          </a:p>
          <a:p>
            <a:pPr marL="0" indent="0">
              <a:buNone/>
            </a:pPr>
            <a:r>
              <a:rPr lang="fi-FI">
                <a:cs typeface="Calibri"/>
              </a:rPr>
              <a:t>Koira</a:t>
            </a:r>
          </a:p>
          <a:p>
            <a:pPr marL="0" indent="0">
              <a:buNone/>
            </a:pPr>
            <a:endParaRPr lang="fi-FI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691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05AC512-0EAF-9D07-D645-C57B7C3FE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cs typeface="Calibri Light"/>
              </a:rPr>
              <a:t>Sananlaskut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B94700B-DE0A-E095-F761-33F03E3D51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>
                <a:cs typeface="Calibri"/>
              </a:rPr>
              <a:t>Sananlaskut ovat vanhaa suullista kansanperinnettä.</a:t>
            </a:r>
          </a:p>
          <a:p>
            <a:r>
              <a:rPr lang="fi-FI">
                <a:cs typeface="Calibri"/>
              </a:rPr>
              <a:t>Niiden tarkoituksena on vahvistaa puhujan sanomaa tai kertoa asiasta vertauskuvan kautta.</a:t>
            </a:r>
          </a:p>
          <a:p>
            <a:r>
              <a:rPr lang="fi-FI">
                <a:cs typeface="Calibri"/>
              </a:rPr>
              <a:t>Täydennä:</a:t>
            </a:r>
          </a:p>
          <a:p>
            <a:pPr marL="0" indent="0">
              <a:buNone/>
            </a:pPr>
            <a:r>
              <a:rPr lang="fi-FI">
                <a:cs typeface="Calibri"/>
              </a:rPr>
              <a:t>1. Lähti kuin...</a:t>
            </a:r>
          </a:p>
          <a:p>
            <a:pPr marL="0" indent="0">
              <a:buNone/>
            </a:pPr>
            <a:r>
              <a:rPr lang="fi-FI">
                <a:cs typeface="Calibri"/>
              </a:rPr>
              <a:t>2. Sitä saa...</a:t>
            </a:r>
          </a:p>
          <a:p>
            <a:pPr marL="0" indent="0">
              <a:buNone/>
            </a:pPr>
            <a:r>
              <a:rPr lang="fi-FI">
                <a:cs typeface="Calibri"/>
              </a:rPr>
              <a:t>3. Ei kannettu vesi...</a:t>
            </a:r>
          </a:p>
          <a:p>
            <a:pPr marL="0" indent="0">
              <a:buNone/>
            </a:pPr>
            <a:r>
              <a:rPr lang="fi-FI">
                <a:cs typeface="Calibri"/>
              </a:rPr>
              <a:t>4. Itku pitkästä...</a:t>
            </a:r>
          </a:p>
          <a:p>
            <a:pPr marL="0" indent="0">
              <a:buNone/>
            </a:pPr>
            <a:endParaRPr lang="fi-FI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55392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C3BCE1-5BA9-DAE9-A3B5-4EC9FE55B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cs typeface="Calibri Light"/>
              </a:rPr>
              <a:t>Näkökulma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CCF548C-0C3D-89C0-39F4-91FE26C2DA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>
                <a:cs typeface="Calibri"/>
              </a:rPr>
              <a:t>Tekstiin valittu näkökulma kertoo, kenen silmin asiaa tarkastellaan.</a:t>
            </a:r>
          </a:p>
          <a:p>
            <a:pPr marL="0" indent="0">
              <a:buNone/>
            </a:pPr>
            <a:r>
              <a:rPr lang="fi-FI" dirty="0">
                <a:cs typeface="Calibri"/>
              </a:rPr>
              <a:t>Kirjoita noin neljän virkkeen mittainen kuvaus syntymäpäiväjuhlista</a:t>
            </a:r>
          </a:p>
          <a:p>
            <a:pPr marL="0" indent="0">
              <a:buNone/>
            </a:pPr>
            <a:endParaRPr lang="fi-FI" dirty="0">
              <a:cs typeface="Calibri"/>
            </a:endParaRPr>
          </a:p>
          <a:p>
            <a:pPr marL="0" indent="0">
              <a:buNone/>
            </a:pPr>
            <a:r>
              <a:rPr lang="fi-FI" dirty="0">
                <a:cs typeface="Calibri"/>
              </a:rPr>
              <a:t>1. 10-vuotiaan sankarin näkökulmasta</a:t>
            </a:r>
          </a:p>
          <a:p>
            <a:pPr marL="0" indent="0">
              <a:buNone/>
            </a:pPr>
            <a:r>
              <a:rPr lang="fi-FI" dirty="0">
                <a:cs typeface="Calibri"/>
              </a:rPr>
              <a:t>2. Äidin näkökulmasta</a:t>
            </a:r>
          </a:p>
          <a:p>
            <a:pPr marL="0" indent="0">
              <a:buNone/>
            </a:pPr>
            <a:r>
              <a:rPr lang="fi-FI" dirty="0">
                <a:cs typeface="Calibri"/>
              </a:rPr>
              <a:t>3. Perheen koiran näkökulmasta.</a:t>
            </a:r>
          </a:p>
          <a:p>
            <a:pPr marL="0" indent="0">
              <a:buNone/>
            </a:pPr>
            <a:endParaRPr lang="fi-FI" dirty="0">
              <a:cs typeface="Calibri"/>
            </a:endParaRPr>
          </a:p>
          <a:p>
            <a:pPr marL="0" indent="0">
              <a:buNone/>
            </a:pPr>
            <a:r>
              <a:rPr lang="fi-FI" dirty="0">
                <a:cs typeface="Calibri"/>
              </a:rPr>
              <a:t>Käytä minä-kertojaa.</a:t>
            </a:r>
          </a:p>
        </p:txBody>
      </p:sp>
    </p:spTree>
    <p:extLst>
      <p:ext uri="{BB962C8B-B14F-4D97-AF65-F5344CB8AC3E}">
        <p14:creationId xmlns:p14="http://schemas.microsoft.com/office/powerpoint/2010/main" val="138122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577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tsikko 12"/>
          <p:cNvSpPr>
            <a:spLocks noGrp="1"/>
          </p:cNvSpPr>
          <p:nvPr>
            <p:ph type="title"/>
          </p:nvPr>
        </p:nvSpPr>
        <p:spPr>
          <a:xfrm>
            <a:off x="837981" y="365125"/>
            <a:ext cx="10512862" cy="1325563"/>
          </a:xfrm>
        </p:spPr>
        <p:txBody>
          <a:bodyPr>
            <a:normAutofit/>
          </a:bodyPr>
          <a:lstStyle/>
          <a:p>
            <a:r>
              <a:rPr lang="fi-FI" sz="5300"/>
              <a:t>Sanavalinnat </a:t>
            </a:r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8861" y="1677373"/>
            <a:ext cx="10851102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0851102"/>
                      <a:gd name="connsiteY0" fmla="*/ 0 h 18288"/>
                      <a:gd name="connsiteX1" fmla="*/ 461172 w 10851102"/>
                      <a:gd name="connsiteY1" fmla="*/ 0 h 18288"/>
                      <a:gd name="connsiteX2" fmla="*/ 1139366 w 10851102"/>
                      <a:gd name="connsiteY2" fmla="*/ 0 h 18288"/>
                      <a:gd name="connsiteX3" fmla="*/ 1926071 w 10851102"/>
                      <a:gd name="connsiteY3" fmla="*/ 0 h 18288"/>
                      <a:gd name="connsiteX4" fmla="*/ 2278731 w 10851102"/>
                      <a:gd name="connsiteY4" fmla="*/ 0 h 18288"/>
                      <a:gd name="connsiteX5" fmla="*/ 2631392 w 10851102"/>
                      <a:gd name="connsiteY5" fmla="*/ 0 h 18288"/>
                      <a:gd name="connsiteX6" fmla="*/ 3526608 w 10851102"/>
                      <a:gd name="connsiteY6" fmla="*/ 0 h 18288"/>
                      <a:gd name="connsiteX7" fmla="*/ 4204802 w 10851102"/>
                      <a:gd name="connsiteY7" fmla="*/ 0 h 18288"/>
                      <a:gd name="connsiteX8" fmla="*/ 4557463 w 10851102"/>
                      <a:gd name="connsiteY8" fmla="*/ 0 h 18288"/>
                      <a:gd name="connsiteX9" fmla="*/ 5235657 w 10851102"/>
                      <a:gd name="connsiteY9" fmla="*/ 0 h 18288"/>
                      <a:gd name="connsiteX10" fmla="*/ 6130873 w 10851102"/>
                      <a:gd name="connsiteY10" fmla="*/ 0 h 18288"/>
                      <a:gd name="connsiteX11" fmla="*/ 6700555 w 10851102"/>
                      <a:gd name="connsiteY11" fmla="*/ 0 h 18288"/>
                      <a:gd name="connsiteX12" fmla="*/ 7270238 w 10851102"/>
                      <a:gd name="connsiteY12" fmla="*/ 0 h 18288"/>
                      <a:gd name="connsiteX13" fmla="*/ 7948432 w 10851102"/>
                      <a:gd name="connsiteY13" fmla="*/ 0 h 18288"/>
                      <a:gd name="connsiteX14" fmla="*/ 8735137 w 10851102"/>
                      <a:gd name="connsiteY14" fmla="*/ 0 h 18288"/>
                      <a:gd name="connsiteX15" fmla="*/ 9521842 w 10851102"/>
                      <a:gd name="connsiteY15" fmla="*/ 0 h 18288"/>
                      <a:gd name="connsiteX16" fmla="*/ 10851102 w 10851102"/>
                      <a:gd name="connsiteY16" fmla="*/ 0 h 18288"/>
                      <a:gd name="connsiteX17" fmla="*/ 10851102 w 10851102"/>
                      <a:gd name="connsiteY17" fmla="*/ 18288 h 18288"/>
                      <a:gd name="connsiteX18" fmla="*/ 10389930 w 10851102"/>
                      <a:gd name="connsiteY18" fmla="*/ 18288 h 18288"/>
                      <a:gd name="connsiteX19" fmla="*/ 9494714 w 10851102"/>
                      <a:gd name="connsiteY19" fmla="*/ 18288 h 18288"/>
                      <a:gd name="connsiteX20" fmla="*/ 8816520 w 10851102"/>
                      <a:gd name="connsiteY20" fmla="*/ 18288 h 18288"/>
                      <a:gd name="connsiteX21" fmla="*/ 8463860 w 10851102"/>
                      <a:gd name="connsiteY21" fmla="*/ 18288 h 18288"/>
                      <a:gd name="connsiteX22" fmla="*/ 7785666 w 10851102"/>
                      <a:gd name="connsiteY22" fmla="*/ 18288 h 18288"/>
                      <a:gd name="connsiteX23" fmla="*/ 7215983 w 10851102"/>
                      <a:gd name="connsiteY23" fmla="*/ 18288 h 18288"/>
                      <a:gd name="connsiteX24" fmla="*/ 6646300 w 10851102"/>
                      <a:gd name="connsiteY24" fmla="*/ 18288 h 18288"/>
                      <a:gd name="connsiteX25" fmla="*/ 6076617 w 10851102"/>
                      <a:gd name="connsiteY25" fmla="*/ 18288 h 18288"/>
                      <a:gd name="connsiteX26" fmla="*/ 5506934 w 10851102"/>
                      <a:gd name="connsiteY26" fmla="*/ 18288 h 18288"/>
                      <a:gd name="connsiteX27" fmla="*/ 4720229 w 10851102"/>
                      <a:gd name="connsiteY27" fmla="*/ 18288 h 18288"/>
                      <a:gd name="connsiteX28" fmla="*/ 4042035 w 10851102"/>
                      <a:gd name="connsiteY28" fmla="*/ 18288 h 18288"/>
                      <a:gd name="connsiteX29" fmla="*/ 3689375 w 10851102"/>
                      <a:gd name="connsiteY29" fmla="*/ 18288 h 18288"/>
                      <a:gd name="connsiteX30" fmla="*/ 3119692 w 10851102"/>
                      <a:gd name="connsiteY30" fmla="*/ 18288 h 18288"/>
                      <a:gd name="connsiteX31" fmla="*/ 2332987 w 10851102"/>
                      <a:gd name="connsiteY31" fmla="*/ 18288 h 18288"/>
                      <a:gd name="connsiteX32" fmla="*/ 1871815 w 10851102"/>
                      <a:gd name="connsiteY32" fmla="*/ 18288 h 18288"/>
                      <a:gd name="connsiteX33" fmla="*/ 976599 w 10851102"/>
                      <a:gd name="connsiteY33" fmla="*/ 18288 h 18288"/>
                      <a:gd name="connsiteX34" fmla="*/ 0 w 10851102"/>
                      <a:gd name="connsiteY34" fmla="*/ 18288 h 18288"/>
                      <a:gd name="connsiteX35" fmla="*/ 0 w 10851102"/>
                      <a:gd name="connsiteY35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</a:cxnLst>
                    <a:rect l="l" t="t" r="r" b="b"/>
                    <a:pathLst>
                      <a:path w="10851102" h="18288" fill="none" extrusionOk="0">
                        <a:moveTo>
                          <a:pt x="0" y="0"/>
                        </a:moveTo>
                        <a:cubicBezTo>
                          <a:pt x="194610" y="-9166"/>
                          <a:pt x="349194" y="-2817"/>
                          <a:pt x="461172" y="0"/>
                        </a:cubicBezTo>
                        <a:cubicBezTo>
                          <a:pt x="573150" y="2817"/>
                          <a:pt x="972917" y="-15278"/>
                          <a:pt x="1139366" y="0"/>
                        </a:cubicBezTo>
                        <a:cubicBezTo>
                          <a:pt x="1305815" y="15278"/>
                          <a:pt x="1707707" y="8942"/>
                          <a:pt x="1926071" y="0"/>
                        </a:cubicBezTo>
                        <a:cubicBezTo>
                          <a:pt x="2144436" y="-8942"/>
                          <a:pt x="2175060" y="-12996"/>
                          <a:pt x="2278731" y="0"/>
                        </a:cubicBezTo>
                        <a:cubicBezTo>
                          <a:pt x="2382402" y="12996"/>
                          <a:pt x="2520545" y="10246"/>
                          <a:pt x="2631392" y="0"/>
                        </a:cubicBezTo>
                        <a:cubicBezTo>
                          <a:pt x="2742239" y="-10246"/>
                          <a:pt x="3210064" y="24061"/>
                          <a:pt x="3526608" y="0"/>
                        </a:cubicBezTo>
                        <a:cubicBezTo>
                          <a:pt x="3843152" y="-24061"/>
                          <a:pt x="4041311" y="-30642"/>
                          <a:pt x="4204802" y="0"/>
                        </a:cubicBezTo>
                        <a:cubicBezTo>
                          <a:pt x="4368293" y="30642"/>
                          <a:pt x="4394237" y="4685"/>
                          <a:pt x="4557463" y="0"/>
                        </a:cubicBezTo>
                        <a:cubicBezTo>
                          <a:pt x="4720689" y="-4685"/>
                          <a:pt x="4944210" y="17350"/>
                          <a:pt x="5235657" y="0"/>
                        </a:cubicBezTo>
                        <a:cubicBezTo>
                          <a:pt x="5527104" y="-17350"/>
                          <a:pt x="5789254" y="39584"/>
                          <a:pt x="6130873" y="0"/>
                        </a:cubicBezTo>
                        <a:cubicBezTo>
                          <a:pt x="6472492" y="-39584"/>
                          <a:pt x="6580368" y="16631"/>
                          <a:pt x="6700555" y="0"/>
                        </a:cubicBezTo>
                        <a:cubicBezTo>
                          <a:pt x="6820742" y="-16631"/>
                          <a:pt x="7037371" y="8250"/>
                          <a:pt x="7270238" y="0"/>
                        </a:cubicBezTo>
                        <a:cubicBezTo>
                          <a:pt x="7503105" y="-8250"/>
                          <a:pt x="7632008" y="-4055"/>
                          <a:pt x="7948432" y="0"/>
                        </a:cubicBezTo>
                        <a:cubicBezTo>
                          <a:pt x="8264856" y="4055"/>
                          <a:pt x="8550896" y="34351"/>
                          <a:pt x="8735137" y="0"/>
                        </a:cubicBezTo>
                        <a:cubicBezTo>
                          <a:pt x="8919379" y="-34351"/>
                          <a:pt x="9287879" y="-28066"/>
                          <a:pt x="9521842" y="0"/>
                        </a:cubicBezTo>
                        <a:cubicBezTo>
                          <a:pt x="9755805" y="28066"/>
                          <a:pt x="10570134" y="-41144"/>
                          <a:pt x="10851102" y="0"/>
                        </a:cubicBezTo>
                        <a:cubicBezTo>
                          <a:pt x="10851748" y="4451"/>
                          <a:pt x="10851592" y="9226"/>
                          <a:pt x="10851102" y="18288"/>
                        </a:cubicBezTo>
                        <a:cubicBezTo>
                          <a:pt x="10675242" y="1309"/>
                          <a:pt x="10524002" y="-2908"/>
                          <a:pt x="10389930" y="18288"/>
                        </a:cubicBezTo>
                        <a:cubicBezTo>
                          <a:pt x="10255858" y="39484"/>
                          <a:pt x="9773244" y="59176"/>
                          <a:pt x="9494714" y="18288"/>
                        </a:cubicBezTo>
                        <a:cubicBezTo>
                          <a:pt x="9216184" y="-22600"/>
                          <a:pt x="9131929" y="800"/>
                          <a:pt x="8816520" y="18288"/>
                        </a:cubicBezTo>
                        <a:cubicBezTo>
                          <a:pt x="8501111" y="35776"/>
                          <a:pt x="8634497" y="28985"/>
                          <a:pt x="8463860" y="18288"/>
                        </a:cubicBezTo>
                        <a:cubicBezTo>
                          <a:pt x="8293223" y="7591"/>
                          <a:pt x="8065500" y="-5268"/>
                          <a:pt x="7785666" y="18288"/>
                        </a:cubicBezTo>
                        <a:cubicBezTo>
                          <a:pt x="7505832" y="41844"/>
                          <a:pt x="7453436" y="14686"/>
                          <a:pt x="7215983" y="18288"/>
                        </a:cubicBezTo>
                        <a:cubicBezTo>
                          <a:pt x="6978530" y="21890"/>
                          <a:pt x="6912959" y="-4579"/>
                          <a:pt x="6646300" y="18288"/>
                        </a:cubicBezTo>
                        <a:cubicBezTo>
                          <a:pt x="6379641" y="41155"/>
                          <a:pt x="6192949" y="11334"/>
                          <a:pt x="6076617" y="18288"/>
                        </a:cubicBezTo>
                        <a:cubicBezTo>
                          <a:pt x="5960285" y="25242"/>
                          <a:pt x="5654491" y="16931"/>
                          <a:pt x="5506934" y="18288"/>
                        </a:cubicBezTo>
                        <a:cubicBezTo>
                          <a:pt x="5359377" y="19645"/>
                          <a:pt x="5074820" y="57133"/>
                          <a:pt x="4720229" y="18288"/>
                        </a:cubicBezTo>
                        <a:cubicBezTo>
                          <a:pt x="4365638" y="-20557"/>
                          <a:pt x="4235643" y="35829"/>
                          <a:pt x="4042035" y="18288"/>
                        </a:cubicBezTo>
                        <a:cubicBezTo>
                          <a:pt x="3848427" y="747"/>
                          <a:pt x="3836250" y="19497"/>
                          <a:pt x="3689375" y="18288"/>
                        </a:cubicBezTo>
                        <a:cubicBezTo>
                          <a:pt x="3542500" y="17079"/>
                          <a:pt x="3388619" y="546"/>
                          <a:pt x="3119692" y="18288"/>
                        </a:cubicBezTo>
                        <a:cubicBezTo>
                          <a:pt x="2850765" y="36030"/>
                          <a:pt x="2691101" y="-5259"/>
                          <a:pt x="2332987" y="18288"/>
                        </a:cubicBezTo>
                        <a:cubicBezTo>
                          <a:pt x="1974873" y="41835"/>
                          <a:pt x="1990372" y="38390"/>
                          <a:pt x="1871815" y="18288"/>
                        </a:cubicBezTo>
                        <a:cubicBezTo>
                          <a:pt x="1753258" y="-1814"/>
                          <a:pt x="1233786" y="7515"/>
                          <a:pt x="976599" y="18288"/>
                        </a:cubicBezTo>
                        <a:cubicBezTo>
                          <a:pt x="719412" y="29061"/>
                          <a:pt x="248269" y="32929"/>
                          <a:pt x="0" y="18288"/>
                        </a:cubicBezTo>
                        <a:cubicBezTo>
                          <a:pt x="-213" y="9468"/>
                          <a:pt x="187" y="4459"/>
                          <a:pt x="0" y="0"/>
                        </a:cubicBezTo>
                        <a:close/>
                      </a:path>
                      <a:path w="10851102" h="18288" stroke="0" extrusionOk="0">
                        <a:moveTo>
                          <a:pt x="0" y="0"/>
                        </a:moveTo>
                        <a:cubicBezTo>
                          <a:pt x="249512" y="603"/>
                          <a:pt x="322886" y="-12005"/>
                          <a:pt x="569683" y="0"/>
                        </a:cubicBezTo>
                        <a:cubicBezTo>
                          <a:pt x="816480" y="12005"/>
                          <a:pt x="757534" y="14978"/>
                          <a:pt x="922344" y="0"/>
                        </a:cubicBezTo>
                        <a:cubicBezTo>
                          <a:pt x="1087154" y="-14978"/>
                          <a:pt x="1528858" y="-11977"/>
                          <a:pt x="1817560" y="0"/>
                        </a:cubicBezTo>
                        <a:cubicBezTo>
                          <a:pt x="2106262" y="11977"/>
                          <a:pt x="2178362" y="8275"/>
                          <a:pt x="2387242" y="0"/>
                        </a:cubicBezTo>
                        <a:cubicBezTo>
                          <a:pt x="2596122" y="-8275"/>
                          <a:pt x="2715945" y="23193"/>
                          <a:pt x="2956925" y="0"/>
                        </a:cubicBezTo>
                        <a:cubicBezTo>
                          <a:pt x="3197905" y="-23193"/>
                          <a:pt x="3634004" y="-24933"/>
                          <a:pt x="3852141" y="0"/>
                        </a:cubicBezTo>
                        <a:cubicBezTo>
                          <a:pt x="4070278" y="24933"/>
                          <a:pt x="4207124" y="-1171"/>
                          <a:pt x="4313313" y="0"/>
                        </a:cubicBezTo>
                        <a:cubicBezTo>
                          <a:pt x="4419502" y="1171"/>
                          <a:pt x="4961603" y="-7515"/>
                          <a:pt x="5208529" y="0"/>
                        </a:cubicBezTo>
                        <a:cubicBezTo>
                          <a:pt x="5455455" y="7515"/>
                          <a:pt x="5766394" y="32819"/>
                          <a:pt x="6103745" y="0"/>
                        </a:cubicBezTo>
                        <a:cubicBezTo>
                          <a:pt x="6441096" y="-32819"/>
                          <a:pt x="6493798" y="-5746"/>
                          <a:pt x="6781939" y="0"/>
                        </a:cubicBezTo>
                        <a:cubicBezTo>
                          <a:pt x="7070080" y="5746"/>
                          <a:pt x="7302605" y="31316"/>
                          <a:pt x="7677155" y="0"/>
                        </a:cubicBezTo>
                        <a:cubicBezTo>
                          <a:pt x="8051705" y="-31316"/>
                          <a:pt x="8097099" y="8110"/>
                          <a:pt x="8246838" y="0"/>
                        </a:cubicBezTo>
                        <a:cubicBezTo>
                          <a:pt x="8396577" y="-8110"/>
                          <a:pt x="8541823" y="9462"/>
                          <a:pt x="8816520" y="0"/>
                        </a:cubicBezTo>
                        <a:cubicBezTo>
                          <a:pt x="9091217" y="-9462"/>
                          <a:pt x="9367610" y="-25115"/>
                          <a:pt x="9603225" y="0"/>
                        </a:cubicBezTo>
                        <a:cubicBezTo>
                          <a:pt x="9838841" y="25115"/>
                          <a:pt x="9969402" y="14411"/>
                          <a:pt x="10172908" y="0"/>
                        </a:cubicBezTo>
                        <a:cubicBezTo>
                          <a:pt x="10376414" y="-14411"/>
                          <a:pt x="10657578" y="5673"/>
                          <a:pt x="10851102" y="0"/>
                        </a:cubicBezTo>
                        <a:cubicBezTo>
                          <a:pt x="10850695" y="8690"/>
                          <a:pt x="10850948" y="14141"/>
                          <a:pt x="10851102" y="18288"/>
                        </a:cubicBezTo>
                        <a:cubicBezTo>
                          <a:pt x="10486066" y="-10634"/>
                          <a:pt x="10362943" y="52582"/>
                          <a:pt x="10064397" y="18288"/>
                        </a:cubicBezTo>
                        <a:cubicBezTo>
                          <a:pt x="9765852" y="-16006"/>
                          <a:pt x="9863248" y="31531"/>
                          <a:pt x="9711736" y="18288"/>
                        </a:cubicBezTo>
                        <a:cubicBezTo>
                          <a:pt x="9560224" y="5045"/>
                          <a:pt x="9431887" y="14666"/>
                          <a:pt x="9250564" y="18288"/>
                        </a:cubicBezTo>
                        <a:cubicBezTo>
                          <a:pt x="9069241" y="21910"/>
                          <a:pt x="8611460" y="57462"/>
                          <a:pt x="8355349" y="18288"/>
                        </a:cubicBezTo>
                        <a:cubicBezTo>
                          <a:pt x="8099238" y="-20886"/>
                          <a:pt x="7839674" y="-13896"/>
                          <a:pt x="7677155" y="18288"/>
                        </a:cubicBezTo>
                        <a:cubicBezTo>
                          <a:pt x="7514636" y="50472"/>
                          <a:pt x="7428268" y="36826"/>
                          <a:pt x="7215983" y="18288"/>
                        </a:cubicBezTo>
                        <a:cubicBezTo>
                          <a:pt x="7003698" y="-250"/>
                          <a:pt x="6679167" y="13652"/>
                          <a:pt x="6537789" y="18288"/>
                        </a:cubicBezTo>
                        <a:cubicBezTo>
                          <a:pt x="6396411" y="22924"/>
                          <a:pt x="6260542" y="35250"/>
                          <a:pt x="6185128" y="18288"/>
                        </a:cubicBezTo>
                        <a:cubicBezTo>
                          <a:pt x="6109714" y="1326"/>
                          <a:pt x="5906586" y="24198"/>
                          <a:pt x="5832467" y="18288"/>
                        </a:cubicBezTo>
                        <a:cubicBezTo>
                          <a:pt x="5758348" y="12378"/>
                          <a:pt x="5412281" y="-15196"/>
                          <a:pt x="5154273" y="18288"/>
                        </a:cubicBezTo>
                        <a:cubicBezTo>
                          <a:pt x="4896265" y="51772"/>
                          <a:pt x="4821094" y="7078"/>
                          <a:pt x="4693102" y="18288"/>
                        </a:cubicBezTo>
                        <a:cubicBezTo>
                          <a:pt x="4565110" y="29498"/>
                          <a:pt x="4184341" y="-13419"/>
                          <a:pt x="3906397" y="18288"/>
                        </a:cubicBezTo>
                        <a:cubicBezTo>
                          <a:pt x="3628454" y="49995"/>
                          <a:pt x="3664035" y="4493"/>
                          <a:pt x="3445225" y="18288"/>
                        </a:cubicBezTo>
                        <a:cubicBezTo>
                          <a:pt x="3226415" y="32083"/>
                          <a:pt x="2902565" y="-15508"/>
                          <a:pt x="2658520" y="18288"/>
                        </a:cubicBezTo>
                        <a:cubicBezTo>
                          <a:pt x="2414476" y="52084"/>
                          <a:pt x="2461019" y="10411"/>
                          <a:pt x="2305859" y="18288"/>
                        </a:cubicBezTo>
                        <a:cubicBezTo>
                          <a:pt x="2150699" y="26165"/>
                          <a:pt x="1765181" y="23925"/>
                          <a:pt x="1519154" y="18288"/>
                        </a:cubicBezTo>
                        <a:cubicBezTo>
                          <a:pt x="1273128" y="12651"/>
                          <a:pt x="1243243" y="14997"/>
                          <a:pt x="1057982" y="18288"/>
                        </a:cubicBezTo>
                        <a:cubicBezTo>
                          <a:pt x="872721" y="21579"/>
                          <a:pt x="822488" y="15142"/>
                          <a:pt x="705322" y="18288"/>
                        </a:cubicBezTo>
                        <a:cubicBezTo>
                          <a:pt x="588156" y="21434"/>
                          <a:pt x="238882" y="45496"/>
                          <a:pt x="0" y="18288"/>
                        </a:cubicBezTo>
                        <a:cubicBezTo>
                          <a:pt x="-53" y="11301"/>
                          <a:pt x="-649" y="775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isällön paikkamerkki 13"/>
          <p:cNvSpPr>
            <a:spLocks noGrp="1"/>
          </p:cNvSpPr>
          <p:nvPr>
            <p:ph idx="1"/>
          </p:nvPr>
        </p:nvSpPr>
        <p:spPr>
          <a:xfrm>
            <a:off x="837981" y="1929384"/>
            <a:ext cx="10512862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200">
                <a:latin typeface="Segoe UI"/>
                <a:cs typeface="Segoe UI"/>
              </a:rPr>
              <a:t>Seitsemännellä luokalla tutustuimme erilaisiin asiatekstilajeihin.</a:t>
            </a:r>
          </a:p>
          <a:p>
            <a:r>
              <a:rPr lang="fi-FI" sz="2200">
                <a:latin typeface="Segoe UI"/>
                <a:cs typeface="Segoe UI"/>
              </a:rPr>
              <a:t>Kahdeksannella luokalla käsittelemme vaikuttamaan pyrkiviä tekstejä. </a:t>
            </a:r>
          </a:p>
          <a:p>
            <a:r>
              <a:rPr lang="fi-FI" sz="2200">
                <a:latin typeface="Segoe UI"/>
                <a:cs typeface="Segoe UI"/>
              </a:rPr>
              <a:t>Vaikuttamaan pyrkivät tekstit voivat sisältää kirjoittajan asennetta välittäviä sanavalintoja. Tämä tehostaa kirjoittajan sanomaa ja elävöittää tekstiä.</a:t>
            </a:r>
          </a:p>
          <a:p>
            <a:pPr marL="0" indent="0">
              <a:buNone/>
            </a:pPr>
            <a:endParaRPr lang="fi-FI" sz="2200"/>
          </a:p>
        </p:txBody>
      </p:sp>
    </p:spTree>
    <p:extLst>
      <p:ext uri="{BB962C8B-B14F-4D97-AF65-F5344CB8AC3E}">
        <p14:creationId xmlns:p14="http://schemas.microsoft.com/office/powerpoint/2010/main" val="212853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577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A5270B4-7000-AEA6-23CB-FFFF50390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81" y="401221"/>
            <a:ext cx="10512862" cy="1348065"/>
          </a:xfrm>
        </p:spPr>
        <p:txBody>
          <a:bodyPr>
            <a:normAutofit/>
          </a:bodyPr>
          <a:lstStyle/>
          <a:p>
            <a:r>
              <a:rPr lang="fi-FI" sz="4500">
                <a:solidFill>
                  <a:srgbClr val="FFFFFF"/>
                </a:solidFill>
                <a:ea typeface="+mj-lt"/>
                <a:cs typeface="+mj-lt"/>
              </a:rPr>
              <a:t>Jakson aikana käymme läpi seuraavia asioita:</a:t>
            </a:r>
            <a:endParaRPr lang="fi-FI" sz="4500">
              <a:solidFill>
                <a:srgbClr val="FFFFFF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63EF48-01E5-7C10-EB5A-4214AC95F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981" y="2227356"/>
            <a:ext cx="10627850" cy="461096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1400">
                <a:cs typeface="Calibri"/>
              </a:rPr>
              <a:t>1. Kielen kuvallisuus (kielikuvat, sananlaskut)</a:t>
            </a:r>
            <a:endParaRPr lang="fi-FI" sz="1400"/>
          </a:p>
          <a:p>
            <a:pPr marL="0" indent="0">
              <a:buNone/>
            </a:pPr>
            <a:r>
              <a:rPr lang="fi-FI" sz="1400">
                <a:cs typeface="Calibri"/>
              </a:rPr>
              <a:t>-&gt; erillinen tuntitesti</a:t>
            </a:r>
          </a:p>
          <a:p>
            <a:pPr marL="0" indent="0">
              <a:buNone/>
            </a:pPr>
            <a:endParaRPr lang="fi-FI" sz="1400">
              <a:cs typeface="Calibri"/>
            </a:endParaRPr>
          </a:p>
          <a:p>
            <a:pPr marL="0" indent="0">
              <a:buNone/>
            </a:pPr>
            <a:r>
              <a:rPr lang="fi-FI" sz="1400">
                <a:cs typeface="Calibri"/>
              </a:rPr>
              <a:t>2. Verbin tapaluokat eli modukset </a:t>
            </a:r>
          </a:p>
          <a:p>
            <a:pPr marL="0" indent="0">
              <a:buNone/>
            </a:pPr>
            <a:r>
              <a:rPr lang="fi-FI" sz="1400">
                <a:cs typeface="Calibri"/>
              </a:rPr>
              <a:t>(Indikatiivi: Verbin tyypillinen muoto. "ISTUT"</a:t>
            </a:r>
          </a:p>
          <a:p>
            <a:pPr marL="0" indent="0">
              <a:buNone/>
            </a:pPr>
            <a:r>
              <a:rPr lang="fi-FI" sz="1400">
                <a:cs typeface="Calibri"/>
              </a:rPr>
              <a:t>Konditionaali: Ehdon sisältä muoto. "ISTUISIT"</a:t>
            </a:r>
          </a:p>
          <a:p>
            <a:pPr marL="0" indent="0">
              <a:buNone/>
            </a:pPr>
            <a:r>
              <a:rPr lang="fi-FI" sz="1400">
                <a:cs typeface="Calibri"/>
              </a:rPr>
              <a:t>Imperatiivi: Käskymuoto. "ISTU!"</a:t>
            </a:r>
          </a:p>
          <a:p>
            <a:pPr marL="0" indent="0">
              <a:buNone/>
            </a:pPr>
            <a:r>
              <a:rPr lang="fi-FI" sz="1400">
                <a:cs typeface="Calibri"/>
              </a:rPr>
              <a:t>Potentiaali: Todennäköisyyttä ja mahdollisuutta ilmaiseva, harvinainen muoto. "ISTUNET")</a:t>
            </a:r>
          </a:p>
          <a:p>
            <a:pPr marL="0" indent="0">
              <a:buNone/>
            </a:pPr>
            <a:r>
              <a:rPr lang="fi-FI" sz="1400">
                <a:cs typeface="Calibri"/>
              </a:rPr>
              <a:t>-&gt; muutama tuntitesti ja koe.</a:t>
            </a:r>
          </a:p>
          <a:p>
            <a:pPr marL="0" indent="0">
              <a:buNone/>
            </a:pPr>
            <a:endParaRPr lang="fi-FI" sz="1400">
              <a:cs typeface="Calibri"/>
            </a:endParaRPr>
          </a:p>
          <a:p>
            <a:pPr marL="0" indent="0">
              <a:buNone/>
            </a:pPr>
            <a:r>
              <a:rPr lang="fi-FI" sz="1400">
                <a:cs typeface="Calibri"/>
              </a:rPr>
              <a:t>- Myöhemmin mielipidetekstien jaksolla puhumme vielä retorisista keinoista, joilla kirjoittaja voi vedota lukijaansa. </a:t>
            </a:r>
          </a:p>
          <a:p>
            <a:pPr marL="0" indent="0">
              <a:buNone/>
            </a:pPr>
            <a:endParaRPr lang="fi-FI" sz="14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08052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B915298-02C5-E51C-28ED-8CB64353D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cs typeface="Calibri Light"/>
              </a:rPr>
              <a:t>1. Kielen kuvallisuus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DCE6C0C-E519-2C9C-F8E9-FA39E1DF5E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>
                <a:cs typeface="Calibri"/>
              </a:rPr>
              <a:t>Sanavalinnat paljastavat kirjoittajan asenteen. </a:t>
            </a:r>
          </a:p>
          <a:p>
            <a:r>
              <a:rPr lang="fi-FI">
                <a:cs typeface="Calibri"/>
              </a:rPr>
              <a:t>Värikkäillä sanavalinnoilla kirjoittaja voi myös ilmentää persoonallisuuttaan. Kirjoittaminen on yksi itseilmaisun väline.</a:t>
            </a:r>
          </a:p>
          <a:p>
            <a:r>
              <a:rPr lang="fi-FI">
                <a:cs typeface="Calibri"/>
              </a:rPr>
              <a:t>On kuitenkin tärkeää osata valita sanavalintansa tilanteen mukaan. </a:t>
            </a:r>
          </a:p>
          <a:p>
            <a:pPr marL="0" indent="0">
              <a:buNone/>
            </a:pPr>
            <a:endParaRPr lang="fi-FI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9695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C024320-9C8C-7F15-EEC8-ED361C909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cs typeface="Calibri Light"/>
              </a:rPr>
              <a:t>Pohdi seuraavia otsikoita: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AB9D3DE-BBBC-73D3-94F6-C0C99F4ED7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>
                <a:cs typeface="Calibri" panose="020F0502020204030204"/>
              </a:rPr>
              <a:t>"Ratamo-hanke etenee maltillisesti"</a:t>
            </a:r>
          </a:p>
          <a:p>
            <a:pPr marL="0" indent="0">
              <a:buNone/>
            </a:pPr>
            <a:endParaRPr lang="fi-FI">
              <a:cs typeface="Calibri" panose="020F0502020204030204"/>
            </a:endParaRPr>
          </a:p>
          <a:p>
            <a:pPr marL="0" indent="0">
              <a:buNone/>
            </a:pPr>
            <a:r>
              <a:rPr lang="fi-FI">
                <a:cs typeface="Calibri" panose="020F0502020204030204"/>
              </a:rPr>
              <a:t>"Ratamo-hanke matelee"</a:t>
            </a:r>
          </a:p>
          <a:p>
            <a:pPr marL="0" indent="0">
              <a:buNone/>
            </a:pPr>
            <a:endParaRPr lang="fi-FI">
              <a:cs typeface="Calibri" panose="020F0502020204030204"/>
            </a:endParaRPr>
          </a:p>
          <a:p>
            <a:pPr marL="0" indent="0">
              <a:buNone/>
            </a:pPr>
            <a:r>
              <a:rPr lang="fi-FI">
                <a:cs typeface="Calibri" panose="020F0502020204030204"/>
              </a:rPr>
              <a:t>- Mikä yhteinen merkitys molemmilla otsikoilla on?</a:t>
            </a:r>
          </a:p>
          <a:p>
            <a:pPr marL="0" indent="0">
              <a:buNone/>
            </a:pPr>
            <a:r>
              <a:rPr lang="fi-FI">
                <a:cs typeface="Calibri" panose="020F0502020204030204"/>
              </a:rPr>
              <a:t>- Mihin tekstilajiin ensimmäinen otsikko voisi sopia? Entä toinen?</a:t>
            </a:r>
          </a:p>
          <a:p>
            <a:pPr marL="0" indent="0">
              <a:buNone/>
            </a:pPr>
            <a:endParaRPr lang="fi-FI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42097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C05BB4F-96E9-3D7C-C183-45C6D9291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cs typeface="Calibri Light"/>
              </a:rPr>
              <a:t>Kielen kuvallisuus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25BB049-EB25-005E-1E92-9A7E4291EF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>
                <a:cs typeface="Calibri"/>
              </a:rPr>
              <a:t>Mitä tarkoittaa kielikuva?</a:t>
            </a:r>
          </a:p>
          <a:p>
            <a:endParaRPr lang="fi-FI">
              <a:cs typeface="Calibri"/>
            </a:endParaRPr>
          </a:p>
          <a:p>
            <a:pPr marL="0" indent="0">
              <a:buNone/>
            </a:pPr>
            <a:endParaRPr lang="fi-FI">
              <a:cs typeface="Calibri"/>
            </a:endParaRPr>
          </a:p>
          <a:p>
            <a:pPr marL="0" indent="0">
              <a:buNone/>
            </a:pPr>
            <a:endParaRPr lang="fi-FI">
              <a:cs typeface="Calibri"/>
            </a:endParaRPr>
          </a:p>
          <a:p>
            <a:pPr marL="0" indent="0">
              <a:buNone/>
            </a:pPr>
            <a:endParaRPr lang="fi-FI">
              <a:cs typeface="Calibri"/>
            </a:endParaRPr>
          </a:p>
          <a:p>
            <a:pPr marL="0" indent="0">
              <a:buNone/>
            </a:pPr>
            <a:endParaRPr lang="fi-FI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458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AA23E54-BA4C-4A78-FC50-518538678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cs typeface="Calibri Light"/>
              </a:rPr>
              <a:t>Kuvakielen eri keinot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8297ADA-C2F1-4035-E7EF-F88310219D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>
                <a:cs typeface="Calibri"/>
              </a:rPr>
              <a:t>1. Vertaus</a:t>
            </a:r>
          </a:p>
          <a:p>
            <a:pPr marL="0" indent="0">
              <a:buNone/>
            </a:pPr>
            <a:r>
              <a:rPr lang="fi-FI">
                <a:cs typeface="Calibri"/>
              </a:rPr>
              <a:t>Asiaa kuvataan suhteessa johonkin toiseen asiaan. Apuna käytetään kuin-sanaa.</a:t>
            </a:r>
          </a:p>
          <a:p>
            <a:pPr marL="0" indent="0">
              <a:buNone/>
            </a:pPr>
            <a:r>
              <a:rPr lang="fi-FI">
                <a:cs typeface="Calibri"/>
              </a:rPr>
              <a:t>"Lähdin kuin ohjus."</a:t>
            </a:r>
          </a:p>
          <a:p>
            <a:pPr marL="0" indent="0">
              <a:buNone/>
            </a:pPr>
            <a:r>
              <a:rPr lang="fi-FI">
                <a:cs typeface="Calibri"/>
              </a:rPr>
              <a:t>"Olet kuin keidas autiomaassa."</a:t>
            </a:r>
          </a:p>
          <a:p>
            <a:pPr marL="0" indent="0">
              <a:buNone/>
            </a:pPr>
            <a:r>
              <a:rPr lang="fi-FI">
                <a:cs typeface="Calibri"/>
              </a:rPr>
              <a:t>2. Metafora</a:t>
            </a:r>
          </a:p>
          <a:p>
            <a:pPr marL="0" indent="0">
              <a:buNone/>
            </a:pPr>
            <a:r>
              <a:rPr lang="fi-FI">
                <a:cs typeface="Calibri"/>
              </a:rPr>
              <a:t>Kielikuva, joka samaistaa verrattavat asiat suoraan toisiinsa. </a:t>
            </a:r>
          </a:p>
          <a:p>
            <a:pPr marL="0" indent="0">
              <a:buNone/>
            </a:pPr>
            <a:r>
              <a:rPr lang="fi-FI">
                <a:cs typeface="Calibri"/>
              </a:rPr>
              <a:t>"Olet aurinkoni"</a:t>
            </a:r>
          </a:p>
          <a:p>
            <a:pPr marL="0" indent="0">
              <a:buNone/>
            </a:pPr>
            <a:endParaRPr lang="fi-FI">
              <a:cs typeface="Calibri"/>
            </a:endParaRPr>
          </a:p>
          <a:p>
            <a:pPr marL="0" indent="0">
              <a:buNone/>
            </a:pPr>
            <a:endParaRPr lang="fi-FI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55152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5DAF288-5872-F872-EB6C-7154C0111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873" y="272871"/>
            <a:ext cx="10670971" cy="590409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>
                <a:cs typeface="Calibri"/>
              </a:rPr>
              <a:t>3. Personifikaatio</a:t>
            </a:r>
          </a:p>
          <a:p>
            <a:pPr marL="0" indent="0">
              <a:buNone/>
            </a:pPr>
            <a:r>
              <a:rPr lang="fi-FI">
                <a:cs typeface="Calibri"/>
              </a:rPr>
              <a:t>Luodaan vastaavuus elottoman ja elollisen välillä. Jollekin ei-inhimilliselle annetaan inhimillisiä ominaisuuksia.</a:t>
            </a:r>
          </a:p>
          <a:p>
            <a:pPr marL="0" indent="0">
              <a:buNone/>
            </a:pPr>
            <a:r>
              <a:rPr lang="fi-FI">
                <a:cs typeface="Calibri"/>
              </a:rPr>
              <a:t>"Niityt nauravat"</a:t>
            </a:r>
          </a:p>
          <a:p>
            <a:pPr marL="0" indent="0">
              <a:buNone/>
            </a:pPr>
            <a:r>
              <a:rPr lang="fi-FI">
                <a:cs typeface="Calibri"/>
              </a:rPr>
              <a:t>"Elämä hymyilee"</a:t>
            </a:r>
          </a:p>
          <a:p>
            <a:pPr marL="0" indent="0">
              <a:buNone/>
            </a:pPr>
            <a:r>
              <a:rPr lang="fi-FI">
                <a:cs typeface="Calibri"/>
              </a:rPr>
              <a:t>"Moottori vihoittelee"</a:t>
            </a:r>
          </a:p>
          <a:p>
            <a:pPr marL="0" indent="0">
              <a:buNone/>
            </a:pPr>
            <a:r>
              <a:rPr lang="fi-FI">
                <a:cs typeface="Calibri"/>
              </a:rPr>
              <a:t>4. Symboli </a:t>
            </a:r>
          </a:p>
          <a:p>
            <a:pPr marL="0" indent="0">
              <a:buNone/>
            </a:pPr>
            <a:r>
              <a:rPr lang="fi-FI">
                <a:cs typeface="Calibri"/>
              </a:rPr>
              <a:t>Yleisesti tunnettu merkki, joka viittaa itsensä ulkopuolelle. </a:t>
            </a:r>
            <a:r>
              <a:rPr lang="fi-FI" err="1">
                <a:cs typeface="Calibri"/>
              </a:rPr>
              <a:t>Esim</a:t>
            </a:r>
            <a:r>
              <a:rPr lang="fi-FI">
                <a:cs typeface="Calibri"/>
              </a:rPr>
              <a:t>: </a:t>
            </a:r>
          </a:p>
          <a:p>
            <a:pPr marL="0" indent="0">
              <a:buNone/>
            </a:pPr>
            <a:r>
              <a:rPr lang="fi-FI">
                <a:cs typeface="Calibri"/>
              </a:rPr>
              <a:t>- Tummat värit symboloivat maalauksissa ja vaatetuksessa surua. </a:t>
            </a:r>
            <a:endParaRPr lang="fi-FI"/>
          </a:p>
          <a:p>
            <a:pPr marL="0" indent="0">
              <a:buNone/>
            </a:pPr>
            <a:r>
              <a:rPr lang="fi-FI">
                <a:cs typeface="Calibri"/>
              </a:rPr>
              <a:t>- Liikennemerkit ovat merkkejä, jotka välittävät viestin.</a:t>
            </a:r>
          </a:p>
          <a:p>
            <a:pPr marL="0" indent="0">
              <a:buNone/>
            </a:pPr>
            <a:r>
              <a:rPr lang="fi-FI">
                <a:cs typeface="Calibri"/>
              </a:rPr>
              <a:t>- ☺♥</a:t>
            </a:r>
          </a:p>
        </p:txBody>
      </p:sp>
    </p:spTree>
    <p:extLst>
      <p:ext uri="{BB962C8B-B14F-4D97-AF65-F5344CB8AC3E}">
        <p14:creationId xmlns:p14="http://schemas.microsoft.com/office/powerpoint/2010/main" val="1394604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4B13C1-4D25-0CAD-49A3-6738365B0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cs typeface="Calibri Light"/>
              </a:rPr>
              <a:t>Kielen kuvallisuus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AFEB2B4-051C-2E2E-8659-389E3A32EA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fi-FI">
                <a:cs typeface="Calibri"/>
              </a:rPr>
              <a:t>Nimeä tekstilajeja, joihin kuuluu kielen kuvallisuus.</a:t>
            </a:r>
            <a:endParaRPr lang="fi-FI"/>
          </a:p>
          <a:p>
            <a:pPr>
              <a:buNone/>
            </a:pPr>
            <a:r>
              <a:rPr lang="fi-FI">
                <a:cs typeface="Calibri"/>
              </a:rPr>
              <a:t>- kaunokirjallisuus (romaanit novellit)</a:t>
            </a:r>
          </a:p>
          <a:p>
            <a:pPr>
              <a:buNone/>
            </a:pPr>
            <a:r>
              <a:rPr lang="fi-FI">
                <a:cs typeface="Calibri"/>
              </a:rPr>
              <a:t>- vaikuttamaan pyrkivät tekstit (mielipidekirjoitukset, pakinat, arvostelut)</a:t>
            </a:r>
          </a:p>
          <a:p>
            <a:pPr>
              <a:buNone/>
            </a:pPr>
            <a:r>
              <a:rPr lang="fi-FI">
                <a:cs typeface="Calibri"/>
              </a:rPr>
              <a:t>- runot ja laululyriikka</a:t>
            </a:r>
          </a:p>
          <a:p>
            <a:pPr>
              <a:buNone/>
            </a:pPr>
            <a:endParaRPr lang="fi-FI">
              <a:cs typeface="Calibri"/>
            </a:endParaRPr>
          </a:p>
          <a:p>
            <a:pPr>
              <a:buNone/>
            </a:pPr>
            <a:endParaRPr lang="fi-FI">
              <a:cs typeface="Calibri"/>
            </a:endParaRPr>
          </a:p>
          <a:p>
            <a:pPr>
              <a:buNone/>
            </a:pPr>
            <a:endParaRPr lang="fi-FI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602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D5F340F01F94FA2FD29A5E6DC872E" ma:contentTypeVersion="0" ma:contentTypeDescription="Create a new document." ma:contentTypeScope="" ma:versionID="f583bd66513a361a730282b6a794e35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841151cf538834e171094e4faaf2d7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Tämä arvo ilmaisee tallennusten tai muokkausten lukumäärän. Sovellus päivittää arvoa jokaisen muokkauskerran jälkeen.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85DBF61-A50A-4EA0-945F-5445B1740AA6}">
  <ds:schemaRefs>
    <ds:schemaRef ds:uri="http://purl.org/dc/elements/1.1/"/>
    <ds:schemaRef ds:uri="http://purl.org/dc/terms/"/>
    <ds:schemaRef ds:uri="http://schemas.microsoft.com/internal/obd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8F4CB80-51E5-47C8-B45D-3834AA25DD5F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41CC889-B55A-4246-8D72-AEC912BCD20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TF00001018_</Template>
  <Application>Microsoft Office PowerPoint</Application>
  <PresentationFormat>Mukautettu</PresentationFormat>
  <Slides>12</Slides>
  <Notes>0</Notes>
  <HiddenSlides>0</HiddenSlide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3" baseType="lpstr">
      <vt:lpstr>Office Theme</vt:lpstr>
      <vt:lpstr>Sanojen voima</vt:lpstr>
      <vt:lpstr>Sanavalinnat </vt:lpstr>
      <vt:lpstr>Jakson aikana käymme läpi seuraavia asioita:</vt:lpstr>
      <vt:lpstr>1. Kielen kuvallisuus</vt:lpstr>
      <vt:lpstr>Pohdi seuraavia otsikoita:</vt:lpstr>
      <vt:lpstr>Kielen kuvallisuus</vt:lpstr>
      <vt:lpstr>Kuvakielen eri keinot</vt:lpstr>
      <vt:lpstr>PowerPoint-esitys</vt:lpstr>
      <vt:lpstr>Kielen kuvallisuus</vt:lpstr>
      <vt:lpstr>Synonyymit</vt:lpstr>
      <vt:lpstr>Sananlaskut</vt:lpstr>
      <vt:lpstr>Näkökulma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Otsikon asettelu</dc:title>
  <dc:creator/>
  <cp:revision>17</cp:revision>
  <dcterms:created xsi:type="dcterms:W3CDTF">2022-08-17T07:05:48Z</dcterms:created>
  <dcterms:modified xsi:type="dcterms:W3CDTF">2022-08-24T10:30:21Z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0x0101007C1D5F340F01F94FA2FD29A5E6DC872E</vt:lpwstr>
  </property>
</Properties>
</file>