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12192000" cy="6858000"/>
  <p:notesSz cx="7559675" cy="106918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9" d="100"/>
          <a:sy n="39" d="100"/>
        </p:scale>
        <p:origin x="66" y="6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i-FI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i-FI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i-FI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i-FI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fi-FI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i-FI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i-FI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i-FI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fi-FI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i-FI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i-FI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fi-FI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i-FI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i-FI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i-FI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i-FI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i-FI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i-FI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i-FI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i-FI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fi-FI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i-FI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i-FI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i-FI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anchor="b">
            <a:noAutofit/>
          </a:bodyPr>
          <a:lstStyle/>
          <a:p>
            <a:pPr algn="ctr">
              <a:lnSpc>
                <a:spcPct val="90000"/>
              </a:lnSpc>
            </a:pPr>
            <a:r>
              <a:rPr lang="fi-FI" sz="6000" b="0" strike="noStrike" spc="-1">
                <a:solidFill>
                  <a:srgbClr val="000000"/>
                </a:solidFill>
                <a:latin typeface="Calibri Light"/>
              </a:rPr>
              <a:t>Muokkaa perustyyl. napsautt.</a:t>
            </a:r>
            <a:endParaRPr lang="fi-FI" sz="6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383941A5-2882-4570-9D3B-62B852CDDFA7}" type="datetime">
              <a:rPr lang="fi-FI" sz="1200" b="0" strike="noStrike" spc="-1">
                <a:solidFill>
                  <a:srgbClr val="8B8B8B"/>
                </a:solidFill>
                <a:latin typeface="Calibri"/>
              </a:rPr>
              <a:t>6.4.2020</a:t>
            </a:fld>
            <a:endParaRPr lang="fi-FI" sz="12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fi-FI" sz="24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DB3940B6-D141-4D3E-83D1-220FDE36C445}" type="slidenum">
              <a:rPr lang="fi-FI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fi-FI" sz="12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Muokkaa jäsennyksen tekstimuotoa napsauttamalla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i-FI" sz="2000" b="0" strike="noStrike" spc="-1">
                <a:solidFill>
                  <a:srgbClr val="000000"/>
                </a:solidFill>
                <a:latin typeface="Calibri"/>
              </a:rPr>
              <a:t>Toinen jäsennystaso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1800" b="0" strike="noStrike" spc="-1">
                <a:solidFill>
                  <a:srgbClr val="000000"/>
                </a:solidFill>
                <a:latin typeface="Calibri"/>
              </a:rPr>
              <a:t>Kolmas jäsennystaso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i-FI" sz="1800" b="0" strike="noStrike" spc="-1">
                <a:solidFill>
                  <a:srgbClr val="000000"/>
                </a:solidFill>
                <a:latin typeface="Calibri"/>
              </a:rPr>
              <a:t>Neljäs jäsennystaso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000" b="0" strike="noStrike" spc="-1">
                <a:solidFill>
                  <a:srgbClr val="000000"/>
                </a:solidFill>
                <a:latin typeface="Calibri"/>
              </a:rPr>
              <a:t>Viides jäsennystaso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000" b="0" strike="noStrike" spc="-1">
                <a:solidFill>
                  <a:srgbClr val="000000"/>
                </a:solidFill>
                <a:latin typeface="Calibri"/>
              </a:rPr>
              <a:t>Kuudes jäsennystaso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000" b="0" strike="noStrike" spc="-1">
                <a:solidFill>
                  <a:srgbClr val="000000"/>
                </a:solidFill>
                <a:latin typeface="Calibri"/>
              </a:rPr>
              <a:t>Seitsemäs jäsennystaso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7921DDBD-2463-4B56-A9C1-273466FE09F3}" type="datetime">
              <a:rPr lang="fi-FI" sz="1200" b="0" strike="noStrike" spc="-1">
                <a:solidFill>
                  <a:srgbClr val="8B8B8B"/>
                </a:solidFill>
                <a:latin typeface="Calibri"/>
              </a:rPr>
              <a:t>6.4.2020</a:t>
            </a:fld>
            <a:endParaRPr lang="fi-FI" sz="1200" b="0" strike="noStrike" spc="-1"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fi-FI" sz="2400" b="0" strike="noStrike" spc="-1"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D7B6A4CE-8EAA-4D06-9F82-A6D9E94AA570}" type="slidenum">
              <a:rPr lang="fi-FI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fi-FI" sz="1200" b="0" strike="noStrike" spc="-1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fi-FI" sz="1800" b="0" strike="noStrike" spc="-1">
                <a:solidFill>
                  <a:srgbClr val="000000"/>
                </a:solidFill>
                <a:latin typeface="Calibri"/>
              </a:rPr>
              <a:t>Muokkaa otsikon tekstimuotoa napsauttamalla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Muokkaa jäsennyksen tekstimuotoa napsauttamalla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i-FI" sz="2000" b="0" strike="noStrike" spc="-1">
                <a:solidFill>
                  <a:srgbClr val="000000"/>
                </a:solidFill>
                <a:latin typeface="Calibri"/>
              </a:rPr>
              <a:t>Toinen jäsennystaso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1800" b="0" strike="noStrike" spc="-1">
                <a:solidFill>
                  <a:srgbClr val="000000"/>
                </a:solidFill>
                <a:latin typeface="Calibri"/>
              </a:rPr>
              <a:t>Kolmas jäsennystaso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i-FI" sz="1800" b="0" strike="noStrike" spc="-1">
                <a:solidFill>
                  <a:srgbClr val="000000"/>
                </a:solidFill>
                <a:latin typeface="Calibri"/>
              </a:rPr>
              <a:t>Neljäs jäsennystaso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000" b="0" strike="noStrike" spc="-1">
                <a:solidFill>
                  <a:srgbClr val="000000"/>
                </a:solidFill>
                <a:latin typeface="Calibri"/>
              </a:rPr>
              <a:t>Viides jäsennystaso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000" b="0" strike="noStrike" spc="-1">
                <a:solidFill>
                  <a:srgbClr val="000000"/>
                </a:solidFill>
                <a:latin typeface="Calibri"/>
              </a:rPr>
              <a:t>Kuudes jäsennystaso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000" b="0" strike="noStrike" spc="-1">
                <a:solidFill>
                  <a:srgbClr val="000000"/>
                </a:solidFill>
                <a:latin typeface="Calibri"/>
              </a:rPr>
              <a:t>Seitsemäs jäsennystaso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Shape 1"/>
          <p:cNvSpPr txBox="1"/>
          <p:nvPr/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lstStyle/>
          <a:p>
            <a:pPr algn="ctr">
              <a:lnSpc>
                <a:spcPct val="90000"/>
              </a:lnSpc>
            </a:pPr>
            <a:r>
              <a:rPr lang="fi-FI" sz="6000" b="0" strike="noStrike" spc="-1" dirty="0" err="1" smtClean="0">
                <a:solidFill>
                  <a:srgbClr val="000000"/>
                </a:solidFill>
                <a:latin typeface="Arial"/>
              </a:rPr>
              <a:t>Terkan</a:t>
            </a:r>
            <a:r>
              <a:rPr lang="fi-FI" sz="6000" b="0" strike="noStrike" spc="-1" dirty="0" smtClean="0">
                <a:solidFill>
                  <a:srgbClr val="000000"/>
                </a:solidFill>
                <a:latin typeface="Arial"/>
              </a:rPr>
              <a:t> uusinta</a:t>
            </a:r>
            <a:endParaRPr lang="fi-FI" sz="60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3" name="TextShape 2"/>
          <p:cNvSpPr txBox="1"/>
          <p:nvPr/>
        </p:nvSpPr>
        <p:spPr>
          <a:xfrm>
            <a:off x="1523880" y="3602160"/>
            <a:ext cx="9143640" cy="165528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algn="ctr"/>
            <a:endParaRPr lang="fi-FI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CustomShape 1"/>
          <p:cNvSpPr/>
          <p:nvPr/>
        </p:nvSpPr>
        <p:spPr>
          <a:xfrm>
            <a:off x="530280" y="987480"/>
            <a:ext cx="10752840" cy="124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i-FI" sz="2800" b="0" strike="noStrike" spc="-1">
                <a:solidFill>
                  <a:srgbClr val="000000"/>
                </a:solidFill>
                <a:latin typeface="Arial"/>
                <a:ea typeface="Calibri"/>
              </a:rPr>
              <a:t>8. Mitä tarkoittaa aerobinen liikunta ja mitä fyysistä ominaisuutta kehitetään kun puhutaan aerobisesta harjoittelusta</a:t>
            </a:r>
            <a:endParaRPr lang="fi-FI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i-FI" sz="2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CustomShape 1"/>
          <p:cNvSpPr/>
          <p:nvPr/>
        </p:nvSpPr>
        <p:spPr>
          <a:xfrm>
            <a:off x="932760" y="1993320"/>
            <a:ext cx="10716480" cy="2223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ts val="1800"/>
              </a:lnSpc>
              <a:spcAft>
                <a:spcPts val="799"/>
              </a:spcAft>
            </a:pPr>
            <a:r>
              <a:rPr lang="fi-FI" sz="2800" b="1" strike="noStrike" spc="-1">
                <a:solidFill>
                  <a:srgbClr val="333333"/>
                </a:solidFill>
                <a:latin typeface="Arial"/>
                <a:ea typeface="Calibri"/>
              </a:rPr>
              <a:t>9. Miksi myös ikääntyessä on tärkeää ylläpitää hyvää</a:t>
            </a:r>
            <a:endParaRPr lang="fi-FI" sz="2800" b="0" strike="noStrike" spc="-1">
              <a:latin typeface="Arial"/>
            </a:endParaRPr>
          </a:p>
          <a:p>
            <a:pPr>
              <a:lnSpc>
                <a:spcPts val="1800"/>
              </a:lnSpc>
              <a:spcAft>
                <a:spcPts val="799"/>
              </a:spcAft>
            </a:pPr>
            <a:r>
              <a:t/>
            </a:r>
            <a:br/>
            <a:r>
              <a:rPr lang="fi-FI" sz="2800" b="0" strike="noStrike" spc="-1">
                <a:solidFill>
                  <a:srgbClr val="333333"/>
                </a:solidFill>
                <a:latin typeface="Arial"/>
                <a:ea typeface="Calibri"/>
              </a:rPr>
              <a:t>a. kestävyyttä</a:t>
            </a:r>
            <a:endParaRPr lang="fi-FI" sz="2800" b="0" strike="noStrike" spc="-1">
              <a:latin typeface="Arial"/>
            </a:endParaRPr>
          </a:p>
          <a:p>
            <a:pPr>
              <a:lnSpc>
                <a:spcPts val="1800"/>
              </a:lnSpc>
              <a:spcAft>
                <a:spcPts val="799"/>
              </a:spcAft>
            </a:pPr>
            <a:r>
              <a:t/>
            </a:r>
            <a:br/>
            <a:r>
              <a:rPr lang="fi-FI" sz="2800" b="0" strike="noStrike" spc="-1">
                <a:solidFill>
                  <a:srgbClr val="333333"/>
                </a:solidFill>
                <a:latin typeface="Arial"/>
                <a:ea typeface="Calibri"/>
              </a:rPr>
              <a:t>b. lihaskuntoa</a:t>
            </a:r>
            <a:endParaRPr lang="fi-FI" sz="2800" b="0" strike="noStrike" spc="-1">
              <a:latin typeface="Arial"/>
            </a:endParaRPr>
          </a:p>
          <a:p>
            <a:pPr>
              <a:lnSpc>
                <a:spcPts val="1800"/>
              </a:lnSpc>
              <a:spcAft>
                <a:spcPts val="799"/>
              </a:spcAft>
            </a:pPr>
            <a:r>
              <a:t/>
            </a:r>
            <a:br/>
            <a:r>
              <a:rPr lang="fi-FI" sz="2800" b="0" strike="noStrike" spc="-1">
                <a:solidFill>
                  <a:srgbClr val="333333"/>
                </a:solidFill>
                <a:latin typeface="Arial"/>
                <a:ea typeface="Calibri"/>
              </a:rPr>
              <a:t>c. liikkuvuutta</a:t>
            </a:r>
            <a:r>
              <a:t/>
            </a:r>
            <a:br/>
            <a:endParaRPr lang="fi-FI" sz="2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CustomShape 1"/>
          <p:cNvSpPr/>
          <p:nvPr/>
        </p:nvSpPr>
        <p:spPr>
          <a:xfrm>
            <a:off x="731520" y="1812600"/>
            <a:ext cx="10771200" cy="2654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ts val="1800"/>
              </a:lnSpc>
              <a:spcAft>
                <a:spcPts val="799"/>
              </a:spcAft>
            </a:pPr>
            <a:r>
              <a:rPr lang="fi-FI" sz="2800" b="1" strike="noStrike" spc="-1">
                <a:solidFill>
                  <a:srgbClr val="333333"/>
                </a:solidFill>
                <a:latin typeface="Arial"/>
                <a:ea typeface="Calibri"/>
              </a:rPr>
              <a:t>10. Perustele, miksi seuraavat kuntoiluvinkit ovat virheellisiä</a:t>
            </a:r>
            <a:endParaRPr lang="fi-FI" sz="2800" b="0" strike="noStrike" spc="-1">
              <a:latin typeface="Arial"/>
            </a:endParaRPr>
          </a:p>
          <a:p>
            <a:pPr>
              <a:lnSpc>
                <a:spcPts val="1800"/>
              </a:lnSpc>
              <a:spcAft>
                <a:spcPts val="799"/>
              </a:spcAft>
            </a:pPr>
            <a:r>
              <a:rPr lang="fi-FI" sz="2800" b="1" strike="noStrike" spc="-1">
                <a:solidFill>
                  <a:srgbClr val="333333"/>
                </a:solidFill>
                <a:latin typeface="Arial"/>
                <a:ea typeface="Calibri"/>
              </a:rPr>
              <a:t>      tai puutteellisia. Korjaa tiedot oikeiksi.</a:t>
            </a:r>
            <a:endParaRPr lang="fi-FI" sz="2800" b="0" strike="noStrike" spc="-1">
              <a:latin typeface="Arial"/>
            </a:endParaRPr>
          </a:p>
          <a:p>
            <a:pPr>
              <a:lnSpc>
                <a:spcPts val="1800"/>
              </a:lnSpc>
              <a:spcAft>
                <a:spcPts val="799"/>
              </a:spcAft>
            </a:pPr>
            <a:r>
              <a:t/>
            </a:r>
            <a:br/>
            <a:r>
              <a:rPr lang="fi-FI" sz="2800" b="0" strike="noStrike" spc="-1">
                <a:solidFill>
                  <a:srgbClr val="333333"/>
                </a:solidFill>
                <a:latin typeface="Arial"/>
                <a:ea typeface="Calibri"/>
              </a:rPr>
              <a:t>a. Neljä kertaa 45 minuutin juoksulenkki viikossa on sopiva määrä</a:t>
            </a:r>
            <a:endParaRPr lang="fi-FI" sz="2800" b="0" strike="noStrike" spc="-1">
              <a:latin typeface="Arial"/>
            </a:endParaRPr>
          </a:p>
          <a:p>
            <a:pPr>
              <a:lnSpc>
                <a:spcPts val="1800"/>
              </a:lnSpc>
              <a:spcAft>
                <a:spcPts val="799"/>
              </a:spcAft>
            </a:pPr>
            <a:r>
              <a:rPr lang="fi-FI" sz="2800" b="0" strike="noStrike" spc="-1">
                <a:solidFill>
                  <a:srgbClr val="333333"/>
                </a:solidFill>
                <a:latin typeface="Arial"/>
                <a:ea typeface="Calibri"/>
              </a:rPr>
              <a:t>    liikuntaa.</a:t>
            </a:r>
            <a:endParaRPr lang="fi-FI" sz="2800" b="0" strike="noStrike" spc="-1">
              <a:latin typeface="Arial"/>
            </a:endParaRPr>
          </a:p>
          <a:p>
            <a:pPr>
              <a:lnSpc>
                <a:spcPts val="1800"/>
              </a:lnSpc>
              <a:spcAft>
                <a:spcPts val="799"/>
              </a:spcAft>
            </a:pPr>
            <a:r>
              <a:t/>
            </a:r>
            <a:br/>
            <a:r>
              <a:rPr lang="fi-FI" sz="2800" b="0" strike="noStrike" spc="-1">
                <a:solidFill>
                  <a:srgbClr val="333333"/>
                </a:solidFill>
                <a:latin typeface="Arial"/>
                <a:ea typeface="Calibri"/>
              </a:rPr>
              <a:t>b. Alkuverryttely väsyttää ja heikentää suoritusta.</a:t>
            </a:r>
            <a:endParaRPr lang="fi-FI" sz="2800" b="0" strike="noStrike" spc="-1">
              <a:latin typeface="Arial"/>
            </a:endParaRPr>
          </a:p>
          <a:p>
            <a:pPr>
              <a:lnSpc>
                <a:spcPts val="1800"/>
              </a:lnSpc>
              <a:spcAft>
                <a:spcPts val="799"/>
              </a:spcAft>
            </a:pPr>
            <a:r>
              <a:t/>
            </a:r>
            <a:br/>
            <a:r>
              <a:rPr lang="fi-FI" sz="2800" b="0" strike="noStrike" spc="-1">
                <a:solidFill>
                  <a:srgbClr val="333333"/>
                </a:solidFill>
                <a:latin typeface="Arial"/>
                <a:ea typeface="Calibri"/>
              </a:rPr>
              <a:t>c. Venyttely on turhaa ajanhukkaa.</a:t>
            </a:r>
            <a:endParaRPr lang="fi-FI" sz="2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CustomShape 1"/>
          <p:cNvSpPr/>
          <p:nvPr/>
        </p:nvSpPr>
        <p:spPr>
          <a:xfrm>
            <a:off x="768240" y="3296520"/>
            <a:ext cx="10387080" cy="1369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i-FI" sz="2800" b="1" strike="noStrike" spc="-1">
                <a:solidFill>
                  <a:srgbClr val="333333"/>
                </a:solidFill>
                <a:latin typeface="Arial"/>
                <a:ea typeface="Calibri"/>
              </a:rPr>
              <a:t>11. Miten kestävyysharjoittelu vaikuttaa </a:t>
            </a:r>
            <a:r>
              <a:rPr lang="fi-FI" sz="2800" b="0" strike="noStrike" spc="-1">
                <a:solidFill>
                  <a:srgbClr val="333333"/>
                </a:solidFill>
                <a:latin typeface="Arial"/>
                <a:ea typeface="Calibri"/>
              </a:rPr>
              <a:t>sydän- ja verenkierto-       elimistöön?</a:t>
            </a:r>
            <a:r>
              <a:t/>
            </a:r>
            <a:br/>
            <a:endParaRPr lang="fi-FI" sz="2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Kuva 1"/>
          <p:cNvPicPr/>
          <p:nvPr/>
        </p:nvPicPr>
        <p:blipFill>
          <a:blip r:embed="rId2"/>
          <a:stretch/>
        </p:blipFill>
        <p:spPr>
          <a:xfrm>
            <a:off x="1980000" y="365040"/>
            <a:ext cx="8370720" cy="58294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CustomShape 1"/>
          <p:cNvSpPr/>
          <p:nvPr/>
        </p:nvSpPr>
        <p:spPr>
          <a:xfrm>
            <a:off x="816840" y="545400"/>
            <a:ext cx="10503000" cy="8594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i-FI" sz="2400" b="0" strike="noStrike" spc="-1">
                <a:solidFill>
                  <a:srgbClr val="000000"/>
                </a:solidFill>
                <a:latin typeface="Source Sans Pro"/>
              </a:rPr>
              <a:t>Mikä kuntoa kehittävä vapaa-ajan toiminta on ristikon ratkaisusana?</a:t>
            </a:r>
            <a:endParaRPr lang="fi-FI" sz="2400" b="0" strike="noStrike" spc="-1"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StarSymbol"/>
              <a:buAutoNum type="alphaLcPeriod"/>
            </a:pPr>
            <a:r>
              <a:rPr lang="fi-FI" sz="2400" b="0" strike="noStrike" spc="-1">
                <a:solidFill>
                  <a:srgbClr val="000000"/>
                </a:solidFill>
                <a:latin typeface="Arial"/>
              </a:rPr>
              <a:t>Ikimuistoinen</a:t>
            </a:r>
            <a:r>
              <a:rPr lang="fi-FI" sz="2400" b="0" strike="noStrike" spc="-1">
                <a:solidFill>
                  <a:srgbClr val="000000"/>
                </a:solidFill>
                <a:latin typeface="Calibri"/>
              </a:rPr>
              <a:t> ja sykähdyttävä kokemus, jonka liikunnasta voi saada.</a:t>
            </a:r>
            <a:endParaRPr lang="fi-FI" sz="2400" b="0" strike="noStrike" spc="-1"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StarSymbol"/>
              <a:buAutoNum type="alphaLcPeriod"/>
            </a:pPr>
            <a:r>
              <a:rPr lang="fi-FI" sz="2400" b="0" strike="noStrike" spc="-1">
                <a:solidFill>
                  <a:srgbClr val="000000"/>
                </a:solidFill>
                <a:latin typeface="Calibri"/>
              </a:rPr>
              <a:t>Vähenee liikunnan rentouttavan vaikutuksen ansiosta.</a:t>
            </a:r>
            <a:endParaRPr lang="fi-FI" sz="2400" b="0" strike="noStrike" spc="-1"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StarSymbol"/>
              <a:buAutoNum type="alphaLcPeriod"/>
            </a:pPr>
            <a:r>
              <a:rPr lang="fi-FI" sz="2400" b="0" strike="noStrike" spc="-1">
                <a:solidFill>
                  <a:srgbClr val="000000"/>
                </a:solidFill>
                <a:latin typeface="Calibri"/>
              </a:rPr>
              <a:t>Kemiallinen aine, joka saa aikaan hyvänolontunteen liikunnan jälkeen.</a:t>
            </a:r>
            <a:endParaRPr lang="fi-FI" sz="2400" b="0" strike="noStrike" spc="-1"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StarSymbol"/>
              <a:buAutoNum type="alphaLcPeriod"/>
            </a:pPr>
            <a:r>
              <a:rPr lang="fi-FI" sz="2400" b="0" strike="noStrike" spc="-1">
                <a:solidFill>
                  <a:srgbClr val="000000"/>
                </a:solidFill>
                <a:latin typeface="Calibri"/>
              </a:rPr>
              <a:t>Suojaa elimistöä taudinaiheuttajilta ja paranee säännöllisen liikunnan seurauksena.</a:t>
            </a:r>
            <a:endParaRPr lang="fi-FI" sz="2400" b="0" strike="noStrike" spc="-1"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StarSymbol"/>
              <a:buAutoNum type="alphaLcPeriod"/>
            </a:pPr>
            <a:r>
              <a:rPr lang="fi-FI" sz="2400" b="0" strike="noStrike" spc="-1">
                <a:solidFill>
                  <a:srgbClr val="000000"/>
                </a:solidFill>
                <a:latin typeface="Calibri"/>
              </a:rPr>
              <a:t>Usko omiin kykyihin; vahvistuu onnistuneiden liikuntakokemusten avulla.</a:t>
            </a:r>
            <a:endParaRPr lang="fi-FI" sz="2400" b="0" strike="noStrike" spc="-1"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StarSymbol"/>
              <a:buAutoNum type="alphaLcPeriod"/>
            </a:pPr>
            <a:r>
              <a:rPr lang="fi-FI" sz="2400" b="0" strike="noStrike" spc="-1">
                <a:solidFill>
                  <a:srgbClr val="000000"/>
                </a:solidFill>
                <a:latin typeface="Calibri"/>
              </a:rPr>
              <a:t>Paranee liikunnan ansiosta ja auttaa painonhallinnassa.</a:t>
            </a:r>
            <a:endParaRPr lang="fi-FI" sz="2400" b="0" strike="noStrike" spc="-1"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StarSymbol"/>
              <a:buAutoNum type="alphaLcPeriod"/>
            </a:pPr>
            <a:r>
              <a:rPr lang="fi-FI" sz="2400" b="0" strike="noStrike" spc="-1">
                <a:solidFill>
                  <a:srgbClr val="000000"/>
                </a:solidFill>
                <a:latin typeface="Calibri"/>
              </a:rPr>
              <a:t>Sairaus, jossa sokeriaineenvaihdunnan säätely on häiriintynyt.</a:t>
            </a:r>
            <a:endParaRPr lang="fi-FI" sz="2400" b="0" strike="noStrike" spc="-1"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StarSymbol"/>
              <a:buAutoNum type="alphaLcPeriod"/>
            </a:pPr>
            <a:r>
              <a:rPr lang="fi-FI" sz="2400" b="0" strike="noStrike" spc="-1">
                <a:solidFill>
                  <a:srgbClr val="000000"/>
                </a:solidFill>
                <a:latin typeface="Calibri"/>
              </a:rPr>
              <a:t>Yksi syy liikkua; omien suoritusten vertailu toisten suorituksiin.</a:t>
            </a:r>
            <a:endParaRPr lang="fi-FI" sz="2400" b="0" strike="noStrike" spc="-1"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StarSymbol"/>
              <a:buAutoNum type="alphaLcPeriod"/>
            </a:pPr>
            <a:r>
              <a:rPr lang="fi-FI" sz="2400" b="0" strike="noStrike" spc="-1">
                <a:solidFill>
                  <a:srgbClr val="000000"/>
                </a:solidFill>
                <a:latin typeface="Calibri"/>
              </a:rPr>
              <a:t>Elimistön tukiranka, joka vahvistuu juoksua ja hyppyjä sisältävissä liikuntalajeissa.</a:t>
            </a:r>
            <a:endParaRPr lang="fi-FI" sz="2400" b="0" strike="noStrike" spc="-1"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StarSymbol"/>
              <a:buAutoNum type="alphaLcPeriod"/>
            </a:pPr>
            <a:r>
              <a:rPr lang="fi-FI" sz="2400" b="0" strike="noStrike" spc="-1">
                <a:solidFill>
                  <a:srgbClr val="000000"/>
                </a:solidFill>
                <a:latin typeface="Calibri"/>
              </a:rPr>
              <a:t>Mielenterveyden ongelma, jota liikunta voi ehkäistä.</a:t>
            </a:r>
            <a:endParaRPr lang="fi-FI" sz="2400" b="0" strike="noStrike" spc="-1"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StarSymbol"/>
              <a:buAutoNum type="alphaLcPeriod"/>
            </a:pPr>
            <a:r>
              <a:rPr lang="fi-FI" sz="2400" b="0" strike="noStrike" spc="-1">
                <a:solidFill>
                  <a:srgbClr val="000000"/>
                </a:solidFill>
                <a:latin typeface="Calibri"/>
              </a:rPr>
              <a:t>Kehittyy muun muassa joukkuelajeissa.</a:t>
            </a:r>
            <a:endParaRPr lang="fi-FI" sz="2400" b="0" strike="noStrike" spc="-1"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StarSymbol"/>
              <a:buAutoNum type="alphaLcPeriod"/>
            </a:pPr>
            <a:r>
              <a:rPr lang="fi-FI" sz="2400" b="0" strike="noStrike" spc="-1">
                <a:solidFill>
                  <a:srgbClr val="000000"/>
                </a:solidFill>
                <a:latin typeface="Calibri"/>
              </a:rPr>
              <a:t>Luukato.</a:t>
            </a:r>
            <a:endParaRPr lang="fi-FI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i-FI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i-FI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i-FI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i-FI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i-FI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i-FI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i-FI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i-FI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i-FI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i-FI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i-FI" sz="2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Kuva 1"/>
          <p:cNvPicPr/>
          <p:nvPr/>
        </p:nvPicPr>
        <p:blipFill>
          <a:blip r:embed="rId2"/>
          <a:stretch/>
        </p:blipFill>
        <p:spPr>
          <a:xfrm>
            <a:off x="1113480" y="845640"/>
            <a:ext cx="9493200" cy="54291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CustomShape 1"/>
          <p:cNvSpPr/>
          <p:nvPr/>
        </p:nvSpPr>
        <p:spPr>
          <a:xfrm>
            <a:off x="951120" y="768240"/>
            <a:ext cx="10295640" cy="2772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3.</a:t>
            </a:r>
            <a:endParaRPr lang="fi-FI" sz="2800" b="0" strike="noStrike" spc="-1"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StarSymbol"/>
              <a:buAutoNum type="alphaLcPeriod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Mitä osteoporoosi tarkoittaa? </a:t>
            </a:r>
            <a:endParaRPr lang="fi-FI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i-FI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i-FI" sz="2800" b="0" strike="noStrike" spc="-1"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StarSymbol"/>
              <a:buAutoNum type="alphaLcPeriod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Miten osteoporoosia voi ehkäistä?</a:t>
            </a:r>
            <a:endParaRPr lang="fi-FI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i-FI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i-FI" sz="2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CustomShape 1"/>
          <p:cNvSpPr/>
          <p:nvPr/>
        </p:nvSpPr>
        <p:spPr>
          <a:xfrm>
            <a:off x="932760" y="1719000"/>
            <a:ext cx="10167840" cy="2650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i-FI" sz="2400" b="1" strike="noStrike" spc="-1">
                <a:solidFill>
                  <a:srgbClr val="333333"/>
                </a:solidFill>
                <a:latin typeface="Source Sans Pro"/>
                <a:ea typeface="Times New Roman"/>
              </a:rPr>
              <a:t>4. Vastaa kysymyksiin liikuntavammoista.</a:t>
            </a:r>
            <a:r>
              <a:t/>
            </a:r>
            <a:br/>
            <a:r>
              <a:rPr lang="fi-FI" sz="2400" b="0" strike="noStrike" spc="-1">
                <a:solidFill>
                  <a:srgbClr val="333333"/>
                </a:solidFill>
                <a:latin typeface="Source Sans Pro"/>
                <a:ea typeface="Times New Roman"/>
              </a:rPr>
              <a:t>a. Mihin kahteen ryhmään liikuntavammat voidaan jakaa? Miten ne </a:t>
            </a:r>
            <a:r>
              <a:rPr lang="fi-FI" sz="2400" b="0" strike="noStrike" spc="-1">
                <a:solidFill>
                  <a:srgbClr val="333333"/>
                </a:solidFill>
                <a:latin typeface="Arial"/>
                <a:ea typeface="Times New Roman"/>
              </a:rPr>
              <a:t>eroavat</a:t>
            </a:r>
            <a:r>
              <a:rPr lang="fi-FI" sz="2400" b="0" strike="noStrike" spc="-1">
                <a:solidFill>
                  <a:srgbClr val="333333"/>
                </a:solidFill>
                <a:latin typeface="Source Sans Pro"/>
                <a:ea typeface="Times New Roman"/>
              </a:rPr>
              <a:t> toisistaan?</a:t>
            </a:r>
            <a:r>
              <a:t/>
            </a:r>
            <a:br/>
            <a:r>
              <a:rPr lang="fi-FI" sz="2400" b="0" strike="noStrike" spc="-1">
                <a:solidFill>
                  <a:srgbClr val="333333"/>
                </a:solidFill>
                <a:latin typeface="Source Sans Pro"/>
                <a:ea typeface="Times New Roman"/>
              </a:rPr>
              <a:t>b. Anna molemmista liikuntavammatyypeistä kaksi esimerkkiä.</a:t>
            </a:r>
            <a:r>
              <a:t/>
            </a:r>
            <a:br/>
            <a:r>
              <a:rPr lang="fi-FI" sz="2400" b="0" strike="noStrike" spc="-1">
                <a:solidFill>
                  <a:srgbClr val="333333"/>
                </a:solidFill>
                <a:latin typeface="Source Sans Pro"/>
                <a:ea typeface="Times New Roman"/>
              </a:rPr>
              <a:t>c. Miksi liikuntavammojen ensiapu on aloitettava mahdollisimman nopeasti?</a:t>
            </a:r>
            <a:r>
              <a:t/>
            </a:r>
            <a:br/>
            <a:r>
              <a:rPr lang="fi-FI" sz="2400" b="0" strike="noStrike" spc="-1">
                <a:solidFill>
                  <a:srgbClr val="333333"/>
                </a:solidFill>
                <a:latin typeface="Source Sans Pro"/>
                <a:ea typeface="Times New Roman"/>
              </a:rPr>
              <a:t>d. Listaa mielestäsi viisi tärkeintä keinoa, joilla liikuntavammoja voidaan ehkäistä.</a:t>
            </a:r>
            <a:endParaRPr lang="fi-FI" sz="2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CustomShape 1"/>
          <p:cNvSpPr/>
          <p:nvPr/>
        </p:nvSpPr>
        <p:spPr>
          <a:xfrm>
            <a:off x="1225440" y="2157840"/>
            <a:ext cx="10094760" cy="456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i-FI" sz="2400" b="1" strike="noStrike" spc="-1">
                <a:solidFill>
                  <a:srgbClr val="333333"/>
                </a:solidFill>
                <a:latin typeface="Source Sans Pro"/>
                <a:ea typeface="Times New Roman"/>
              </a:rPr>
              <a:t>5. </a:t>
            </a:r>
            <a:r>
              <a:rPr lang="fi-FI" sz="2400" b="1" strike="noStrike" spc="-1">
                <a:solidFill>
                  <a:srgbClr val="333333"/>
                </a:solidFill>
                <a:latin typeface="Arial"/>
                <a:ea typeface="Times New Roman"/>
              </a:rPr>
              <a:t>Mitä</a:t>
            </a:r>
            <a:r>
              <a:rPr lang="fi-FI" sz="2400" b="1" strike="noStrike" spc="-1">
                <a:solidFill>
                  <a:srgbClr val="333333"/>
                </a:solidFill>
                <a:latin typeface="Source Sans Pro"/>
                <a:ea typeface="Times New Roman"/>
              </a:rPr>
              <a:t> arkiliikunta tarkoittaa? Miten voisit lisätä sitä omassa arjessasi?</a:t>
            </a:r>
            <a:endParaRPr lang="fi-FI" sz="2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CustomShape 1"/>
          <p:cNvSpPr/>
          <p:nvPr/>
        </p:nvSpPr>
        <p:spPr>
          <a:xfrm>
            <a:off x="676800" y="1005840"/>
            <a:ext cx="8466840" cy="1969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ts val="1800"/>
              </a:lnSpc>
              <a:spcAft>
                <a:spcPts val="799"/>
              </a:spcAft>
            </a:pPr>
            <a:r>
              <a:rPr lang="fi-FI" sz="2800" b="0" strike="noStrike" spc="-1">
                <a:solidFill>
                  <a:srgbClr val="333333"/>
                </a:solidFill>
                <a:latin typeface="Source Sans Pro"/>
                <a:ea typeface="Calibri"/>
              </a:rPr>
              <a:t>6. </a:t>
            </a:r>
            <a:endParaRPr lang="fi-FI" sz="2800" b="0" strike="noStrike" spc="-1">
              <a:latin typeface="Arial"/>
            </a:endParaRPr>
          </a:p>
          <a:p>
            <a:pPr marL="514440" indent="-514080">
              <a:lnSpc>
                <a:spcPts val="1800"/>
              </a:lnSpc>
              <a:spcAft>
                <a:spcPts val="799"/>
              </a:spcAft>
              <a:buClr>
                <a:srgbClr val="333333"/>
              </a:buClr>
              <a:buFont typeface="StarSymbol"/>
              <a:buAutoNum type="alphaLcPeriod"/>
            </a:pPr>
            <a:r>
              <a:rPr lang="fi-FI" sz="2800" b="0" strike="noStrike" spc="-1">
                <a:solidFill>
                  <a:srgbClr val="333333"/>
                </a:solidFill>
                <a:latin typeface="Source Sans Pro"/>
                <a:ea typeface="Calibri"/>
              </a:rPr>
              <a:t>Mitä tarkoitetaan KKK-ensiavulla?</a:t>
            </a:r>
            <a:endParaRPr lang="fi-FI" sz="2800" b="0" strike="noStrike" spc="-1">
              <a:latin typeface="Arial"/>
            </a:endParaRPr>
          </a:p>
          <a:p>
            <a:pPr>
              <a:lnSpc>
                <a:spcPts val="1800"/>
              </a:lnSpc>
              <a:spcAft>
                <a:spcPts val="799"/>
              </a:spcAft>
            </a:pPr>
            <a:endParaRPr lang="fi-FI" sz="2800" b="0" strike="noStrike" spc="-1">
              <a:latin typeface="Arial"/>
            </a:endParaRPr>
          </a:p>
          <a:p>
            <a:pPr>
              <a:lnSpc>
                <a:spcPts val="1800"/>
              </a:lnSpc>
              <a:spcAft>
                <a:spcPts val="799"/>
              </a:spcAft>
            </a:pPr>
            <a:endParaRPr lang="fi-FI" sz="2800" b="0" strike="noStrike" spc="-1">
              <a:latin typeface="Arial"/>
            </a:endParaRPr>
          </a:p>
          <a:p>
            <a:pPr>
              <a:lnSpc>
                <a:spcPts val="1800"/>
              </a:lnSpc>
              <a:spcAft>
                <a:spcPts val="799"/>
              </a:spcAft>
            </a:pPr>
            <a:endParaRPr lang="fi-FI" sz="2800" b="0" strike="noStrike" spc="-1">
              <a:latin typeface="Arial"/>
            </a:endParaRPr>
          </a:p>
          <a:p>
            <a:pPr marL="514440" indent="-514080">
              <a:lnSpc>
                <a:spcPts val="1800"/>
              </a:lnSpc>
              <a:spcAft>
                <a:spcPts val="799"/>
              </a:spcAft>
              <a:buClr>
                <a:srgbClr val="333333"/>
              </a:buClr>
              <a:buFont typeface="StarSymbol"/>
              <a:buAutoNum type="alphaLcPeriod"/>
            </a:pPr>
            <a:r>
              <a:rPr lang="fi-FI" sz="2800" b="0" strike="noStrike" spc="-1">
                <a:solidFill>
                  <a:srgbClr val="333333"/>
                </a:solidFill>
                <a:latin typeface="Source Sans Pro"/>
                <a:ea typeface="Calibri"/>
              </a:rPr>
              <a:t>Mikä on ensiavun tarkoitus?</a:t>
            </a:r>
            <a:endParaRPr lang="fi-FI" sz="2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CustomShape 1"/>
          <p:cNvSpPr/>
          <p:nvPr/>
        </p:nvSpPr>
        <p:spPr>
          <a:xfrm>
            <a:off x="1207080" y="1536120"/>
            <a:ext cx="9381240" cy="516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i-FI" sz="2800" b="0" strike="noStrike" spc="-1">
                <a:solidFill>
                  <a:srgbClr val="000000"/>
                </a:solidFill>
                <a:latin typeface="Arial"/>
              </a:rPr>
              <a:t>7. Liikunnan hyötyjä?</a:t>
            </a:r>
            <a:endParaRPr lang="fi-FI" sz="2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</TotalTime>
  <Words>203</Words>
  <Application>Microsoft Office PowerPoint</Application>
  <PresentationFormat>Laajakuva</PresentationFormat>
  <Paragraphs>49</Paragraphs>
  <Slides>13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9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13</vt:i4>
      </vt:variant>
    </vt:vector>
  </HeadingPairs>
  <TitlesOfParts>
    <vt:vector size="24" baseType="lpstr">
      <vt:lpstr>Arial</vt:lpstr>
      <vt:lpstr>Calibri</vt:lpstr>
      <vt:lpstr>Calibri Light</vt:lpstr>
      <vt:lpstr>DejaVu Sans</vt:lpstr>
      <vt:lpstr>Source Sans Pro</vt:lpstr>
      <vt:lpstr>StarSymbol</vt:lpstr>
      <vt:lpstr>Symbol</vt:lpstr>
      <vt:lpstr>Times New Roman</vt:lpstr>
      <vt:lpstr>Wingdings</vt:lpstr>
      <vt:lpstr>Office Theme</vt:lpstr>
      <vt:lpstr>Office Theme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Koekertausta</dc:title>
  <dc:subject/>
  <dc:creator>Ari Mykkänen</dc:creator>
  <dc:description/>
  <cp:lastModifiedBy>Ari Mykkänen</cp:lastModifiedBy>
  <cp:revision>10</cp:revision>
  <dcterms:created xsi:type="dcterms:W3CDTF">2020-02-02T11:37:26Z</dcterms:created>
  <dcterms:modified xsi:type="dcterms:W3CDTF">2020-04-06T08:18:48Z</dcterms:modified>
  <dc:language>fi-FI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Laajakuva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13</vt:i4>
  </property>
</Properties>
</file>