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2" r:id="rId7"/>
    <p:sldId id="263" r:id="rId8"/>
    <p:sldId id="264" r:id="rId9"/>
    <p:sldId id="266" r:id="rId1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000" autoAdjust="0"/>
    <p:restoredTop sz="94660"/>
  </p:normalViewPr>
  <p:slideViewPr>
    <p:cSldViewPr snapToGrid="0">
      <p:cViewPr varScale="1">
        <p:scale>
          <a:sx n="82" d="100"/>
          <a:sy n="82" d="100"/>
        </p:scale>
        <p:origin x="96" y="6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417779" y="802298"/>
            <a:ext cx="8637073" cy="2541431"/>
          </a:xfrm>
        </p:spPr>
        <p:txBody>
          <a:bodyPr bIns="0" anchor="b">
            <a:normAutofit/>
          </a:bodyPr>
          <a:lstStyle>
            <a:lvl1pPr algn="l">
              <a:defRPr sz="6600"/>
            </a:lvl1pPr>
          </a:lstStyle>
          <a:p>
            <a:r>
              <a:rPr lang="en-US" smtClean="0"/>
              <a:t>Click to edit Master title style</a:t>
            </a:r>
            <a:endParaRPr lang="en-US" dirty="0"/>
          </a:p>
        </p:txBody>
      </p:sp>
      <p:sp>
        <p:nvSpPr>
          <p:cNvPr id="3" name="Subtitle 2"/>
          <p:cNvSpPr>
            <a:spLocks noGrp="1"/>
          </p:cNvSpPr>
          <p:nvPr>
            <p:ph type="subTitle" idx="1"/>
          </p:nvPr>
        </p:nvSpPr>
        <p:spPr>
          <a:xfrm>
            <a:off x="2417780" y="3531204"/>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11/18/2019</a:t>
            </a:fld>
            <a:endParaRPr lang="en-US" dirty="0"/>
          </a:p>
        </p:txBody>
      </p:sp>
      <p:sp>
        <p:nvSpPr>
          <p:cNvPr id="5" name="Footer Placeholder 4"/>
          <p:cNvSpPr>
            <a:spLocks noGrp="1"/>
          </p:cNvSpPr>
          <p:nvPr>
            <p:ph type="ftr" sz="quarter" idx="11"/>
          </p:nvPr>
        </p:nvSpPr>
        <p:spPr>
          <a:xfrm>
            <a:off x="2416500" y="329307"/>
            <a:ext cx="4973915" cy="309201"/>
          </a:xfrm>
        </p:spPr>
        <p:txBody>
          <a:bodyPr/>
          <a:lstStyle/>
          <a:p>
            <a:endParaRPr lang="en-US" dirty="0"/>
          </a:p>
        </p:txBody>
      </p:sp>
      <p:sp>
        <p:nvSpPr>
          <p:cNvPr id="6" name="Slide Number Placeholder 5"/>
          <p:cNvSpPr>
            <a:spLocks noGrp="1"/>
          </p:cNvSpPr>
          <p:nvPr>
            <p:ph type="sldNum" sz="quarter" idx="12"/>
          </p:nvPr>
        </p:nvSpPr>
        <p:spPr>
          <a:xfrm>
            <a:off x="1437664" y="798973"/>
            <a:ext cx="811019" cy="503578"/>
          </a:xfrm>
        </p:spPr>
        <p:txBody>
          <a:bodyPr/>
          <a:lstStyle/>
          <a:p>
            <a:fld id="{6D22F896-40B5-4ADD-8801-0D06FADFA095}" type="slidenum">
              <a:rPr lang="en-US" dirty="0"/>
              <a:t>‹#›</a:t>
            </a:fld>
            <a:endParaRPr lang="en-US" dirty="0"/>
          </a:p>
        </p:txBody>
      </p:sp>
      <p:cxnSp>
        <p:nvCxnSpPr>
          <p:cNvPr id="15" name="Straight Connector 14"/>
          <p:cNvCxnSpPr/>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11/18/2019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26" name="Straight Connector 25"/>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798973"/>
            <a:ext cx="1615742" cy="4659889"/>
          </a:xfrm>
        </p:spPr>
        <p:txBody>
          <a:bodyPr vert="eaVert"/>
          <a:lstStyle>
            <a:lvl1pPr algn="l">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444672" y="798973"/>
            <a:ext cx="7828830" cy="4659889"/>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11/18/2019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15" name="Straight Connector 14"/>
          <p:cNvCxnSpPr/>
          <p:nvPr/>
        </p:nvCxnSpPr>
        <p:spPr>
          <a:xfrm>
            <a:off x="9439111" y="798973"/>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9046239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ncho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11/18/2019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33" name="Straight Connector 32"/>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454239" y="1756130"/>
            <a:ext cx="8643154" cy="1887950"/>
          </a:xfrm>
        </p:spPr>
        <p:txBody>
          <a:bodyPr anchor="b">
            <a:normAutofit/>
          </a:bodyPr>
          <a:lstStyle>
            <a:lvl1pPr algn="l">
              <a:defRPr sz="3600"/>
            </a:lvl1pPr>
          </a:lstStyle>
          <a:p>
            <a:r>
              <a:rPr lang="en-US" smtClean="0"/>
              <a:t>Click to edit Master title style</a:t>
            </a:r>
            <a:endParaRPr lang="en-US" dirty="0"/>
          </a:p>
        </p:txBody>
      </p:sp>
      <p:sp>
        <p:nvSpPr>
          <p:cNvPr id="3" name="Text Placeholder 2"/>
          <p:cNvSpPr>
            <a:spLocks noGrp="1"/>
          </p:cNvSpPr>
          <p:nvPr>
            <p:ph type="body" idx="1"/>
          </p:nvPr>
        </p:nvSpPr>
        <p:spPr>
          <a:xfrm>
            <a:off x="1454239" y="3806195"/>
            <a:ext cx="8630446"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48A87A34-81AB-432B-8DAE-1953F412C126}" type="datetimeFigureOut">
              <a:rPr lang="en-US" dirty="0"/>
              <a:t>11/18/2019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15" name="Straight Connector 14"/>
          <p:cNvCxnSpPr/>
          <p:nvPr/>
        </p:nvCxnSpPr>
        <p:spPr>
          <a:xfrm>
            <a:off x="1454239" y="3804985"/>
            <a:ext cx="8630446"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605635" cy="1059305"/>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447331" y="2010878"/>
            <a:ext cx="4645152" cy="3448595"/>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413771" y="2017343"/>
            <a:ext cx="4645152" cy="3441520"/>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11/18/2019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35" name="Straight Connector 3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607661" cy="1056319"/>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447191" y="2019549"/>
            <a:ext cx="4645152"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447191" y="2824269"/>
            <a:ext cx="4645152" cy="2644457"/>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412362" y="2023003"/>
            <a:ext cx="4645152"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412362" y="2821491"/>
            <a:ext cx="4645152" cy="2637371"/>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t>11/18/2019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cxnSp>
        <p:nvCxnSpPr>
          <p:cNvPr id="29" name="Straight Connector 28"/>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11/18/2019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cxnSp>
        <p:nvCxnSpPr>
          <p:cNvPr id="25" name="Straight Connector 2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dirty="0"/>
              <a:t>11/18/2019</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3273099" cy="2247117"/>
          </a:xfrm>
        </p:spPr>
        <p:txBody>
          <a:bodyPr anchor="b">
            <a:normAutofit/>
          </a:bodyPr>
          <a:lstStyle>
            <a:lvl1pPr algn="l">
              <a:defRPr sz="2400"/>
            </a:lvl1pPr>
          </a:lstStyle>
          <a:p>
            <a:r>
              <a:rPr lang="en-US" smtClean="0"/>
              <a:t>Click to edit Master title style</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444671" y="3205491"/>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11/18/2019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17" name="Straight Connector 16"/>
          <p:cNvCxnSpPr/>
          <p:nvPr/>
        </p:nvCxnSpPr>
        <p:spPr>
          <a:xfrm>
            <a:off x="1448280" y="3205491"/>
            <a:ext cx="3269490"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3"/>
            <a:ext cx="5532328" cy="1830584"/>
          </a:xfrm>
        </p:spPr>
        <p:txBody>
          <a:bodyPr anchor="b">
            <a:normAutofit/>
          </a:bodyPr>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1450329" y="3145992"/>
            <a:ext cx="5524404"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fld id="{48A87A34-81AB-432B-8DAE-1953F412C126}" type="datetimeFigureOut">
              <a:rPr lang="en-US" dirty="0"/>
              <a:pPr/>
              <a:t>11/18/2019</a:t>
            </a:fld>
            <a:endParaRPr lang="en-US" dirty="0"/>
          </a:p>
        </p:txBody>
      </p:sp>
      <p:sp>
        <p:nvSpPr>
          <p:cNvPr id="6" name="Footer Placeholder 5"/>
          <p:cNvSpPr>
            <a:spLocks noGrp="1"/>
          </p:cNvSpPr>
          <p:nvPr>
            <p:ph type="ftr" sz="quarter" idx="11"/>
          </p:nvPr>
        </p:nvSpPr>
        <p:spPr>
          <a:xfrm>
            <a:off x="1447382" y="318640"/>
            <a:ext cx="5541004" cy="320931"/>
          </a:xfrm>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31" name="Straight Connector 30"/>
          <p:cNvCxnSpPr/>
          <p:nvPr/>
        </p:nvCxnSpPr>
        <p:spPr>
          <a:xfrm>
            <a:off x="1447382" y="3143605"/>
            <a:ext cx="5527351"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14">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
        <p:nvSpPr>
          <p:cNvPr id="2" name="Title Placeholder 1"/>
          <p:cNvSpPr>
            <a:spLocks noGrp="1"/>
          </p:cNvSpPr>
          <p:nvPr>
            <p:ph type="title"/>
          </p:nvPr>
        </p:nvSpPr>
        <p:spPr>
          <a:xfrm>
            <a:off x="1451579" y="804519"/>
            <a:ext cx="9603275" cy="1049235"/>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451579" y="2015732"/>
            <a:ext cx="9603275" cy="3450613"/>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48A87A34-81AB-432B-8DAE-1953F412C126}" type="datetimeFigureOut">
              <a:rPr lang="en-US" dirty="0"/>
              <a:pPr/>
              <a:t>11/18/2019</a:t>
            </a:fld>
            <a:endParaRPr lang="en-US" dirty="0"/>
          </a:p>
        </p:txBody>
      </p:sp>
      <p:sp>
        <p:nvSpPr>
          <p:cNvPr id="5" name="Footer Placeholder 4"/>
          <p:cNvSpPr>
            <a:spLocks noGrp="1"/>
          </p:cNvSpPr>
          <p:nvPr>
            <p:ph type="ftr" sz="quarter" idx="3"/>
          </p:nvPr>
        </p:nvSpPr>
        <p:spPr>
          <a:xfrm>
            <a:off x="1451579"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6D22F896-40B5-4ADD-8801-0D06FADFA095}" type="slidenum">
              <a:rPr lang="en-US" dirty="0"/>
              <a:pPr/>
              <a:t>‹#›</a:t>
            </a:fld>
            <a:endParaRPr lang="en-US" dirty="0"/>
          </a:p>
        </p:txBody>
      </p:sp>
      <p:cxnSp>
        <p:nvCxnSpPr>
          <p:cNvPr id="10" name="Straight Connector 9"/>
          <p:cNvCxnSpPr/>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s://padlet.com/sanni_poysa/ktkp020demo1911" TargetMode="External"/><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fi-FI" dirty="0" smtClean="0"/>
              <a:t>Ktkp020</a:t>
            </a:r>
            <a:endParaRPr lang="fi-FI" dirty="0"/>
          </a:p>
        </p:txBody>
      </p:sp>
      <p:sp>
        <p:nvSpPr>
          <p:cNvPr id="3" name="Subtitle 2"/>
          <p:cNvSpPr>
            <a:spLocks noGrp="1"/>
          </p:cNvSpPr>
          <p:nvPr>
            <p:ph type="subTitle" idx="1"/>
          </p:nvPr>
        </p:nvSpPr>
        <p:spPr/>
        <p:txBody>
          <a:bodyPr/>
          <a:lstStyle/>
          <a:p>
            <a:r>
              <a:rPr lang="fi-FI" dirty="0" smtClean="0"/>
              <a:t>18.11.2019</a:t>
            </a:r>
            <a:endParaRPr lang="fi-FI" dirty="0"/>
          </a:p>
        </p:txBody>
      </p:sp>
    </p:spTree>
    <p:extLst>
      <p:ext uri="{BB962C8B-B14F-4D97-AF65-F5344CB8AC3E}">
        <p14:creationId xmlns:p14="http://schemas.microsoft.com/office/powerpoint/2010/main" val="217331896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dirty="0" smtClean="0"/>
              <a:t>Pohdi ryhmässä (4) omia kokemuksiasi</a:t>
            </a:r>
            <a:endParaRPr lang="fi-FI" dirty="0"/>
          </a:p>
        </p:txBody>
      </p:sp>
      <p:sp>
        <p:nvSpPr>
          <p:cNvPr id="3" name="Content Placeholder 2"/>
          <p:cNvSpPr>
            <a:spLocks noGrp="1"/>
          </p:cNvSpPr>
          <p:nvPr>
            <p:ph idx="1"/>
          </p:nvPr>
        </p:nvSpPr>
        <p:spPr/>
        <p:txBody>
          <a:bodyPr>
            <a:normAutofit fontScale="70000" lnSpcReduction="20000"/>
          </a:bodyPr>
          <a:lstStyle/>
          <a:p>
            <a:endParaRPr lang="fi-FI" dirty="0"/>
          </a:p>
          <a:p>
            <a:r>
              <a:rPr lang="fi-FI" dirty="0" smtClean="0"/>
              <a:t>Ikä </a:t>
            </a:r>
            <a:r>
              <a:rPr lang="fi-FI" dirty="0"/>
              <a:t>määrittelee usein sisäänmenoja ja ulostuloja elämänkulun eri vaiheissa (joskus ikään liittyy suoria velvoitteita, joskus kyse on siitä, minkä ikäinen määritellään liian nuoreksi/vanhaksi, aikuiseksi, jne.)</a:t>
            </a:r>
          </a:p>
          <a:p>
            <a:r>
              <a:rPr lang="fi-FI" dirty="0"/>
              <a:t>Haasteeksi on noussut iän ja roolimallien (lapsi, nuori, aikuinen, opiskelija, työntekijä, eläkeläinen) yhteyden löystyminen</a:t>
            </a:r>
          </a:p>
          <a:p>
            <a:r>
              <a:rPr lang="fi-FI" dirty="0"/>
              <a:t>Erityisesti siirtymä nuoruudesta aikuisuuteen on muuttunut paljon, se kestää pidempään, ja sitä luonnehtii ”suunnanvaihtoisuus”</a:t>
            </a:r>
          </a:p>
          <a:p>
            <a:r>
              <a:rPr lang="fi-FI" dirty="0"/>
              <a:t>Työ-ja perhe-elämää on totuttu pitämään aikuisuuden tunnusmerkkeinä, mutta niihinkin liittyy nykyään lukuisia siirtymiä, kuten muutto pois lapsuudenkodista omaan kotiin, uudet parisuhteet ja niiden purkautumiset, muutot yhteiseen kotiin partnerin kanssa ja pois sieltä, työpaikan ja ammatin vaihdot, työttömyysjaksot, </a:t>
            </a:r>
            <a:r>
              <a:rPr lang="fi-FI" dirty="0" smtClean="0"/>
              <a:t> uudelleenkoulutus</a:t>
            </a:r>
            <a:r>
              <a:rPr lang="fi-FI" dirty="0"/>
              <a:t>, jne</a:t>
            </a:r>
            <a:r>
              <a:rPr lang="fi-FI" dirty="0" smtClean="0"/>
              <a:t>.)</a:t>
            </a:r>
          </a:p>
          <a:p>
            <a:r>
              <a:rPr lang="fi-FI" dirty="0" smtClean="0"/>
              <a:t>Ks. Kimmo Jokisen luento </a:t>
            </a:r>
            <a:endParaRPr lang="fi-FI" dirty="0"/>
          </a:p>
          <a:p>
            <a:endParaRPr lang="fi-FI" dirty="0"/>
          </a:p>
          <a:p>
            <a:endParaRPr lang="fi-FI" dirty="0"/>
          </a:p>
        </p:txBody>
      </p:sp>
    </p:spTree>
    <p:extLst>
      <p:ext uri="{BB962C8B-B14F-4D97-AF65-F5344CB8AC3E}">
        <p14:creationId xmlns:p14="http://schemas.microsoft.com/office/powerpoint/2010/main" val="81274763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dirty="0"/>
              <a:t>Hidas aikuistuminen </a:t>
            </a:r>
            <a:r>
              <a:rPr lang="fi-FI" dirty="0" smtClean="0"/>
              <a:t>– miksi</a:t>
            </a:r>
            <a:r>
              <a:rPr lang="fi-FI" dirty="0"/>
              <a:t>?</a:t>
            </a:r>
            <a:br>
              <a:rPr lang="fi-FI" dirty="0"/>
            </a:br>
            <a:endParaRPr lang="fi-FI" dirty="0"/>
          </a:p>
        </p:txBody>
      </p:sp>
      <p:sp>
        <p:nvSpPr>
          <p:cNvPr id="3" name="Content Placeholder 2"/>
          <p:cNvSpPr>
            <a:spLocks noGrp="1"/>
          </p:cNvSpPr>
          <p:nvPr>
            <p:ph idx="1"/>
          </p:nvPr>
        </p:nvSpPr>
        <p:spPr/>
        <p:txBody>
          <a:bodyPr>
            <a:normAutofit/>
          </a:bodyPr>
          <a:lstStyle/>
          <a:p>
            <a:r>
              <a:rPr lang="fi-FI" dirty="0" smtClean="0"/>
              <a:t>Huoli </a:t>
            </a:r>
            <a:r>
              <a:rPr lang="fi-FI" dirty="0"/>
              <a:t>aikuistumisen eli perheen perustamisen ja työelämään siirtymisen viivästymisestä ja </a:t>
            </a:r>
            <a:r>
              <a:rPr lang="fi-FI" dirty="0" err="1"/>
              <a:t>mutkittumisestayleistä</a:t>
            </a:r>
            <a:r>
              <a:rPr lang="fi-FI" dirty="0"/>
              <a:t> jo 1940-luvulta lähtien</a:t>
            </a:r>
          </a:p>
          <a:p>
            <a:r>
              <a:rPr lang="fi-FI" dirty="0"/>
              <a:t>Syiksi nostettiin: nuorten kulutus-ja mediakeskeisyys, uudet nuorisokulttuurit (rock, tyylit), nautintoaineet (alkoholi, tupakka, huumeet), seksuaalinen vapautuminen, hedonismi…</a:t>
            </a:r>
          </a:p>
          <a:p>
            <a:r>
              <a:rPr lang="fi-FI" dirty="0"/>
              <a:t>2000-luvulla samantapainen keskustelu on jatkunut, mutta syitä viivästymiselle etsitään muista tekijöistä</a:t>
            </a:r>
          </a:p>
          <a:p>
            <a:r>
              <a:rPr lang="fi-FI" b="1" dirty="0"/>
              <a:t>2000-luvulla siirtymä aikuistumiseen on selvästi hidastunut myös tilastollisesti </a:t>
            </a:r>
            <a:r>
              <a:rPr lang="fi-FI" b="1" dirty="0" smtClean="0"/>
              <a:t>– tämä </a:t>
            </a:r>
            <a:r>
              <a:rPr lang="fi-FI" b="1" dirty="0"/>
              <a:t>on </a:t>
            </a:r>
            <a:r>
              <a:rPr lang="fi-FI" b="1" dirty="0" smtClean="0"/>
              <a:t>uutta. Mistä arvelet tämän johtuvan?</a:t>
            </a:r>
            <a:endParaRPr lang="fi-FI" b="1" dirty="0"/>
          </a:p>
          <a:p>
            <a:endParaRPr lang="fi-FI" dirty="0"/>
          </a:p>
        </p:txBody>
      </p:sp>
    </p:spTree>
    <p:extLst>
      <p:ext uri="{BB962C8B-B14F-4D97-AF65-F5344CB8AC3E}">
        <p14:creationId xmlns:p14="http://schemas.microsoft.com/office/powerpoint/2010/main" val="85086642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dirty="0" smtClean="0"/>
              <a:t>Mikä on ongelma?</a:t>
            </a:r>
            <a:endParaRPr lang="fi-FI" dirty="0"/>
          </a:p>
        </p:txBody>
      </p:sp>
      <p:sp>
        <p:nvSpPr>
          <p:cNvPr id="3" name="Content Placeholder 2"/>
          <p:cNvSpPr>
            <a:spLocks noGrp="1"/>
          </p:cNvSpPr>
          <p:nvPr>
            <p:ph idx="1"/>
          </p:nvPr>
        </p:nvSpPr>
        <p:spPr>
          <a:xfrm>
            <a:off x="1451578" y="1581979"/>
            <a:ext cx="9603275" cy="3450613"/>
          </a:xfrm>
        </p:spPr>
        <p:txBody>
          <a:bodyPr>
            <a:normAutofit fontScale="85000" lnSpcReduction="10000"/>
          </a:bodyPr>
          <a:lstStyle/>
          <a:p>
            <a:endParaRPr lang="fi-FI" dirty="0"/>
          </a:p>
          <a:p>
            <a:r>
              <a:rPr lang="fi-FI" dirty="0" smtClean="0"/>
              <a:t>Voidaan </a:t>
            </a:r>
            <a:r>
              <a:rPr lang="fi-FI" dirty="0"/>
              <a:t>kysyä, onko hitaassa perheellistymissä ja siirtymisessä työelämään mitään ongelmaa, ja jos on, kenelle se on ongelma, kuka siitä kärsii?</a:t>
            </a:r>
          </a:p>
          <a:p>
            <a:r>
              <a:rPr lang="fi-FI" dirty="0"/>
              <a:t>Mitä käyttöä on perinteisellä aikuiskuvalla?</a:t>
            </a:r>
          </a:p>
          <a:p>
            <a:r>
              <a:rPr lang="fi-FI" dirty="0"/>
              <a:t>Mitä haittaa on perhemuotojen moninaistumisesta tai siitä, että ihmiset elävät yksin tai parisuhteessa ilman lapsia? Miksi on ongelma, jos nuoret asuvat entistä pidempään vanhempiensa luona?</a:t>
            </a:r>
          </a:p>
          <a:p>
            <a:r>
              <a:rPr lang="fi-FI" dirty="0"/>
              <a:t>Mitä/kenen ideologiaa normaalibiografiaoletus palvelee? Miksi ylipäätään nostaa </a:t>
            </a:r>
            <a:r>
              <a:rPr lang="fi-FI" dirty="0" smtClean="0"/>
              <a:t>perhekysymys esille.</a:t>
            </a:r>
          </a:p>
          <a:p>
            <a:pPr marL="0" indent="0">
              <a:buNone/>
            </a:pPr>
            <a:r>
              <a:rPr lang="fi-FI" dirty="0"/>
              <a:t> </a:t>
            </a:r>
            <a:r>
              <a:rPr lang="fi-FI" dirty="0" smtClean="0"/>
              <a:t>   </a:t>
            </a:r>
            <a:endParaRPr lang="fi-FI" dirty="0"/>
          </a:p>
          <a:p>
            <a:endParaRPr lang="fi-FI" dirty="0"/>
          </a:p>
        </p:txBody>
      </p:sp>
    </p:spTree>
    <p:extLst>
      <p:ext uri="{BB962C8B-B14F-4D97-AF65-F5344CB8AC3E}">
        <p14:creationId xmlns:p14="http://schemas.microsoft.com/office/powerpoint/2010/main" val="315823800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 name="Freeform 110"/>
          <p:cNvSpPr/>
          <p:nvPr/>
        </p:nvSpPr>
        <p:spPr>
          <a:xfrm>
            <a:off x="1524000" y="-83425"/>
            <a:ext cx="9144000" cy="6858000"/>
          </a:xfrm>
          <a:custGeom>
            <a:avLst/>
            <a:gdLst/>
            <a:ahLst/>
            <a:cxnLst/>
            <a:rect l="0" t="0" r="0" b="0"/>
            <a:pathLst>
              <a:path w="9144000" h="6858000">
                <a:moveTo>
                  <a:pt x="0" y="6858000"/>
                </a:moveTo>
                <a:lnTo>
                  <a:pt x="9144000" y="6858000"/>
                </a:lnTo>
                <a:lnTo>
                  <a:pt x="9144000" y="0"/>
                </a:lnTo>
                <a:lnTo>
                  <a:pt x="0" y="0"/>
                </a:lnTo>
                <a:lnTo>
                  <a:pt x="0" y="6858000"/>
                </a:lnTo>
                <a:close/>
              </a:path>
            </a:pathLst>
          </a:custGeom>
          <a:solidFill>
            <a:srgbClr val="EEEFEE">
              <a:alpha val="100000"/>
            </a:srgbClr>
          </a:solidFill>
          <a:ln w="12700">
            <a:noFill/>
          </a:ln>
        </p:spPr>
        <p:style>
          <a:lnRef idx="2">
            <a:schemeClr val="accent1">
              <a:shade val="50000"/>
            </a:schemeClr>
          </a:lnRef>
          <a:fillRef idx="1">
            <a:schemeClr val="accent1"/>
          </a:fillRef>
          <a:effectRef idx="0">
            <a:schemeClr val="accent1"/>
          </a:effectRef>
          <a:fontRef idx="minor">
            <a:schemeClr val="lt1"/>
          </a:fontRef>
        </p:style>
      </p:sp>
      <p:sp>
        <p:nvSpPr>
          <p:cNvPr id="111" name="Freeform 111"/>
          <p:cNvSpPr/>
          <p:nvPr/>
        </p:nvSpPr>
        <p:spPr>
          <a:xfrm>
            <a:off x="10028681" y="6593588"/>
            <a:ext cx="0" cy="180987"/>
          </a:xfrm>
          <a:custGeom>
            <a:avLst/>
            <a:gdLst/>
            <a:ahLst/>
            <a:cxnLst/>
            <a:rect l="0" t="0" r="0" b="0"/>
            <a:pathLst>
              <a:path h="180987">
                <a:moveTo>
                  <a:pt x="0" y="0"/>
                </a:moveTo>
                <a:lnTo>
                  <a:pt x="0" y="180987"/>
                </a:lnTo>
              </a:path>
            </a:pathLst>
          </a:custGeom>
          <a:noFill/>
          <a:ln w="25907" cap="flat" cmpd="sng">
            <a:solidFill>
              <a:srgbClr val="FFFFFF">
                <a:alpha val="100000"/>
              </a:srgbClr>
            </a:solidFill>
            <a:round/>
          </a:ln>
        </p:spPr>
        <p:style>
          <a:lnRef idx="2">
            <a:schemeClr val="accent1">
              <a:shade val="50000"/>
            </a:schemeClr>
          </a:lnRef>
          <a:fillRef idx="1">
            <a:schemeClr val="accent1"/>
          </a:fillRef>
          <a:effectRef idx="0">
            <a:schemeClr val="accent1"/>
          </a:effectRef>
          <a:fontRef idx="minor">
            <a:schemeClr val="lt1"/>
          </a:fontRef>
        </p:style>
      </p:sp>
      <p:sp>
        <p:nvSpPr>
          <p:cNvPr id="112" name="Freeform 112"/>
          <p:cNvSpPr/>
          <p:nvPr/>
        </p:nvSpPr>
        <p:spPr>
          <a:xfrm>
            <a:off x="9077706" y="6593588"/>
            <a:ext cx="0" cy="180987"/>
          </a:xfrm>
          <a:custGeom>
            <a:avLst/>
            <a:gdLst/>
            <a:ahLst/>
            <a:cxnLst/>
            <a:rect l="0" t="0" r="0" b="0"/>
            <a:pathLst>
              <a:path h="180987">
                <a:moveTo>
                  <a:pt x="0" y="0"/>
                </a:moveTo>
                <a:lnTo>
                  <a:pt x="0" y="180987"/>
                </a:lnTo>
              </a:path>
            </a:pathLst>
          </a:custGeom>
          <a:noFill/>
          <a:ln w="25907" cap="flat" cmpd="sng">
            <a:solidFill>
              <a:srgbClr val="FFFFFF">
                <a:alpha val="100000"/>
              </a:srgbClr>
            </a:solidFill>
            <a:round/>
          </a:ln>
        </p:spPr>
        <p:style>
          <a:lnRef idx="2">
            <a:schemeClr val="accent1">
              <a:shade val="50000"/>
            </a:schemeClr>
          </a:lnRef>
          <a:fillRef idx="1">
            <a:schemeClr val="accent1"/>
          </a:fillRef>
          <a:effectRef idx="0">
            <a:schemeClr val="accent1"/>
          </a:effectRef>
          <a:fontRef idx="minor">
            <a:schemeClr val="lt1"/>
          </a:fontRef>
        </p:style>
      </p:sp>
      <p:sp>
        <p:nvSpPr>
          <p:cNvPr id="113" name="Freeform 113"/>
          <p:cNvSpPr/>
          <p:nvPr/>
        </p:nvSpPr>
        <p:spPr>
          <a:xfrm>
            <a:off x="9447276" y="0"/>
            <a:ext cx="763524" cy="1028700"/>
          </a:xfrm>
          <a:custGeom>
            <a:avLst/>
            <a:gdLst/>
            <a:ahLst/>
            <a:cxnLst/>
            <a:rect l="0" t="0" r="0" b="0"/>
            <a:pathLst>
              <a:path w="763524" h="1028700">
                <a:moveTo>
                  <a:pt x="0" y="1028700"/>
                </a:moveTo>
                <a:lnTo>
                  <a:pt x="763524" y="1028700"/>
                </a:lnTo>
                <a:lnTo>
                  <a:pt x="763524" y="0"/>
                </a:lnTo>
                <a:lnTo>
                  <a:pt x="0" y="0"/>
                </a:lnTo>
                <a:lnTo>
                  <a:pt x="0" y="1028700"/>
                </a:lnTo>
                <a:close/>
              </a:path>
            </a:pathLst>
          </a:custGeom>
          <a:solidFill>
            <a:srgbClr val="002957">
              <a:alpha val="100000"/>
            </a:srgbClr>
          </a:solidFill>
          <a:ln w="25907">
            <a:noFill/>
          </a:ln>
        </p:spPr>
        <p:style>
          <a:lnRef idx="2">
            <a:schemeClr val="accent1">
              <a:shade val="50000"/>
            </a:schemeClr>
          </a:lnRef>
          <a:fillRef idx="1">
            <a:schemeClr val="accent1"/>
          </a:fillRef>
          <a:effectRef idx="0">
            <a:schemeClr val="accent1"/>
          </a:effectRef>
          <a:fontRef idx="minor">
            <a:schemeClr val="lt1"/>
          </a:fontRef>
        </p:style>
      </p:sp>
      <p:pic>
        <p:nvPicPr>
          <p:cNvPr id="114" name="Picture 114"/>
          <p:cNvPicPr>
            <a:picLocks noChangeArrowheads="1"/>
          </p:cNvPicPr>
          <p:nvPr/>
        </p:nvPicPr>
        <p:blipFill>
          <a:blip r:embed="rId2">
            <a:extLst>
              <a:ext uri="{28A0092B-C50C-407E-A947-70E740481C1C}">
                <a14:useLocalDpi xmlns:a14="http://schemas.microsoft.com/office/drawing/2010/main" val="0"/>
              </a:ext>
            </a:extLst>
          </a:blip>
          <a:srcRect/>
          <a:stretch>
            <a:fillRect/>
          </a:stretch>
        </p:blipFill>
        <p:spPr>
          <a:xfrm>
            <a:off x="9666732" y="166118"/>
            <a:ext cx="324611" cy="736091"/>
          </a:xfrm>
          <a:prstGeom prst="rect">
            <a:avLst/>
          </a:prstGeom>
          <a:noFill/>
          <a:extLst/>
        </p:spPr>
      </p:pic>
      <p:sp>
        <p:nvSpPr>
          <p:cNvPr id="115" name="Freeform 115"/>
          <p:cNvSpPr/>
          <p:nvPr/>
        </p:nvSpPr>
        <p:spPr>
          <a:xfrm>
            <a:off x="1524000" y="6541009"/>
            <a:ext cx="9144000" cy="323087"/>
          </a:xfrm>
          <a:custGeom>
            <a:avLst/>
            <a:gdLst/>
            <a:ahLst/>
            <a:cxnLst/>
            <a:rect l="0" t="0" r="0" b="0"/>
            <a:pathLst>
              <a:path w="9144000" h="323087">
                <a:moveTo>
                  <a:pt x="0" y="323087"/>
                </a:moveTo>
                <a:lnTo>
                  <a:pt x="9144000" y="323087"/>
                </a:lnTo>
                <a:lnTo>
                  <a:pt x="9144000" y="0"/>
                </a:lnTo>
                <a:lnTo>
                  <a:pt x="0" y="0"/>
                </a:lnTo>
                <a:lnTo>
                  <a:pt x="0" y="323087"/>
                </a:lnTo>
                <a:close/>
              </a:path>
            </a:pathLst>
          </a:custGeom>
          <a:solidFill>
            <a:srgbClr val="002957">
              <a:alpha val="100000"/>
            </a:srgbClr>
          </a:solidFill>
          <a:ln w="25907">
            <a:noFill/>
          </a:ln>
        </p:spPr>
        <p:style>
          <a:lnRef idx="2">
            <a:schemeClr val="accent1">
              <a:shade val="50000"/>
            </a:schemeClr>
          </a:lnRef>
          <a:fillRef idx="1">
            <a:schemeClr val="accent1"/>
          </a:fillRef>
          <a:effectRef idx="0">
            <a:schemeClr val="accent1"/>
          </a:effectRef>
          <a:fontRef idx="minor">
            <a:schemeClr val="lt1"/>
          </a:fontRef>
        </p:style>
      </p:sp>
      <p:sp>
        <p:nvSpPr>
          <p:cNvPr id="116" name="Freeform 116"/>
          <p:cNvSpPr/>
          <p:nvPr/>
        </p:nvSpPr>
        <p:spPr>
          <a:xfrm>
            <a:off x="10028681" y="6593588"/>
            <a:ext cx="0" cy="180987"/>
          </a:xfrm>
          <a:custGeom>
            <a:avLst/>
            <a:gdLst/>
            <a:ahLst/>
            <a:cxnLst/>
            <a:rect l="0" t="0" r="0" b="0"/>
            <a:pathLst>
              <a:path h="180987">
                <a:moveTo>
                  <a:pt x="0" y="0"/>
                </a:moveTo>
                <a:lnTo>
                  <a:pt x="0" y="180987"/>
                </a:lnTo>
              </a:path>
            </a:pathLst>
          </a:custGeom>
          <a:noFill/>
          <a:ln w="25907" cap="flat" cmpd="sng">
            <a:solidFill>
              <a:srgbClr val="FFFFFF">
                <a:alpha val="100000"/>
              </a:srgbClr>
            </a:solidFill>
            <a:round/>
          </a:ln>
        </p:spPr>
        <p:style>
          <a:lnRef idx="2">
            <a:schemeClr val="accent1">
              <a:shade val="50000"/>
            </a:schemeClr>
          </a:lnRef>
          <a:fillRef idx="1">
            <a:schemeClr val="accent1"/>
          </a:fillRef>
          <a:effectRef idx="0">
            <a:schemeClr val="accent1"/>
          </a:effectRef>
          <a:fontRef idx="minor">
            <a:schemeClr val="lt1"/>
          </a:fontRef>
        </p:style>
      </p:sp>
      <p:sp>
        <p:nvSpPr>
          <p:cNvPr id="117" name="Freeform 117"/>
          <p:cNvSpPr/>
          <p:nvPr/>
        </p:nvSpPr>
        <p:spPr>
          <a:xfrm>
            <a:off x="9077706" y="6593588"/>
            <a:ext cx="0" cy="180987"/>
          </a:xfrm>
          <a:custGeom>
            <a:avLst/>
            <a:gdLst/>
            <a:ahLst/>
            <a:cxnLst/>
            <a:rect l="0" t="0" r="0" b="0"/>
            <a:pathLst>
              <a:path h="180987">
                <a:moveTo>
                  <a:pt x="0" y="0"/>
                </a:moveTo>
                <a:lnTo>
                  <a:pt x="0" y="180987"/>
                </a:lnTo>
              </a:path>
            </a:pathLst>
          </a:custGeom>
          <a:noFill/>
          <a:ln w="25907" cap="flat" cmpd="sng">
            <a:solidFill>
              <a:srgbClr val="FFFFFF">
                <a:alpha val="100000"/>
              </a:srgbClr>
            </a:solidFill>
            <a:round/>
          </a:ln>
        </p:spPr>
        <p:style>
          <a:lnRef idx="2">
            <a:schemeClr val="accent1">
              <a:shade val="50000"/>
            </a:schemeClr>
          </a:lnRef>
          <a:fillRef idx="1">
            <a:schemeClr val="accent1"/>
          </a:fillRef>
          <a:effectRef idx="0">
            <a:schemeClr val="accent1"/>
          </a:effectRef>
          <a:fontRef idx="minor">
            <a:schemeClr val="lt1"/>
          </a:fontRef>
        </p:style>
      </p:sp>
      <p:sp>
        <p:nvSpPr>
          <p:cNvPr id="120" name="Freeform 120">
            <a:hlinkClick r:id="rId3"/>
          </p:cNvPr>
          <p:cNvSpPr/>
          <p:nvPr/>
        </p:nvSpPr>
        <p:spPr>
          <a:xfrm>
            <a:off x="2947035" y="6085891"/>
            <a:ext cx="6769608" cy="22860"/>
          </a:xfrm>
          <a:custGeom>
            <a:avLst/>
            <a:gdLst/>
            <a:ahLst/>
            <a:cxnLst/>
            <a:rect l="0" t="0" r="0" b="0"/>
            <a:pathLst>
              <a:path w="6769608" h="22860">
                <a:moveTo>
                  <a:pt x="0" y="0"/>
                </a:moveTo>
                <a:lnTo>
                  <a:pt x="1692401" y="0"/>
                </a:lnTo>
                <a:lnTo>
                  <a:pt x="3384804" y="0"/>
                </a:lnTo>
                <a:lnTo>
                  <a:pt x="5077205" y="0"/>
                </a:lnTo>
                <a:lnTo>
                  <a:pt x="6769608" y="0"/>
                </a:lnTo>
                <a:lnTo>
                  <a:pt x="6769608" y="22860"/>
                </a:lnTo>
                <a:lnTo>
                  <a:pt x="5077205" y="22860"/>
                </a:lnTo>
                <a:lnTo>
                  <a:pt x="3384804" y="22860"/>
                </a:lnTo>
                <a:lnTo>
                  <a:pt x="1692401" y="22860"/>
                </a:lnTo>
                <a:lnTo>
                  <a:pt x="0" y="22860"/>
                </a:lnTo>
                <a:close/>
              </a:path>
            </a:pathLst>
          </a:custGeom>
          <a:solidFill>
            <a:srgbClr val="F1563F">
              <a:alpha val="100000"/>
            </a:srgbClr>
          </a:solidFill>
          <a:ln w="25907">
            <a:noFill/>
          </a:ln>
        </p:spPr>
        <p:style>
          <a:lnRef idx="2">
            <a:schemeClr val="accent1">
              <a:shade val="50000"/>
            </a:schemeClr>
          </a:lnRef>
          <a:fillRef idx="1">
            <a:schemeClr val="accent1"/>
          </a:fillRef>
          <a:effectRef idx="0">
            <a:schemeClr val="accent1"/>
          </a:effectRef>
          <a:fontRef idx="minor">
            <a:schemeClr val="lt1"/>
          </a:fontRef>
        </p:style>
      </p:sp>
      <p:sp>
        <p:nvSpPr>
          <p:cNvPr id="122" name="Rectangle 122"/>
          <p:cNvSpPr/>
          <p:nvPr/>
        </p:nvSpPr>
        <p:spPr>
          <a:xfrm>
            <a:off x="8014971" y="6622391"/>
            <a:ext cx="2251899" cy="138499"/>
          </a:xfrm>
          <a:prstGeom prst="rect">
            <a:avLst/>
          </a:prstGeom>
        </p:spPr>
        <p:txBody>
          <a:bodyPr wrap="none" lIns="0" tIns="0" rIns="0" bIns="0">
            <a:spAutoFit/>
          </a:bodyPr>
          <a:lstStyle/>
          <a:p>
            <a:pPr>
              <a:tabLst>
                <a:tab pos="2166873" algn="l"/>
              </a:tabLst>
            </a:pPr>
            <a:r>
              <a:rPr lang="en-US" sz="900" b="1" dirty="0">
                <a:solidFill>
                  <a:srgbClr val="F1563F"/>
                </a:solidFill>
                <a:latin typeface="Arial"/>
              </a:rPr>
              <a:t>JYU. </a:t>
            </a:r>
            <a:r>
              <a:rPr lang="en-US" sz="900" b="1" dirty="0">
                <a:solidFill>
                  <a:srgbClr val="FFFFFF"/>
                </a:solidFill>
                <a:latin typeface="Arial"/>
              </a:rPr>
              <a:t>Since 1863.	</a:t>
            </a:r>
            <a:r>
              <a:rPr lang="en-US" sz="900" dirty="0">
                <a:solidFill>
                  <a:srgbClr val="FFFFFF"/>
                </a:solidFill>
                <a:latin typeface="Arial"/>
              </a:rPr>
              <a:t>2</a:t>
            </a:r>
          </a:p>
        </p:txBody>
      </p:sp>
      <p:sp>
        <p:nvSpPr>
          <p:cNvPr id="123" name="Rectangle 123"/>
          <p:cNvSpPr/>
          <p:nvPr/>
        </p:nvSpPr>
        <p:spPr>
          <a:xfrm>
            <a:off x="2072640" y="666512"/>
            <a:ext cx="6058838" cy="866135"/>
          </a:xfrm>
          <a:prstGeom prst="rect">
            <a:avLst/>
          </a:prstGeom>
        </p:spPr>
        <p:txBody>
          <a:bodyPr wrap="none" lIns="0" tIns="0" rIns="0" bIns="0">
            <a:spAutoFit/>
          </a:bodyPr>
          <a:lstStyle/>
          <a:p>
            <a:r>
              <a:rPr lang="en-US" sz="2795" b="1" dirty="0">
                <a:solidFill>
                  <a:srgbClr val="002957"/>
                </a:solidFill>
                <a:latin typeface="Arial"/>
              </a:rPr>
              <a:t>S</a:t>
            </a:r>
            <a:r>
              <a:rPr lang="en-US" sz="2795" b="1" spc="-36" dirty="0">
                <a:solidFill>
                  <a:srgbClr val="002957"/>
                </a:solidFill>
                <a:latin typeface="Arial"/>
              </a:rPr>
              <a:t>y</a:t>
            </a:r>
            <a:r>
              <a:rPr lang="en-US" sz="2795" b="1" dirty="0">
                <a:solidFill>
                  <a:srgbClr val="002957"/>
                </a:solidFill>
                <a:latin typeface="Arial"/>
              </a:rPr>
              <a:t>rjä</a:t>
            </a:r>
            <a:r>
              <a:rPr lang="en-US" sz="2795" b="1" spc="-30" dirty="0">
                <a:solidFill>
                  <a:srgbClr val="002957"/>
                </a:solidFill>
                <a:latin typeface="Arial"/>
              </a:rPr>
              <a:t>y</a:t>
            </a:r>
            <a:r>
              <a:rPr lang="en-US" sz="2795" b="1" dirty="0">
                <a:solidFill>
                  <a:srgbClr val="002957"/>
                </a:solidFill>
                <a:latin typeface="Arial"/>
              </a:rPr>
              <a:t>tymisee</a:t>
            </a:r>
            <a:r>
              <a:rPr lang="en-US" sz="2795" b="1" spc="841" dirty="0">
                <a:solidFill>
                  <a:srgbClr val="002957"/>
                </a:solidFill>
                <a:latin typeface="Arial"/>
              </a:rPr>
              <a:t>n</a:t>
            </a:r>
            <a:r>
              <a:rPr lang="en-US" sz="2795" b="1" dirty="0">
                <a:solidFill>
                  <a:srgbClr val="002957"/>
                </a:solidFill>
                <a:latin typeface="Arial"/>
              </a:rPr>
              <a:t>johtava</a:t>
            </a:r>
            <a:r>
              <a:rPr lang="en-US" sz="2795" b="1" spc="821" dirty="0">
                <a:solidFill>
                  <a:srgbClr val="002957"/>
                </a:solidFill>
                <a:latin typeface="Arial"/>
              </a:rPr>
              <a:t>a</a:t>
            </a:r>
            <a:r>
              <a:rPr lang="en-US" sz="2795" b="1" dirty="0">
                <a:solidFill>
                  <a:srgbClr val="002957"/>
                </a:solidFill>
                <a:latin typeface="Arial"/>
              </a:rPr>
              <a:t>polku</a:t>
            </a:r>
            <a:r>
              <a:rPr lang="en-US" sz="2795" b="1" spc="800" dirty="0">
                <a:solidFill>
                  <a:srgbClr val="002957"/>
                </a:solidFill>
                <a:latin typeface="Arial"/>
              </a:rPr>
              <a:t>a</a:t>
            </a:r>
            <a:r>
              <a:rPr lang="en-US" sz="2795" b="1" dirty="0">
                <a:solidFill>
                  <a:srgbClr val="002957"/>
                </a:solidFill>
                <a:latin typeface="Arial"/>
              </a:rPr>
              <a:t>voi</a:t>
            </a:r>
          </a:p>
          <a:p>
            <a:pPr>
              <a:lnSpc>
                <a:spcPts val="3360"/>
              </a:lnSpc>
            </a:pPr>
            <a:r>
              <a:rPr lang="en-US" sz="2795" b="1" dirty="0">
                <a:solidFill>
                  <a:srgbClr val="002957"/>
                </a:solidFill>
                <a:latin typeface="Arial"/>
              </a:rPr>
              <a:t>ehkäist</a:t>
            </a:r>
            <a:r>
              <a:rPr lang="en-US" sz="2795" b="1" spc="804" dirty="0">
                <a:solidFill>
                  <a:srgbClr val="002957"/>
                </a:solidFill>
                <a:latin typeface="Arial"/>
              </a:rPr>
              <a:t>ä</a:t>
            </a:r>
            <a:r>
              <a:rPr lang="en-US" sz="2795" b="1" dirty="0">
                <a:solidFill>
                  <a:srgbClr val="002957"/>
                </a:solidFill>
                <a:latin typeface="Arial"/>
              </a:rPr>
              <a:t>jo alakouluvuosie</a:t>
            </a:r>
            <a:r>
              <a:rPr lang="en-US" sz="2795" b="1" spc="836" dirty="0">
                <a:solidFill>
                  <a:srgbClr val="002957"/>
                </a:solidFill>
                <a:latin typeface="Arial"/>
              </a:rPr>
              <a:t>n</a:t>
            </a:r>
            <a:r>
              <a:rPr lang="en-US" sz="2795" b="1" dirty="0">
                <a:solidFill>
                  <a:srgbClr val="002957"/>
                </a:solidFill>
                <a:latin typeface="Arial"/>
              </a:rPr>
              <a:t>aikana</a:t>
            </a:r>
          </a:p>
        </p:txBody>
      </p:sp>
      <p:sp>
        <p:nvSpPr>
          <p:cNvPr id="124" name="Rectangle 124"/>
          <p:cNvSpPr/>
          <p:nvPr/>
        </p:nvSpPr>
        <p:spPr>
          <a:xfrm>
            <a:off x="2203399" y="2208292"/>
            <a:ext cx="3954031" cy="430118"/>
          </a:xfrm>
          <a:prstGeom prst="rect">
            <a:avLst/>
          </a:prstGeom>
        </p:spPr>
        <p:txBody>
          <a:bodyPr wrap="none" lIns="0" tIns="0" rIns="0" bIns="0">
            <a:spAutoFit/>
          </a:bodyPr>
          <a:lstStyle/>
          <a:p>
            <a:r>
              <a:rPr lang="en-US" sz="2795" spc="1721" dirty="0">
                <a:solidFill>
                  <a:srgbClr val="F1563F"/>
                </a:solidFill>
                <a:latin typeface="Arial"/>
              </a:rPr>
              <a:t>•</a:t>
            </a:r>
            <a:r>
              <a:rPr lang="en-US" sz="2795" b="1" spc="-111" dirty="0" smtClean="0">
                <a:solidFill>
                  <a:srgbClr val="002957"/>
                </a:solidFill>
                <a:latin typeface="Arial"/>
              </a:rPr>
              <a:t>R</a:t>
            </a:r>
            <a:r>
              <a:rPr lang="en-US" sz="2795" b="1" dirty="0" smtClean="0">
                <a:solidFill>
                  <a:srgbClr val="002957"/>
                </a:solidFill>
                <a:latin typeface="Arial"/>
              </a:rPr>
              <a:t>YHMÄT</a:t>
            </a:r>
            <a:r>
              <a:rPr lang="en-US" sz="2795" b="1" spc="-11" dirty="0" smtClean="0">
                <a:solidFill>
                  <a:srgbClr val="002957"/>
                </a:solidFill>
                <a:latin typeface="Arial"/>
              </a:rPr>
              <a:t>E</a:t>
            </a:r>
            <a:r>
              <a:rPr lang="en-US" sz="2795" b="1" dirty="0" smtClean="0">
                <a:solidFill>
                  <a:srgbClr val="002957"/>
                </a:solidFill>
                <a:latin typeface="Arial"/>
              </a:rPr>
              <a:t>HTÄVÄ (4 )</a:t>
            </a:r>
            <a:endParaRPr lang="en-US" sz="2402" dirty="0">
              <a:solidFill>
                <a:srgbClr val="002957"/>
              </a:solidFill>
              <a:latin typeface="Arial"/>
            </a:endParaRPr>
          </a:p>
        </p:txBody>
      </p:sp>
      <p:sp>
        <p:nvSpPr>
          <p:cNvPr id="125" name="Rectangle 125"/>
          <p:cNvSpPr/>
          <p:nvPr/>
        </p:nvSpPr>
        <p:spPr>
          <a:xfrm>
            <a:off x="2660599" y="3679547"/>
            <a:ext cx="7152022" cy="1113125"/>
          </a:xfrm>
          <a:prstGeom prst="rect">
            <a:avLst/>
          </a:prstGeom>
        </p:spPr>
        <p:txBody>
          <a:bodyPr wrap="none" lIns="0" tIns="0" rIns="0" bIns="0">
            <a:spAutoFit/>
          </a:bodyPr>
          <a:lstStyle/>
          <a:p>
            <a:r>
              <a:rPr lang="en-US" sz="2400" b="1" dirty="0">
                <a:solidFill>
                  <a:srgbClr val="002957"/>
                </a:solidFill>
                <a:latin typeface="Arial"/>
              </a:rPr>
              <a:t>Laatika</a:t>
            </a:r>
            <a:r>
              <a:rPr lang="en-US" sz="2400" b="1" spc="669" dirty="0">
                <a:solidFill>
                  <a:srgbClr val="002957"/>
                </a:solidFill>
                <a:latin typeface="Arial"/>
              </a:rPr>
              <a:t>a</a:t>
            </a:r>
            <a:r>
              <a:rPr lang="en-US" sz="2400" b="1" dirty="0">
                <a:solidFill>
                  <a:srgbClr val="002957"/>
                </a:solidFill>
                <a:latin typeface="Arial"/>
              </a:rPr>
              <a:t>viis</a:t>
            </a:r>
            <a:r>
              <a:rPr lang="en-US" sz="2400" b="1" spc="652" dirty="0">
                <a:solidFill>
                  <a:srgbClr val="002957"/>
                </a:solidFill>
                <a:latin typeface="Arial"/>
              </a:rPr>
              <a:t>i</a:t>
            </a:r>
            <a:r>
              <a:rPr lang="en-US" sz="2400" b="1" dirty="0">
                <a:solidFill>
                  <a:srgbClr val="002957"/>
                </a:solidFill>
                <a:latin typeface="Arial"/>
              </a:rPr>
              <a:t>teesi</a:t>
            </a:r>
            <a:r>
              <a:rPr lang="en-US" sz="2400" b="1" spc="673" dirty="0">
                <a:solidFill>
                  <a:srgbClr val="002957"/>
                </a:solidFill>
                <a:latin typeface="Arial"/>
              </a:rPr>
              <a:t>ä</a:t>
            </a:r>
            <a:r>
              <a:rPr lang="en-US" sz="2400" b="1" dirty="0">
                <a:solidFill>
                  <a:srgbClr val="002957"/>
                </a:solidFill>
                <a:latin typeface="Arial"/>
              </a:rPr>
              <a:t>siitä,</a:t>
            </a:r>
            <a:r>
              <a:rPr lang="en-US" sz="2400" b="1" spc="-31" dirty="0">
                <a:solidFill>
                  <a:srgbClr val="002957"/>
                </a:solidFill>
                <a:latin typeface="Arial"/>
              </a:rPr>
              <a:t> </a:t>
            </a:r>
            <a:r>
              <a:rPr lang="en-US" sz="2400" b="1" dirty="0" err="1">
                <a:solidFill>
                  <a:srgbClr val="002957"/>
                </a:solidFill>
                <a:latin typeface="Arial"/>
              </a:rPr>
              <a:t>mit</a:t>
            </a:r>
            <a:r>
              <a:rPr lang="en-US" sz="2400" b="1" spc="660" dirty="0" err="1">
                <a:solidFill>
                  <a:srgbClr val="002957"/>
                </a:solidFill>
                <a:latin typeface="Arial"/>
              </a:rPr>
              <a:t>äalakoulussa</a:t>
            </a:r>
            <a:endParaRPr lang="en-US" sz="2400" b="1" dirty="0">
              <a:solidFill>
                <a:srgbClr val="002957"/>
              </a:solidFill>
              <a:latin typeface="Arial"/>
            </a:endParaRPr>
          </a:p>
          <a:p>
            <a:pPr>
              <a:lnSpc>
                <a:spcPts val="2880"/>
              </a:lnSpc>
            </a:pPr>
            <a:r>
              <a:rPr lang="en-US" sz="2402" b="1" dirty="0">
                <a:solidFill>
                  <a:srgbClr val="002957"/>
                </a:solidFill>
                <a:latin typeface="Arial"/>
              </a:rPr>
              <a:t>t</a:t>
            </a:r>
            <a:r>
              <a:rPr lang="en-US" sz="2402" b="1" spc="-24" dirty="0">
                <a:solidFill>
                  <a:srgbClr val="002957"/>
                </a:solidFill>
                <a:latin typeface="Arial"/>
              </a:rPr>
              <a:t>y</a:t>
            </a:r>
            <a:r>
              <a:rPr lang="en-US" sz="2402" b="1" dirty="0">
                <a:solidFill>
                  <a:srgbClr val="002957"/>
                </a:solidFill>
                <a:latin typeface="Arial"/>
              </a:rPr>
              <a:t>öskentelevä</a:t>
            </a:r>
            <a:r>
              <a:rPr lang="en-US" sz="2402" b="1" spc="705" dirty="0">
                <a:solidFill>
                  <a:srgbClr val="002957"/>
                </a:solidFill>
                <a:latin typeface="Arial"/>
              </a:rPr>
              <a:t>n</a:t>
            </a:r>
            <a:r>
              <a:rPr lang="en-US" sz="2402" b="1" dirty="0">
                <a:solidFill>
                  <a:srgbClr val="002957"/>
                </a:solidFill>
                <a:latin typeface="Arial"/>
              </a:rPr>
              <a:t>opettaja</a:t>
            </a:r>
            <a:r>
              <a:rPr lang="en-US" sz="2402" b="1" spc="658" dirty="0">
                <a:solidFill>
                  <a:srgbClr val="002957"/>
                </a:solidFill>
                <a:latin typeface="Arial"/>
              </a:rPr>
              <a:t>n</a:t>
            </a:r>
            <a:r>
              <a:rPr lang="en-US" sz="2402" b="1" dirty="0">
                <a:solidFill>
                  <a:srgbClr val="002957"/>
                </a:solidFill>
                <a:latin typeface="Arial"/>
              </a:rPr>
              <a:t>tulis</a:t>
            </a:r>
            <a:r>
              <a:rPr lang="en-US" sz="2402" b="1" spc="642" dirty="0">
                <a:solidFill>
                  <a:srgbClr val="002957"/>
                </a:solidFill>
                <a:latin typeface="Arial"/>
              </a:rPr>
              <a:t>i</a:t>
            </a:r>
            <a:r>
              <a:rPr lang="en-US" sz="2402" b="1" dirty="0">
                <a:solidFill>
                  <a:srgbClr val="002957"/>
                </a:solidFill>
                <a:latin typeface="Arial"/>
              </a:rPr>
              <a:t>otta</a:t>
            </a:r>
            <a:r>
              <a:rPr lang="en-US" sz="2402" b="1" spc="656" dirty="0">
                <a:solidFill>
                  <a:srgbClr val="002957"/>
                </a:solidFill>
                <a:latin typeface="Arial"/>
              </a:rPr>
              <a:t>a</a:t>
            </a:r>
            <a:r>
              <a:rPr lang="en-US" sz="2402" b="1" dirty="0">
                <a:solidFill>
                  <a:srgbClr val="002957"/>
                </a:solidFill>
                <a:latin typeface="Arial"/>
              </a:rPr>
              <a:t>huomioon</a:t>
            </a:r>
          </a:p>
          <a:p>
            <a:pPr>
              <a:lnSpc>
                <a:spcPts val="2881"/>
              </a:lnSpc>
            </a:pPr>
            <a:r>
              <a:rPr lang="en-US" sz="2400" b="1" dirty="0">
                <a:solidFill>
                  <a:srgbClr val="002957"/>
                </a:solidFill>
                <a:latin typeface="Arial"/>
              </a:rPr>
              <a:t>s</a:t>
            </a:r>
            <a:r>
              <a:rPr lang="en-US" sz="2400" b="1" spc="-28" dirty="0">
                <a:solidFill>
                  <a:srgbClr val="002957"/>
                </a:solidFill>
                <a:latin typeface="Arial"/>
              </a:rPr>
              <a:t>y</a:t>
            </a:r>
            <a:r>
              <a:rPr lang="en-US" sz="2400" b="1" dirty="0">
                <a:solidFill>
                  <a:srgbClr val="002957"/>
                </a:solidFill>
                <a:latin typeface="Arial"/>
              </a:rPr>
              <a:t>rjä</a:t>
            </a:r>
            <a:r>
              <a:rPr lang="en-US" sz="2400" b="1" spc="-21" dirty="0">
                <a:solidFill>
                  <a:srgbClr val="002957"/>
                </a:solidFill>
                <a:latin typeface="Arial"/>
              </a:rPr>
              <a:t>y</a:t>
            </a:r>
            <a:r>
              <a:rPr lang="en-US" sz="2400" b="1" dirty="0">
                <a:solidFill>
                  <a:srgbClr val="002957"/>
                </a:solidFill>
                <a:latin typeface="Arial"/>
              </a:rPr>
              <a:t>t</a:t>
            </a:r>
            <a:r>
              <a:rPr lang="en-US" sz="2400" b="1" spc="-14" dirty="0">
                <a:solidFill>
                  <a:srgbClr val="002957"/>
                </a:solidFill>
                <a:latin typeface="Arial"/>
              </a:rPr>
              <a:t>y</a:t>
            </a:r>
            <a:r>
              <a:rPr lang="en-US" sz="2400" b="1" dirty="0">
                <a:solidFill>
                  <a:srgbClr val="002957"/>
                </a:solidFill>
                <a:latin typeface="Arial"/>
              </a:rPr>
              <a:t>mise</a:t>
            </a:r>
            <a:r>
              <a:rPr lang="en-US" sz="2400" b="1" spc="722" dirty="0">
                <a:solidFill>
                  <a:srgbClr val="002957"/>
                </a:solidFill>
                <a:latin typeface="Arial"/>
              </a:rPr>
              <a:t>n</a:t>
            </a:r>
            <a:r>
              <a:rPr lang="en-US" sz="2400" b="1" dirty="0">
                <a:solidFill>
                  <a:srgbClr val="002957"/>
                </a:solidFill>
                <a:latin typeface="Arial"/>
              </a:rPr>
              <a:t>ehkäisemiseksi</a:t>
            </a:r>
          </a:p>
        </p:txBody>
      </p:sp>
    </p:spTree>
    <p:extLst>
      <p:ext uri="{BB962C8B-B14F-4D97-AF65-F5344CB8AC3E}">
        <p14:creationId xmlns:p14="http://schemas.microsoft.com/office/powerpoint/2010/main" val="87075061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0" name="Freeform 140"/>
          <p:cNvSpPr/>
          <p:nvPr/>
        </p:nvSpPr>
        <p:spPr>
          <a:xfrm>
            <a:off x="1524000" y="0"/>
            <a:ext cx="9144000" cy="6858000"/>
          </a:xfrm>
          <a:custGeom>
            <a:avLst/>
            <a:gdLst/>
            <a:ahLst/>
            <a:cxnLst/>
            <a:rect l="0" t="0" r="0" b="0"/>
            <a:pathLst>
              <a:path w="9144000" h="6858000">
                <a:moveTo>
                  <a:pt x="0" y="6858000"/>
                </a:moveTo>
                <a:lnTo>
                  <a:pt x="9144000" y="6858000"/>
                </a:lnTo>
                <a:lnTo>
                  <a:pt x="9144000" y="0"/>
                </a:lnTo>
                <a:lnTo>
                  <a:pt x="0" y="0"/>
                </a:lnTo>
                <a:lnTo>
                  <a:pt x="0" y="6858000"/>
                </a:lnTo>
                <a:close/>
              </a:path>
            </a:pathLst>
          </a:custGeom>
          <a:solidFill>
            <a:srgbClr val="EEEFEE">
              <a:alpha val="100000"/>
            </a:srgbClr>
          </a:solidFill>
          <a:ln w="12700">
            <a:noFill/>
          </a:ln>
        </p:spPr>
        <p:style>
          <a:lnRef idx="2">
            <a:schemeClr val="accent1">
              <a:shade val="50000"/>
            </a:schemeClr>
          </a:lnRef>
          <a:fillRef idx="1">
            <a:schemeClr val="accent1"/>
          </a:fillRef>
          <a:effectRef idx="0">
            <a:schemeClr val="accent1"/>
          </a:effectRef>
          <a:fontRef idx="minor">
            <a:schemeClr val="lt1"/>
          </a:fontRef>
        </p:style>
      </p:sp>
      <p:sp>
        <p:nvSpPr>
          <p:cNvPr id="141" name="Freeform 141"/>
          <p:cNvSpPr/>
          <p:nvPr/>
        </p:nvSpPr>
        <p:spPr>
          <a:xfrm>
            <a:off x="10028681" y="6593588"/>
            <a:ext cx="0" cy="180987"/>
          </a:xfrm>
          <a:custGeom>
            <a:avLst/>
            <a:gdLst/>
            <a:ahLst/>
            <a:cxnLst/>
            <a:rect l="0" t="0" r="0" b="0"/>
            <a:pathLst>
              <a:path h="180987">
                <a:moveTo>
                  <a:pt x="0" y="0"/>
                </a:moveTo>
                <a:lnTo>
                  <a:pt x="0" y="180987"/>
                </a:lnTo>
              </a:path>
            </a:pathLst>
          </a:custGeom>
          <a:noFill/>
          <a:ln w="25907" cap="flat" cmpd="sng">
            <a:solidFill>
              <a:srgbClr val="FFFFFF">
                <a:alpha val="100000"/>
              </a:srgbClr>
            </a:solidFill>
            <a:round/>
          </a:ln>
        </p:spPr>
        <p:style>
          <a:lnRef idx="2">
            <a:schemeClr val="accent1">
              <a:shade val="50000"/>
            </a:schemeClr>
          </a:lnRef>
          <a:fillRef idx="1">
            <a:schemeClr val="accent1"/>
          </a:fillRef>
          <a:effectRef idx="0">
            <a:schemeClr val="accent1"/>
          </a:effectRef>
          <a:fontRef idx="minor">
            <a:schemeClr val="lt1"/>
          </a:fontRef>
        </p:style>
      </p:sp>
      <p:sp>
        <p:nvSpPr>
          <p:cNvPr id="142" name="Freeform 142"/>
          <p:cNvSpPr/>
          <p:nvPr/>
        </p:nvSpPr>
        <p:spPr>
          <a:xfrm>
            <a:off x="9077706" y="6593588"/>
            <a:ext cx="0" cy="180987"/>
          </a:xfrm>
          <a:custGeom>
            <a:avLst/>
            <a:gdLst/>
            <a:ahLst/>
            <a:cxnLst/>
            <a:rect l="0" t="0" r="0" b="0"/>
            <a:pathLst>
              <a:path h="180987">
                <a:moveTo>
                  <a:pt x="0" y="0"/>
                </a:moveTo>
                <a:lnTo>
                  <a:pt x="0" y="180987"/>
                </a:lnTo>
              </a:path>
            </a:pathLst>
          </a:custGeom>
          <a:noFill/>
          <a:ln w="25907" cap="flat" cmpd="sng">
            <a:solidFill>
              <a:srgbClr val="FFFFFF">
                <a:alpha val="100000"/>
              </a:srgbClr>
            </a:solidFill>
            <a:round/>
          </a:ln>
        </p:spPr>
        <p:style>
          <a:lnRef idx="2">
            <a:schemeClr val="accent1">
              <a:shade val="50000"/>
            </a:schemeClr>
          </a:lnRef>
          <a:fillRef idx="1">
            <a:schemeClr val="accent1"/>
          </a:fillRef>
          <a:effectRef idx="0">
            <a:schemeClr val="accent1"/>
          </a:effectRef>
          <a:fontRef idx="minor">
            <a:schemeClr val="lt1"/>
          </a:fontRef>
        </p:style>
      </p:sp>
      <p:sp>
        <p:nvSpPr>
          <p:cNvPr id="143" name="Freeform 143"/>
          <p:cNvSpPr/>
          <p:nvPr/>
        </p:nvSpPr>
        <p:spPr>
          <a:xfrm>
            <a:off x="9447276" y="0"/>
            <a:ext cx="763524" cy="1028700"/>
          </a:xfrm>
          <a:custGeom>
            <a:avLst/>
            <a:gdLst/>
            <a:ahLst/>
            <a:cxnLst/>
            <a:rect l="0" t="0" r="0" b="0"/>
            <a:pathLst>
              <a:path w="763524" h="1028700">
                <a:moveTo>
                  <a:pt x="0" y="1028700"/>
                </a:moveTo>
                <a:lnTo>
                  <a:pt x="763524" y="1028700"/>
                </a:lnTo>
                <a:lnTo>
                  <a:pt x="763524" y="0"/>
                </a:lnTo>
                <a:lnTo>
                  <a:pt x="0" y="0"/>
                </a:lnTo>
                <a:lnTo>
                  <a:pt x="0" y="1028700"/>
                </a:lnTo>
                <a:close/>
              </a:path>
            </a:pathLst>
          </a:custGeom>
          <a:solidFill>
            <a:srgbClr val="002957">
              <a:alpha val="100000"/>
            </a:srgbClr>
          </a:solidFill>
          <a:ln w="25907">
            <a:noFill/>
          </a:ln>
        </p:spPr>
        <p:style>
          <a:lnRef idx="2">
            <a:schemeClr val="accent1">
              <a:shade val="50000"/>
            </a:schemeClr>
          </a:lnRef>
          <a:fillRef idx="1">
            <a:schemeClr val="accent1"/>
          </a:fillRef>
          <a:effectRef idx="0">
            <a:schemeClr val="accent1"/>
          </a:effectRef>
          <a:fontRef idx="minor">
            <a:schemeClr val="lt1"/>
          </a:fontRef>
        </p:style>
      </p:sp>
      <p:pic>
        <p:nvPicPr>
          <p:cNvPr id="144" name="Picture 114"/>
          <p:cNvPicPr>
            <a:picLocks noChangeArrowheads="1"/>
          </p:cNvPicPr>
          <p:nvPr/>
        </p:nvPicPr>
        <p:blipFill>
          <a:blip r:embed="rId2">
            <a:extLst>
              <a:ext uri="{28A0092B-C50C-407E-A947-70E740481C1C}">
                <a14:useLocalDpi xmlns:a14="http://schemas.microsoft.com/office/drawing/2010/main" val="0"/>
              </a:ext>
            </a:extLst>
          </a:blip>
          <a:srcRect/>
          <a:stretch>
            <a:fillRect/>
          </a:stretch>
        </p:blipFill>
        <p:spPr>
          <a:xfrm>
            <a:off x="9666732" y="166118"/>
            <a:ext cx="324611" cy="736091"/>
          </a:xfrm>
          <a:prstGeom prst="rect">
            <a:avLst/>
          </a:prstGeom>
          <a:noFill/>
          <a:extLst/>
        </p:spPr>
      </p:pic>
      <p:sp>
        <p:nvSpPr>
          <p:cNvPr id="145" name="Freeform 145"/>
          <p:cNvSpPr/>
          <p:nvPr/>
        </p:nvSpPr>
        <p:spPr>
          <a:xfrm>
            <a:off x="1524000" y="6541009"/>
            <a:ext cx="9144000" cy="323087"/>
          </a:xfrm>
          <a:custGeom>
            <a:avLst/>
            <a:gdLst/>
            <a:ahLst/>
            <a:cxnLst/>
            <a:rect l="0" t="0" r="0" b="0"/>
            <a:pathLst>
              <a:path w="9144000" h="323087">
                <a:moveTo>
                  <a:pt x="0" y="323087"/>
                </a:moveTo>
                <a:lnTo>
                  <a:pt x="9144000" y="323087"/>
                </a:lnTo>
                <a:lnTo>
                  <a:pt x="9144000" y="0"/>
                </a:lnTo>
                <a:lnTo>
                  <a:pt x="0" y="0"/>
                </a:lnTo>
                <a:lnTo>
                  <a:pt x="0" y="323087"/>
                </a:lnTo>
                <a:close/>
              </a:path>
            </a:pathLst>
          </a:custGeom>
          <a:solidFill>
            <a:srgbClr val="002957">
              <a:alpha val="100000"/>
            </a:srgbClr>
          </a:solidFill>
          <a:ln w="25907">
            <a:noFill/>
          </a:ln>
        </p:spPr>
        <p:style>
          <a:lnRef idx="2">
            <a:schemeClr val="accent1">
              <a:shade val="50000"/>
            </a:schemeClr>
          </a:lnRef>
          <a:fillRef idx="1">
            <a:schemeClr val="accent1"/>
          </a:fillRef>
          <a:effectRef idx="0">
            <a:schemeClr val="accent1"/>
          </a:effectRef>
          <a:fontRef idx="minor">
            <a:schemeClr val="lt1"/>
          </a:fontRef>
        </p:style>
      </p:sp>
      <p:sp>
        <p:nvSpPr>
          <p:cNvPr id="146" name="Freeform 146"/>
          <p:cNvSpPr/>
          <p:nvPr/>
        </p:nvSpPr>
        <p:spPr>
          <a:xfrm>
            <a:off x="10028681" y="6593588"/>
            <a:ext cx="0" cy="180987"/>
          </a:xfrm>
          <a:custGeom>
            <a:avLst/>
            <a:gdLst/>
            <a:ahLst/>
            <a:cxnLst/>
            <a:rect l="0" t="0" r="0" b="0"/>
            <a:pathLst>
              <a:path h="180987">
                <a:moveTo>
                  <a:pt x="0" y="0"/>
                </a:moveTo>
                <a:lnTo>
                  <a:pt x="0" y="180987"/>
                </a:lnTo>
              </a:path>
            </a:pathLst>
          </a:custGeom>
          <a:noFill/>
          <a:ln w="25907" cap="flat" cmpd="sng">
            <a:solidFill>
              <a:srgbClr val="FFFFFF">
                <a:alpha val="100000"/>
              </a:srgbClr>
            </a:solidFill>
            <a:round/>
          </a:ln>
        </p:spPr>
        <p:style>
          <a:lnRef idx="2">
            <a:schemeClr val="accent1">
              <a:shade val="50000"/>
            </a:schemeClr>
          </a:lnRef>
          <a:fillRef idx="1">
            <a:schemeClr val="accent1"/>
          </a:fillRef>
          <a:effectRef idx="0">
            <a:schemeClr val="accent1"/>
          </a:effectRef>
          <a:fontRef idx="minor">
            <a:schemeClr val="lt1"/>
          </a:fontRef>
        </p:style>
      </p:sp>
      <p:sp>
        <p:nvSpPr>
          <p:cNvPr id="147" name="Freeform 147"/>
          <p:cNvSpPr/>
          <p:nvPr/>
        </p:nvSpPr>
        <p:spPr>
          <a:xfrm>
            <a:off x="9077706" y="6593588"/>
            <a:ext cx="0" cy="180987"/>
          </a:xfrm>
          <a:custGeom>
            <a:avLst/>
            <a:gdLst/>
            <a:ahLst/>
            <a:cxnLst/>
            <a:rect l="0" t="0" r="0" b="0"/>
            <a:pathLst>
              <a:path h="180987">
                <a:moveTo>
                  <a:pt x="0" y="0"/>
                </a:moveTo>
                <a:lnTo>
                  <a:pt x="0" y="180987"/>
                </a:lnTo>
              </a:path>
            </a:pathLst>
          </a:custGeom>
          <a:noFill/>
          <a:ln w="25907" cap="flat" cmpd="sng">
            <a:solidFill>
              <a:srgbClr val="FFFFFF">
                <a:alpha val="100000"/>
              </a:srgbClr>
            </a:solidFill>
            <a:round/>
          </a:ln>
        </p:spPr>
        <p:style>
          <a:lnRef idx="2">
            <a:schemeClr val="accent1">
              <a:shade val="50000"/>
            </a:schemeClr>
          </a:lnRef>
          <a:fillRef idx="1">
            <a:schemeClr val="accent1"/>
          </a:fillRef>
          <a:effectRef idx="0">
            <a:schemeClr val="accent1"/>
          </a:effectRef>
          <a:fontRef idx="minor">
            <a:schemeClr val="lt1"/>
          </a:fontRef>
        </p:style>
      </p:sp>
      <p:pic>
        <p:nvPicPr>
          <p:cNvPr id="148" name="Picture 118"/>
          <p:cNvPicPr>
            <a:picLocks noChangeArrowheads="1"/>
          </p:cNvPicPr>
          <p:nvPr/>
        </p:nvPicPr>
        <p:blipFill>
          <a:blip r:embed="rId3">
            <a:extLst>
              <a:ext uri="{28A0092B-C50C-407E-A947-70E740481C1C}">
                <a14:useLocalDpi xmlns:a14="http://schemas.microsoft.com/office/drawing/2010/main" val="0"/>
              </a:ext>
            </a:extLst>
          </a:blip>
          <a:srcRect/>
          <a:stretch>
            <a:fillRect/>
          </a:stretch>
        </p:blipFill>
        <p:spPr>
          <a:xfrm>
            <a:off x="2529839" y="4251961"/>
            <a:ext cx="126492" cy="231647"/>
          </a:xfrm>
          <a:prstGeom prst="rect">
            <a:avLst/>
          </a:prstGeom>
          <a:noFill/>
          <a:extLst/>
        </p:spPr>
      </p:pic>
      <p:pic>
        <p:nvPicPr>
          <p:cNvPr id="149" name="Picture 118"/>
          <p:cNvPicPr>
            <a:picLocks noChangeArrowheads="1"/>
          </p:cNvPicPr>
          <p:nvPr/>
        </p:nvPicPr>
        <p:blipFill>
          <a:blip r:embed="rId3">
            <a:extLst>
              <a:ext uri="{28A0092B-C50C-407E-A947-70E740481C1C}">
                <a14:useLocalDpi xmlns:a14="http://schemas.microsoft.com/office/drawing/2010/main" val="0"/>
              </a:ext>
            </a:extLst>
          </a:blip>
          <a:srcRect/>
          <a:stretch>
            <a:fillRect/>
          </a:stretch>
        </p:blipFill>
        <p:spPr>
          <a:xfrm>
            <a:off x="2529839" y="4710686"/>
            <a:ext cx="126492" cy="231647"/>
          </a:xfrm>
          <a:prstGeom prst="rect">
            <a:avLst/>
          </a:prstGeom>
          <a:noFill/>
          <a:extLst/>
        </p:spPr>
      </p:pic>
      <p:pic>
        <p:nvPicPr>
          <p:cNvPr id="150" name="Picture 118"/>
          <p:cNvPicPr>
            <a:picLocks noChangeArrowheads="1"/>
          </p:cNvPicPr>
          <p:nvPr/>
        </p:nvPicPr>
        <p:blipFill>
          <a:blip r:embed="rId3">
            <a:extLst>
              <a:ext uri="{28A0092B-C50C-407E-A947-70E740481C1C}">
                <a14:useLocalDpi xmlns:a14="http://schemas.microsoft.com/office/drawing/2010/main" val="0"/>
              </a:ext>
            </a:extLst>
          </a:blip>
          <a:srcRect/>
          <a:stretch>
            <a:fillRect/>
          </a:stretch>
        </p:blipFill>
        <p:spPr>
          <a:xfrm>
            <a:off x="2529839" y="5169409"/>
            <a:ext cx="126492" cy="231647"/>
          </a:xfrm>
          <a:prstGeom prst="rect">
            <a:avLst/>
          </a:prstGeom>
          <a:noFill/>
          <a:extLst/>
        </p:spPr>
      </p:pic>
      <p:pic>
        <p:nvPicPr>
          <p:cNvPr id="151" name="Picture 118"/>
          <p:cNvPicPr>
            <a:picLocks noChangeArrowheads="1"/>
          </p:cNvPicPr>
          <p:nvPr/>
        </p:nvPicPr>
        <p:blipFill>
          <a:blip r:embed="rId3">
            <a:extLst>
              <a:ext uri="{28A0092B-C50C-407E-A947-70E740481C1C}">
                <a14:useLocalDpi xmlns:a14="http://schemas.microsoft.com/office/drawing/2010/main" val="0"/>
              </a:ext>
            </a:extLst>
          </a:blip>
          <a:srcRect/>
          <a:stretch>
            <a:fillRect/>
          </a:stretch>
        </p:blipFill>
        <p:spPr>
          <a:xfrm>
            <a:off x="2529839" y="5626571"/>
            <a:ext cx="126492" cy="231647"/>
          </a:xfrm>
          <a:prstGeom prst="rect">
            <a:avLst/>
          </a:prstGeom>
          <a:noFill/>
          <a:extLst/>
        </p:spPr>
      </p:pic>
      <p:sp>
        <p:nvSpPr>
          <p:cNvPr id="154" name="Rectangle 154"/>
          <p:cNvSpPr/>
          <p:nvPr/>
        </p:nvSpPr>
        <p:spPr>
          <a:xfrm>
            <a:off x="8014971" y="6622391"/>
            <a:ext cx="2251899" cy="138499"/>
          </a:xfrm>
          <a:prstGeom prst="rect">
            <a:avLst/>
          </a:prstGeom>
        </p:spPr>
        <p:txBody>
          <a:bodyPr wrap="none" lIns="0" tIns="0" rIns="0" bIns="0">
            <a:spAutoFit/>
          </a:bodyPr>
          <a:lstStyle/>
          <a:p>
            <a:pPr>
              <a:tabLst>
                <a:tab pos="2166873" algn="l"/>
              </a:tabLst>
            </a:pPr>
            <a:r>
              <a:rPr lang="en-US" sz="900" b="1" dirty="0">
                <a:solidFill>
                  <a:srgbClr val="F1563F"/>
                </a:solidFill>
                <a:latin typeface="Arial"/>
              </a:rPr>
              <a:t>JYU. </a:t>
            </a:r>
            <a:r>
              <a:rPr lang="en-US" sz="900" b="1" dirty="0">
                <a:solidFill>
                  <a:srgbClr val="FFFFFF"/>
                </a:solidFill>
                <a:latin typeface="Arial"/>
              </a:rPr>
              <a:t>Since 1863.	</a:t>
            </a:r>
            <a:r>
              <a:rPr lang="en-US" sz="900" dirty="0">
                <a:solidFill>
                  <a:srgbClr val="FFFFFF"/>
                </a:solidFill>
                <a:latin typeface="Arial"/>
              </a:rPr>
              <a:t>4</a:t>
            </a:r>
          </a:p>
        </p:txBody>
      </p:sp>
      <p:sp>
        <p:nvSpPr>
          <p:cNvPr id="155" name="Rectangle 155"/>
          <p:cNvSpPr/>
          <p:nvPr/>
        </p:nvSpPr>
        <p:spPr>
          <a:xfrm>
            <a:off x="2072641" y="502555"/>
            <a:ext cx="7147149" cy="2212657"/>
          </a:xfrm>
          <a:prstGeom prst="rect">
            <a:avLst/>
          </a:prstGeom>
        </p:spPr>
        <p:txBody>
          <a:bodyPr wrap="none" lIns="0" tIns="0" rIns="0" bIns="0">
            <a:spAutoFit/>
          </a:bodyPr>
          <a:lstStyle/>
          <a:p>
            <a:r>
              <a:rPr lang="en-US" sz="2795" b="1" dirty="0">
                <a:solidFill>
                  <a:srgbClr val="002957"/>
                </a:solidFill>
                <a:latin typeface="Arial"/>
              </a:rPr>
              <a:t>1. </a:t>
            </a:r>
            <a:r>
              <a:rPr lang="en-US" sz="2795" b="1" dirty="0" err="1" smtClean="0">
                <a:solidFill>
                  <a:srgbClr val="002957"/>
                </a:solidFill>
                <a:latin typeface="Arial"/>
              </a:rPr>
              <a:t>Kiint</a:t>
            </a:r>
            <a:r>
              <a:rPr lang="en-US" sz="2795" b="1" spc="-27" dirty="0" err="1" smtClean="0">
                <a:solidFill>
                  <a:srgbClr val="002957"/>
                </a:solidFill>
                <a:latin typeface="Arial"/>
              </a:rPr>
              <a:t>y</a:t>
            </a:r>
            <a:r>
              <a:rPr lang="en-US" sz="2795" b="1" dirty="0" err="1" smtClean="0">
                <a:solidFill>
                  <a:srgbClr val="002957"/>
                </a:solidFill>
                <a:latin typeface="Arial"/>
              </a:rPr>
              <a:t>myssuhdeteoria</a:t>
            </a:r>
            <a:endParaRPr lang="en-US" sz="2795" b="1" dirty="0">
              <a:solidFill>
                <a:srgbClr val="002957"/>
              </a:solidFill>
              <a:latin typeface="Arial"/>
            </a:endParaRPr>
          </a:p>
          <a:p>
            <a:pPr>
              <a:lnSpc>
                <a:spcPts val="5929"/>
              </a:lnSpc>
            </a:pPr>
            <a:r>
              <a:rPr lang="en-US" sz="3000" dirty="0">
                <a:solidFill>
                  <a:srgbClr val="002957"/>
                </a:solidFill>
                <a:latin typeface="Arial"/>
              </a:rPr>
              <a:t>Kiintymyssuhdeteo</a:t>
            </a:r>
            <a:r>
              <a:rPr lang="en-US" sz="3000" spc="-12" dirty="0">
                <a:solidFill>
                  <a:srgbClr val="002957"/>
                </a:solidFill>
                <a:latin typeface="Arial"/>
              </a:rPr>
              <a:t>r</a:t>
            </a:r>
            <a:r>
              <a:rPr lang="en-US" sz="3000" dirty="0">
                <a:solidFill>
                  <a:srgbClr val="002957"/>
                </a:solidFill>
                <a:latin typeface="Arial"/>
              </a:rPr>
              <a:t>i</a:t>
            </a:r>
            <a:r>
              <a:rPr lang="en-US" sz="3000" spc="805" dirty="0">
                <a:solidFill>
                  <a:srgbClr val="002957"/>
                </a:solidFill>
                <a:latin typeface="Arial"/>
              </a:rPr>
              <a:t>a</a:t>
            </a:r>
            <a:r>
              <a:rPr lang="en-US" sz="3000" dirty="0">
                <a:solidFill>
                  <a:srgbClr val="002957"/>
                </a:solidFill>
                <a:latin typeface="Arial"/>
              </a:rPr>
              <a:t>(Bowlby</a:t>
            </a:r>
            <a:r>
              <a:rPr lang="en-US" sz="3000" spc="-30" dirty="0">
                <a:solidFill>
                  <a:srgbClr val="002957"/>
                </a:solidFill>
                <a:latin typeface="Arial"/>
              </a:rPr>
              <a:t> </a:t>
            </a:r>
            <a:r>
              <a:rPr lang="en-US" sz="3000" dirty="0">
                <a:solidFill>
                  <a:srgbClr val="002957"/>
                </a:solidFill>
                <a:latin typeface="Arial"/>
              </a:rPr>
              <a:t>1969)</a:t>
            </a:r>
          </a:p>
          <a:p>
            <a:pPr>
              <a:lnSpc>
                <a:spcPts val="4047"/>
              </a:lnSpc>
            </a:pPr>
            <a:r>
              <a:rPr lang="en-US" sz="3000" spc="1649" dirty="0">
                <a:solidFill>
                  <a:srgbClr val="F1563F"/>
                </a:solidFill>
                <a:latin typeface="Arial"/>
              </a:rPr>
              <a:t>•</a:t>
            </a:r>
            <a:r>
              <a:rPr lang="en-US" sz="3000" spc="-221" dirty="0" err="1" smtClean="0">
                <a:solidFill>
                  <a:srgbClr val="002957"/>
                </a:solidFill>
                <a:latin typeface="Arial"/>
              </a:rPr>
              <a:t>V</a:t>
            </a:r>
            <a:r>
              <a:rPr lang="en-US" sz="3000" dirty="0" err="1" smtClean="0">
                <a:solidFill>
                  <a:srgbClr val="002957"/>
                </a:solidFill>
                <a:latin typeface="Arial"/>
              </a:rPr>
              <a:t>arhaislapsuu</a:t>
            </a:r>
            <a:r>
              <a:rPr lang="en-US" sz="3000" spc="-11" dirty="0" err="1" smtClean="0">
                <a:solidFill>
                  <a:srgbClr val="002957"/>
                </a:solidFill>
                <a:latin typeface="Arial"/>
              </a:rPr>
              <a:t>d</a:t>
            </a:r>
            <a:r>
              <a:rPr lang="en-US" sz="3000" dirty="0" err="1" smtClean="0">
                <a:solidFill>
                  <a:srgbClr val="002957"/>
                </a:solidFill>
                <a:latin typeface="Arial"/>
              </a:rPr>
              <a:t>e</a:t>
            </a:r>
            <a:r>
              <a:rPr lang="en-US" sz="3000" spc="796" dirty="0" err="1" smtClean="0">
                <a:solidFill>
                  <a:srgbClr val="002957"/>
                </a:solidFill>
                <a:latin typeface="Arial"/>
              </a:rPr>
              <a:t>n</a:t>
            </a:r>
            <a:r>
              <a:rPr lang="en-US" sz="3000" dirty="0" err="1" smtClean="0">
                <a:solidFill>
                  <a:srgbClr val="002957"/>
                </a:solidFill>
                <a:latin typeface="Arial"/>
              </a:rPr>
              <a:t>kokemukset</a:t>
            </a:r>
            <a:r>
              <a:rPr lang="en-US" sz="3000" dirty="0" smtClean="0">
                <a:solidFill>
                  <a:srgbClr val="002957"/>
                </a:solidFill>
                <a:latin typeface="Arial"/>
              </a:rPr>
              <a:t> </a:t>
            </a:r>
            <a:r>
              <a:rPr lang="en-US" sz="3000" dirty="0" err="1" smtClean="0">
                <a:solidFill>
                  <a:srgbClr val="002957"/>
                </a:solidFill>
                <a:latin typeface="Arial"/>
              </a:rPr>
              <a:t>tärkeitä</a:t>
            </a:r>
            <a:endParaRPr lang="en-US" sz="3000" dirty="0">
              <a:solidFill>
                <a:srgbClr val="002957"/>
              </a:solidFill>
              <a:latin typeface="Arial"/>
            </a:endParaRPr>
          </a:p>
          <a:p>
            <a:pPr>
              <a:lnSpc>
                <a:spcPts val="4031"/>
              </a:lnSpc>
            </a:pPr>
            <a:r>
              <a:rPr lang="en-US" sz="3000" spc="1649" dirty="0">
                <a:solidFill>
                  <a:srgbClr val="F1563F"/>
                </a:solidFill>
                <a:latin typeface="Arial"/>
              </a:rPr>
              <a:t>•</a:t>
            </a:r>
            <a:r>
              <a:rPr lang="en-US" sz="3000" dirty="0" err="1" smtClean="0">
                <a:solidFill>
                  <a:srgbClr val="002957"/>
                </a:solidFill>
                <a:latin typeface="Arial"/>
              </a:rPr>
              <a:t>Sisäsyntyine</a:t>
            </a:r>
            <a:r>
              <a:rPr lang="en-US" sz="3000" spc="784" dirty="0" err="1" smtClean="0">
                <a:solidFill>
                  <a:srgbClr val="002957"/>
                </a:solidFill>
                <a:latin typeface="Arial"/>
              </a:rPr>
              <a:t>n</a:t>
            </a:r>
            <a:r>
              <a:rPr lang="en-US" sz="3000" dirty="0" err="1" smtClean="0">
                <a:solidFill>
                  <a:srgbClr val="002957"/>
                </a:solidFill>
                <a:latin typeface="Arial"/>
              </a:rPr>
              <a:t>tarv</a:t>
            </a:r>
            <a:r>
              <a:rPr lang="en-US" sz="3000" spc="839" dirty="0" err="1" smtClean="0">
                <a:solidFill>
                  <a:srgbClr val="002957"/>
                </a:solidFill>
                <a:latin typeface="Arial"/>
              </a:rPr>
              <a:t>e</a:t>
            </a:r>
            <a:r>
              <a:rPr lang="en-US" sz="3000" dirty="0" err="1" smtClean="0">
                <a:solidFill>
                  <a:srgbClr val="002957"/>
                </a:solidFill>
                <a:latin typeface="Arial"/>
              </a:rPr>
              <a:t>muodosta</a:t>
            </a:r>
            <a:r>
              <a:rPr lang="en-US" sz="3000" spc="830" dirty="0" err="1" smtClean="0">
                <a:solidFill>
                  <a:srgbClr val="002957"/>
                </a:solidFill>
                <a:latin typeface="Arial"/>
              </a:rPr>
              <a:t>a</a:t>
            </a:r>
            <a:r>
              <a:rPr lang="en-US" sz="3000" dirty="0" err="1" smtClean="0">
                <a:solidFill>
                  <a:srgbClr val="002957"/>
                </a:solidFill>
                <a:latin typeface="Arial"/>
              </a:rPr>
              <a:t>suhd</a:t>
            </a:r>
            <a:r>
              <a:rPr lang="en-US" sz="3000" spc="818" dirty="0" err="1" smtClean="0">
                <a:solidFill>
                  <a:srgbClr val="002957"/>
                </a:solidFill>
                <a:latin typeface="Arial"/>
              </a:rPr>
              <a:t>e</a:t>
            </a:r>
            <a:endParaRPr lang="en-US" sz="3000" dirty="0">
              <a:solidFill>
                <a:srgbClr val="002957"/>
              </a:solidFill>
              <a:latin typeface="Arial"/>
            </a:endParaRPr>
          </a:p>
        </p:txBody>
      </p:sp>
      <p:sp>
        <p:nvSpPr>
          <p:cNvPr id="156" name="Rectangle 156"/>
          <p:cNvSpPr/>
          <p:nvPr/>
        </p:nvSpPr>
        <p:spPr>
          <a:xfrm>
            <a:off x="2072640" y="2658149"/>
            <a:ext cx="7848046" cy="974947"/>
          </a:xfrm>
          <a:prstGeom prst="rect">
            <a:avLst/>
          </a:prstGeom>
        </p:spPr>
        <p:txBody>
          <a:bodyPr wrap="none" lIns="0" tIns="0" rIns="0" bIns="0">
            <a:spAutoFit/>
          </a:bodyPr>
          <a:lstStyle/>
          <a:p>
            <a:pPr marL="342899"/>
            <a:r>
              <a:rPr lang="en-US" sz="3002" dirty="0">
                <a:solidFill>
                  <a:srgbClr val="002957"/>
                </a:solidFill>
                <a:latin typeface="Arial"/>
              </a:rPr>
              <a:t>hoivaavaa</a:t>
            </a:r>
            <a:r>
              <a:rPr lang="en-US" sz="3002" spc="784" dirty="0">
                <a:solidFill>
                  <a:srgbClr val="002957"/>
                </a:solidFill>
                <a:latin typeface="Arial"/>
              </a:rPr>
              <a:t>n</a:t>
            </a:r>
            <a:r>
              <a:rPr lang="en-US" sz="3002" dirty="0">
                <a:solidFill>
                  <a:srgbClr val="002957"/>
                </a:solidFill>
                <a:latin typeface="Arial"/>
              </a:rPr>
              <a:t>aikuiseen</a:t>
            </a:r>
          </a:p>
          <a:p>
            <a:pPr>
              <a:lnSpc>
                <a:spcPts val="4045"/>
              </a:lnSpc>
            </a:pPr>
            <a:r>
              <a:rPr lang="en-US" sz="3000" spc="1649" dirty="0">
                <a:solidFill>
                  <a:srgbClr val="F1563F"/>
                </a:solidFill>
                <a:latin typeface="Arial"/>
              </a:rPr>
              <a:t>•</a:t>
            </a:r>
            <a:r>
              <a:rPr lang="en-US" sz="3000" dirty="0" err="1" smtClean="0">
                <a:solidFill>
                  <a:srgbClr val="002957"/>
                </a:solidFill>
                <a:latin typeface="Arial"/>
              </a:rPr>
              <a:t>Suhd</a:t>
            </a:r>
            <a:r>
              <a:rPr lang="en-US" sz="3000" spc="815" dirty="0" err="1" smtClean="0">
                <a:solidFill>
                  <a:srgbClr val="002957"/>
                </a:solidFill>
                <a:latin typeface="Arial"/>
              </a:rPr>
              <a:t>e</a:t>
            </a:r>
            <a:r>
              <a:rPr lang="en-US" sz="3000" dirty="0" err="1" smtClean="0">
                <a:solidFill>
                  <a:srgbClr val="002957"/>
                </a:solidFill>
                <a:latin typeface="Arial"/>
              </a:rPr>
              <a:t>vo</a:t>
            </a:r>
            <a:r>
              <a:rPr lang="en-US" sz="3000" spc="822" dirty="0" err="1" smtClean="0">
                <a:solidFill>
                  <a:srgbClr val="002957"/>
                </a:solidFill>
                <a:latin typeface="Arial"/>
              </a:rPr>
              <a:t>iolla</a:t>
            </a:r>
            <a:r>
              <a:rPr lang="en-US" sz="3000" spc="822" dirty="0" smtClean="0">
                <a:solidFill>
                  <a:srgbClr val="002957"/>
                </a:solidFill>
                <a:latin typeface="Arial"/>
              </a:rPr>
              <a:t> </a:t>
            </a:r>
            <a:r>
              <a:rPr lang="en-US" sz="3000" spc="822" dirty="0" err="1" smtClean="0">
                <a:solidFill>
                  <a:srgbClr val="002957"/>
                </a:solidFill>
                <a:latin typeface="Arial"/>
              </a:rPr>
              <a:t>turvallinen</a:t>
            </a:r>
            <a:r>
              <a:rPr lang="en-US" sz="3000" spc="822" dirty="0" smtClean="0">
                <a:solidFill>
                  <a:srgbClr val="002957"/>
                </a:solidFill>
                <a:latin typeface="Arial"/>
              </a:rPr>
              <a:t> tai </a:t>
            </a:r>
            <a:r>
              <a:rPr lang="en-US" sz="3000" dirty="0" smtClean="0">
                <a:solidFill>
                  <a:srgbClr val="002957"/>
                </a:solidFill>
                <a:latin typeface="Arial"/>
              </a:rPr>
              <a:t> </a:t>
            </a:r>
            <a:endParaRPr lang="en-US" sz="3000" dirty="0">
              <a:solidFill>
                <a:srgbClr val="002957"/>
              </a:solidFill>
              <a:latin typeface="Arial"/>
            </a:endParaRPr>
          </a:p>
        </p:txBody>
      </p:sp>
      <p:sp>
        <p:nvSpPr>
          <p:cNvPr id="157" name="Rectangle 157"/>
          <p:cNvSpPr/>
          <p:nvPr/>
        </p:nvSpPr>
        <p:spPr>
          <a:xfrm>
            <a:off x="2415540" y="3583813"/>
            <a:ext cx="3992311" cy="923330"/>
          </a:xfrm>
          <a:prstGeom prst="rect">
            <a:avLst/>
          </a:prstGeom>
        </p:spPr>
        <p:txBody>
          <a:bodyPr wrap="none" lIns="0" tIns="0" rIns="0" bIns="0">
            <a:spAutoFit/>
          </a:bodyPr>
          <a:lstStyle/>
          <a:p>
            <a:r>
              <a:rPr lang="en-US" sz="3000" dirty="0" err="1">
                <a:solidFill>
                  <a:srgbClr val="002957"/>
                </a:solidFill>
                <a:latin typeface="Arial"/>
              </a:rPr>
              <a:t>t</a:t>
            </a:r>
            <a:r>
              <a:rPr lang="en-US" sz="3000" dirty="0" err="1" smtClean="0">
                <a:solidFill>
                  <a:srgbClr val="002957"/>
                </a:solidFill>
                <a:latin typeface="Arial"/>
              </a:rPr>
              <a:t>urvaton</a:t>
            </a:r>
            <a:r>
              <a:rPr lang="en-US" sz="3000" dirty="0" smtClean="0">
                <a:solidFill>
                  <a:srgbClr val="002957"/>
                </a:solidFill>
                <a:latin typeface="Arial"/>
              </a:rPr>
              <a:t> </a:t>
            </a:r>
            <a:endParaRPr lang="en-US" sz="3000" dirty="0">
              <a:solidFill>
                <a:srgbClr val="002957"/>
              </a:solidFill>
              <a:latin typeface="Arial"/>
            </a:endParaRPr>
          </a:p>
          <a:p>
            <a:pPr marL="401066">
              <a:lnSpc>
                <a:spcPts val="3615"/>
              </a:lnSpc>
            </a:pPr>
            <a:r>
              <a:rPr lang="en-US" sz="2604" spc="-91" dirty="0">
                <a:solidFill>
                  <a:srgbClr val="002957"/>
                </a:solidFill>
                <a:latin typeface="Arial"/>
              </a:rPr>
              <a:t>T</a:t>
            </a:r>
            <a:r>
              <a:rPr lang="en-US" sz="2604" dirty="0">
                <a:solidFill>
                  <a:srgbClr val="002957"/>
                </a:solidFill>
                <a:latin typeface="Arial"/>
              </a:rPr>
              <a:t>urvallisest</a:t>
            </a:r>
            <a:r>
              <a:rPr lang="en-US" sz="2604" spc="694" dirty="0">
                <a:solidFill>
                  <a:srgbClr val="002957"/>
                </a:solidFill>
                <a:latin typeface="Arial"/>
              </a:rPr>
              <a:t>i</a:t>
            </a:r>
            <a:r>
              <a:rPr lang="en-US" sz="2604" dirty="0">
                <a:solidFill>
                  <a:srgbClr val="002957"/>
                </a:solidFill>
                <a:latin typeface="Arial"/>
              </a:rPr>
              <a:t>kiinnit</a:t>
            </a:r>
            <a:r>
              <a:rPr lang="en-US" sz="2604" spc="-10" dirty="0">
                <a:solidFill>
                  <a:srgbClr val="002957"/>
                </a:solidFill>
                <a:latin typeface="Arial"/>
              </a:rPr>
              <a:t>t</a:t>
            </a:r>
            <a:r>
              <a:rPr lang="en-US" sz="2604" dirty="0">
                <a:solidFill>
                  <a:srgbClr val="002957"/>
                </a:solidFill>
                <a:latin typeface="Arial"/>
              </a:rPr>
              <a:t>yneet</a:t>
            </a:r>
          </a:p>
        </p:txBody>
      </p:sp>
      <p:sp>
        <p:nvSpPr>
          <p:cNvPr id="158" name="Rectangle 158"/>
          <p:cNvSpPr/>
          <p:nvPr/>
        </p:nvSpPr>
        <p:spPr>
          <a:xfrm>
            <a:off x="2816605" y="4569040"/>
            <a:ext cx="4449662" cy="1358664"/>
          </a:xfrm>
          <a:prstGeom prst="rect">
            <a:avLst/>
          </a:prstGeom>
        </p:spPr>
        <p:txBody>
          <a:bodyPr wrap="none" lIns="0" tIns="0" rIns="0" bIns="0">
            <a:spAutoFit/>
          </a:bodyPr>
          <a:lstStyle/>
          <a:p>
            <a:r>
              <a:rPr lang="en-US" sz="2604" dirty="0">
                <a:solidFill>
                  <a:srgbClr val="002957"/>
                </a:solidFill>
                <a:latin typeface="Arial"/>
              </a:rPr>
              <a:t>Vältteleväst</a:t>
            </a:r>
            <a:r>
              <a:rPr lang="en-US" sz="2604" spc="709" dirty="0">
                <a:solidFill>
                  <a:srgbClr val="002957"/>
                </a:solidFill>
                <a:latin typeface="Arial"/>
              </a:rPr>
              <a:t>i</a:t>
            </a:r>
            <a:r>
              <a:rPr lang="en-US" sz="2604" dirty="0">
                <a:solidFill>
                  <a:srgbClr val="002957"/>
                </a:solidFill>
                <a:latin typeface="Arial"/>
              </a:rPr>
              <a:t>kiintyneet</a:t>
            </a:r>
          </a:p>
          <a:p>
            <a:pPr>
              <a:lnSpc>
                <a:spcPts val="3612"/>
              </a:lnSpc>
            </a:pPr>
            <a:r>
              <a:rPr lang="en-US" sz="2606" dirty="0">
                <a:solidFill>
                  <a:srgbClr val="002957"/>
                </a:solidFill>
                <a:latin typeface="Arial"/>
              </a:rPr>
              <a:t>Ristir</a:t>
            </a:r>
            <a:r>
              <a:rPr lang="en-US" sz="2606" spc="-10" dirty="0">
                <a:solidFill>
                  <a:srgbClr val="002957"/>
                </a:solidFill>
                <a:latin typeface="Arial"/>
              </a:rPr>
              <a:t>i</a:t>
            </a:r>
            <a:r>
              <a:rPr lang="en-US" sz="2606" dirty="0">
                <a:solidFill>
                  <a:srgbClr val="002957"/>
                </a:solidFill>
                <a:latin typeface="Arial"/>
              </a:rPr>
              <a:t>itaisest</a:t>
            </a:r>
            <a:r>
              <a:rPr lang="en-US" sz="2606" spc="698" dirty="0">
                <a:solidFill>
                  <a:srgbClr val="002957"/>
                </a:solidFill>
                <a:latin typeface="Arial"/>
              </a:rPr>
              <a:t>i</a:t>
            </a:r>
            <a:r>
              <a:rPr lang="en-US" sz="2606" dirty="0">
                <a:solidFill>
                  <a:srgbClr val="002957"/>
                </a:solidFill>
                <a:latin typeface="Arial"/>
              </a:rPr>
              <a:t>kiintyneet</a:t>
            </a:r>
          </a:p>
          <a:p>
            <a:pPr>
              <a:lnSpc>
                <a:spcPts val="3601"/>
              </a:lnSpc>
            </a:pPr>
            <a:r>
              <a:rPr lang="en-US" sz="2604" dirty="0">
                <a:solidFill>
                  <a:srgbClr val="002957"/>
                </a:solidFill>
                <a:latin typeface="Arial"/>
              </a:rPr>
              <a:t>Epäjärjestäytyneest</a:t>
            </a:r>
            <a:r>
              <a:rPr lang="en-US" sz="2604" spc="700" dirty="0">
                <a:solidFill>
                  <a:srgbClr val="002957"/>
                </a:solidFill>
                <a:latin typeface="Arial"/>
              </a:rPr>
              <a:t>i</a:t>
            </a:r>
            <a:r>
              <a:rPr lang="en-US" sz="2604" dirty="0">
                <a:solidFill>
                  <a:srgbClr val="002957"/>
                </a:solidFill>
                <a:latin typeface="Arial"/>
              </a:rPr>
              <a:t>kiintyneet</a:t>
            </a:r>
          </a:p>
        </p:txBody>
      </p:sp>
    </p:spTree>
    <p:extLst>
      <p:ext uri="{BB962C8B-B14F-4D97-AF65-F5344CB8AC3E}">
        <p14:creationId xmlns:p14="http://schemas.microsoft.com/office/powerpoint/2010/main" val="65151489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2" name="Freeform 162"/>
          <p:cNvSpPr/>
          <p:nvPr/>
        </p:nvSpPr>
        <p:spPr>
          <a:xfrm>
            <a:off x="1524000" y="0"/>
            <a:ext cx="9144000" cy="6858000"/>
          </a:xfrm>
          <a:custGeom>
            <a:avLst/>
            <a:gdLst/>
            <a:ahLst/>
            <a:cxnLst/>
            <a:rect l="0" t="0" r="0" b="0"/>
            <a:pathLst>
              <a:path w="9144000" h="6858000">
                <a:moveTo>
                  <a:pt x="0" y="6858000"/>
                </a:moveTo>
                <a:lnTo>
                  <a:pt x="9144000" y="6858000"/>
                </a:lnTo>
                <a:lnTo>
                  <a:pt x="9144000" y="0"/>
                </a:lnTo>
                <a:lnTo>
                  <a:pt x="0" y="0"/>
                </a:lnTo>
                <a:lnTo>
                  <a:pt x="0" y="6858000"/>
                </a:lnTo>
                <a:close/>
              </a:path>
            </a:pathLst>
          </a:custGeom>
          <a:solidFill>
            <a:srgbClr val="EEEFEE">
              <a:alpha val="100000"/>
            </a:srgbClr>
          </a:solidFill>
          <a:ln w="12700">
            <a:noFill/>
          </a:ln>
        </p:spPr>
        <p:style>
          <a:lnRef idx="2">
            <a:schemeClr val="accent1">
              <a:shade val="50000"/>
            </a:schemeClr>
          </a:lnRef>
          <a:fillRef idx="1">
            <a:schemeClr val="accent1"/>
          </a:fillRef>
          <a:effectRef idx="0">
            <a:schemeClr val="accent1"/>
          </a:effectRef>
          <a:fontRef idx="minor">
            <a:schemeClr val="lt1"/>
          </a:fontRef>
        </p:style>
      </p:sp>
      <p:sp>
        <p:nvSpPr>
          <p:cNvPr id="163" name="Freeform 163"/>
          <p:cNvSpPr/>
          <p:nvPr/>
        </p:nvSpPr>
        <p:spPr>
          <a:xfrm>
            <a:off x="10028681" y="6593588"/>
            <a:ext cx="0" cy="180987"/>
          </a:xfrm>
          <a:custGeom>
            <a:avLst/>
            <a:gdLst/>
            <a:ahLst/>
            <a:cxnLst/>
            <a:rect l="0" t="0" r="0" b="0"/>
            <a:pathLst>
              <a:path h="180987">
                <a:moveTo>
                  <a:pt x="0" y="0"/>
                </a:moveTo>
                <a:lnTo>
                  <a:pt x="0" y="180987"/>
                </a:lnTo>
              </a:path>
            </a:pathLst>
          </a:custGeom>
          <a:noFill/>
          <a:ln w="25907" cap="flat" cmpd="sng">
            <a:solidFill>
              <a:srgbClr val="FFFFFF">
                <a:alpha val="100000"/>
              </a:srgbClr>
            </a:solidFill>
            <a:round/>
          </a:ln>
        </p:spPr>
        <p:style>
          <a:lnRef idx="2">
            <a:schemeClr val="accent1">
              <a:shade val="50000"/>
            </a:schemeClr>
          </a:lnRef>
          <a:fillRef idx="1">
            <a:schemeClr val="accent1"/>
          </a:fillRef>
          <a:effectRef idx="0">
            <a:schemeClr val="accent1"/>
          </a:effectRef>
          <a:fontRef idx="minor">
            <a:schemeClr val="lt1"/>
          </a:fontRef>
        </p:style>
      </p:sp>
      <p:sp>
        <p:nvSpPr>
          <p:cNvPr id="164" name="Freeform 164"/>
          <p:cNvSpPr/>
          <p:nvPr/>
        </p:nvSpPr>
        <p:spPr>
          <a:xfrm>
            <a:off x="9077706" y="6593588"/>
            <a:ext cx="0" cy="180987"/>
          </a:xfrm>
          <a:custGeom>
            <a:avLst/>
            <a:gdLst/>
            <a:ahLst/>
            <a:cxnLst/>
            <a:rect l="0" t="0" r="0" b="0"/>
            <a:pathLst>
              <a:path h="180987">
                <a:moveTo>
                  <a:pt x="0" y="0"/>
                </a:moveTo>
                <a:lnTo>
                  <a:pt x="0" y="180987"/>
                </a:lnTo>
              </a:path>
            </a:pathLst>
          </a:custGeom>
          <a:noFill/>
          <a:ln w="25907" cap="flat" cmpd="sng">
            <a:solidFill>
              <a:srgbClr val="FFFFFF">
                <a:alpha val="100000"/>
              </a:srgbClr>
            </a:solidFill>
            <a:round/>
          </a:ln>
        </p:spPr>
        <p:style>
          <a:lnRef idx="2">
            <a:schemeClr val="accent1">
              <a:shade val="50000"/>
            </a:schemeClr>
          </a:lnRef>
          <a:fillRef idx="1">
            <a:schemeClr val="accent1"/>
          </a:fillRef>
          <a:effectRef idx="0">
            <a:schemeClr val="accent1"/>
          </a:effectRef>
          <a:fontRef idx="minor">
            <a:schemeClr val="lt1"/>
          </a:fontRef>
        </p:style>
      </p:sp>
      <p:sp>
        <p:nvSpPr>
          <p:cNvPr id="165" name="Freeform 165"/>
          <p:cNvSpPr/>
          <p:nvPr/>
        </p:nvSpPr>
        <p:spPr>
          <a:xfrm>
            <a:off x="9447276" y="0"/>
            <a:ext cx="763524" cy="1028700"/>
          </a:xfrm>
          <a:custGeom>
            <a:avLst/>
            <a:gdLst/>
            <a:ahLst/>
            <a:cxnLst/>
            <a:rect l="0" t="0" r="0" b="0"/>
            <a:pathLst>
              <a:path w="763524" h="1028700">
                <a:moveTo>
                  <a:pt x="0" y="1028700"/>
                </a:moveTo>
                <a:lnTo>
                  <a:pt x="763524" y="1028700"/>
                </a:lnTo>
                <a:lnTo>
                  <a:pt x="763524" y="0"/>
                </a:lnTo>
                <a:lnTo>
                  <a:pt x="0" y="0"/>
                </a:lnTo>
                <a:lnTo>
                  <a:pt x="0" y="1028700"/>
                </a:lnTo>
                <a:close/>
              </a:path>
            </a:pathLst>
          </a:custGeom>
          <a:solidFill>
            <a:srgbClr val="002957">
              <a:alpha val="100000"/>
            </a:srgbClr>
          </a:solidFill>
          <a:ln w="25907">
            <a:noFill/>
          </a:ln>
        </p:spPr>
        <p:style>
          <a:lnRef idx="2">
            <a:schemeClr val="accent1">
              <a:shade val="50000"/>
            </a:schemeClr>
          </a:lnRef>
          <a:fillRef idx="1">
            <a:schemeClr val="accent1"/>
          </a:fillRef>
          <a:effectRef idx="0">
            <a:schemeClr val="accent1"/>
          </a:effectRef>
          <a:fontRef idx="minor">
            <a:schemeClr val="lt1"/>
          </a:fontRef>
        </p:style>
      </p:sp>
      <p:pic>
        <p:nvPicPr>
          <p:cNvPr id="166" name="Picture 114"/>
          <p:cNvPicPr>
            <a:picLocks noChangeArrowheads="1"/>
          </p:cNvPicPr>
          <p:nvPr/>
        </p:nvPicPr>
        <p:blipFill>
          <a:blip r:embed="rId2">
            <a:extLst>
              <a:ext uri="{28A0092B-C50C-407E-A947-70E740481C1C}">
                <a14:useLocalDpi xmlns:a14="http://schemas.microsoft.com/office/drawing/2010/main" val="0"/>
              </a:ext>
            </a:extLst>
          </a:blip>
          <a:srcRect/>
          <a:stretch>
            <a:fillRect/>
          </a:stretch>
        </p:blipFill>
        <p:spPr>
          <a:xfrm>
            <a:off x="9666732" y="166118"/>
            <a:ext cx="324611" cy="736091"/>
          </a:xfrm>
          <a:prstGeom prst="rect">
            <a:avLst/>
          </a:prstGeom>
          <a:noFill/>
          <a:extLst/>
        </p:spPr>
      </p:pic>
      <p:sp>
        <p:nvSpPr>
          <p:cNvPr id="167" name="Freeform 167"/>
          <p:cNvSpPr/>
          <p:nvPr/>
        </p:nvSpPr>
        <p:spPr>
          <a:xfrm>
            <a:off x="1524000" y="6541009"/>
            <a:ext cx="9144000" cy="323087"/>
          </a:xfrm>
          <a:custGeom>
            <a:avLst/>
            <a:gdLst/>
            <a:ahLst/>
            <a:cxnLst/>
            <a:rect l="0" t="0" r="0" b="0"/>
            <a:pathLst>
              <a:path w="9144000" h="323087">
                <a:moveTo>
                  <a:pt x="0" y="323087"/>
                </a:moveTo>
                <a:lnTo>
                  <a:pt x="9144000" y="323087"/>
                </a:lnTo>
                <a:lnTo>
                  <a:pt x="9144000" y="0"/>
                </a:lnTo>
                <a:lnTo>
                  <a:pt x="0" y="0"/>
                </a:lnTo>
                <a:lnTo>
                  <a:pt x="0" y="323087"/>
                </a:lnTo>
                <a:close/>
              </a:path>
            </a:pathLst>
          </a:custGeom>
          <a:solidFill>
            <a:srgbClr val="002957">
              <a:alpha val="100000"/>
            </a:srgbClr>
          </a:solidFill>
          <a:ln w="25907">
            <a:noFill/>
          </a:ln>
        </p:spPr>
        <p:style>
          <a:lnRef idx="2">
            <a:schemeClr val="accent1">
              <a:shade val="50000"/>
            </a:schemeClr>
          </a:lnRef>
          <a:fillRef idx="1">
            <a:schemeClr val="accent1"/>
          </a:fillRef>
          <a:effectRef idx="0">
            <a:schemeClr val="accent1"/>
          </a:effectRef>
          <a:fontRef idx="minor">
            <a:schemeClr val="lt1"/>
          </a:fontRef>
        </p:style>
      </p:sp>
      <p:sp>
        <p:nvSpPr>
          <p:cNvPr id="168" name="Freeform 168"/>
          <p:cNvSpPr/>
          <p:nvPr/>
        </p:nvSpPr>
        <p:spPr>
          <a:xfrm>
            <a:off x="10028681" y="6593588"/>
            <a:ext cx="0" cy="180987"/>
          </a:xfrm>
          <a:custGeom>
            <a:avLst/>
            <a:gdLst/>
            <a:ahLst/>
            <a:cxnLst/>
            <a:rect l="0" t="0" r="0" b="0"/>
            <a:pathLst>
              <a:path h="180987">
                <a:moveTo>
                  <a:pt x="0" y="0"/>
                </a:moveTo>
                <a:lnTo>
                  <a:pt x="0" y="180987"/>
                </a:lnTo>
              </a:path>
            </a:pathLst>
          </a:custGeom>
          <a:noFill/>
          <a:ln w="25907" cap="flat" cmpd="sng">
            <a:solidFill>
              <a:srgbClr val="FFFFFF">
                <a:alpha val="100000"/>
              </a:srgbClr>
            </a:solidFill>
            <a:round/>
          </a:ln>
        </p:spPr>
        <p:style>
          <a:lnRef idx="2">
            <a:schemeClr val="accent1">
              <a:shade val="50000"/>
            </a:schemeClr>
          </a:lnRef>
          <a:fillRef idx="1">
            <a:schemeClr val="accent1"/>
          </a:fillRef>
          <a:effectRef idx="0">
            <a:schemeClr val="accent1"/>
          </a:effectRef>
          <a:fontRef idx="minor">
            <a:schemeClr val="lt1"/>
          </a:fontRef>
        </p:style>
      </p:sp>
      <p:sp>
        <p:nvSpPr>
          <p:cNvPr id="169" name="Freeform 169"/>
          <p:cNvSpPr/>
          <p:nvPr/>
        </p:nvSpPr>
        <p:spPr>
          <a:xfrm>
            <a:off x="9077706" y="6593588"/>
            <a:ext cx="0" cy="180987"/>
          </a:xfrm>
          <a:custGeom>
            <a:avLst/>
            <a:gdLst/>
            <a:ahLst/>
            <a:cxnLst/>
            <a:rect l="0" t="0" r="0" b="0"/>
            <a:pathLst>
              <a:path h="180987">
                <a:moveTo>
                  <a:pt x="0" y="0"/>
                </a:moveTo>
                <a:lnTo>
                  <a:pt x="0" y="180987"/>
                </a:lnTo>
              </a:path>
            </a:pathLst>
          </a:custGeom>
          <a:noFill/>
          <a:ln w="25907" cap="flat" cmpd="sng">
            <a:solidFill>
              <a:srgbClr val="FFFFFF">
                <a:alpha val="100000"/>
              </a:srgbClr>
            </a:solidFill>
            <a:round/>
          </a:ln>
        </p:spPr>
        <p:style>
          <a:lnRef idx="2">
            <a:schemeClr val="accent1">
              <a:shade val="50000"/>
            </a:schemeClr>
          </a:lnRef>
          <a:fillRef idx="1">
            <a:schemeClr val="accent1"/>
          </a:fillRef>
          <a:effectRef idx="0">
            <a:schemeClr val="accent1"/>
          </a:effectRef>
          <a:fontRef idx="minor">
            <a:schemeClr val="lt1"/>
          </a:fontRef>
        </p:style>
      </p:sp>
      <p:sp>
        <p:nvSpPr>
          <p:cNvPr id="170" name="Freeform 170"/>
          <p:cNvSpPr/>
          <p:nvPr/>
        </p:nvSpPr>
        <p:spPr>
          <a:xfrm>
            <a:off x="1981962" y="1690878"/>
            <a:ext cx="8357792" cy="2410968"/>
          </a:xfrm>
          <a:custGeom>
            <a:avLst/>
            <a:gdLst/>
            <a:ahLst/>
            <a:cxnLst/>
            <a:rect l="0" t="0" r="0" b="0"/>
            <a:pathLst>
              <a:path w="6949440" h="2410968">
                <a:moveTo>
                  <a:pt x="0" y="2410968"/>
                </a:moveTo>
                <a:lnTo>
                  <a:pt x="6949440" y="2410968"/>
                </a:lnTo>
                <a:lnTo>
                  <a:pt x="6949440" y="0"/>
                </a:lnTo>
                <a:lnTo>
                  <a:pt x="0" y="0"/>
                </a:lnTo>
                <a:lnTo>
                  <a:pt x="0" y="2410968"/>
                </a:lnTo>
                <a:close/>
              </a:path>
            </a:pathLst>
          </a:custGeom>
          <a:solidFill>
            <a:srgbClr val="FFFFFF">
              <a:alpha val="100000"/>
            </a:srgbClr>
          </a:solidFill>
          <a:ln w="25907">
            <a:noFill/>
          </a:ln>
        </p:spPr>
        <p:style>
          <a:lnRef idx="2">
            <a:schemeClr val="accent1">
              <a:shade val="50000"/>
            </a:schemeClr>
          </a:lnRef>
          <a:fillRef idx="1">
            <a:schemeClr val="accent1"/>
          </a:fillRef>
          <a:effectRef idx="0">
            <a:schemeClr val="accent1"/>
          </a:effectRef>
          <a:fontRef idx="minor">
            <a:schemeClr val="lt1"/>
          </a:fontRef>
        </p:style>
      </p:sp>
      <p:sp>
        <p:nvSpPr>
          <p:cNvPr id="171" name="Freeform 171"/>
          <p:cNvSpPr/>
          <p:nvPr/>
        </p:nvSpPr>
        <p:spPr>
          <a:xfrm>
            <a:off x="1981962" y="1690878"/>
            <a:ext cx="8451576" cy="2410968"/>
          </a:xfrm>
          <a:custGeom>
            <a:avLst/>
            <a:gdLst/>
            <a:ahLst/>
            <a:cxnLst/>
            <a:rect l="0" t="0" r="0" b="0"/>
            <a:pathLst>
              <a:path w="6949440" h="2410968">
                <a:moveTo>
                  <a:pt x="0" y="2410968"/>
                </a:moveTo>
                <a:lnTo>
                  <a:pt x="6949440" y="2410968"/>
                </a:lnTo>
                <a:lnTo>
                  <a:pt x="6949440" y="0"/>
                </a:lnTo>
                <a:lnTo>
                  <a:pt x="0" y="0"/>
                </a:lnTo>
                <a:lnTo>
                  <a:pt x="0" y="2410968"/>
                </a:lnTo>
                <a:close/>
              </a:path>
            </a:pathLst>
          </a:custGeom>
          <a:noFill/>
          <a:ln w="25907" cap="flat" cmpd="sng">
            <a:solidFill>
              <a:srgbClr val="F1563F">
                <a:alpha val="100000"/>
              </a:srgbClr>
            </a:solidFill>
            <a:round/>
          </a:ln>
        </p:spPr>
        <p:style>
          <a:lnRef idx="2">
            <a:schemeClr val="accent1">
              <a:shade val="50000"/>
            </a:schemeClr>
          </a:lnRef>
          <a:fillRef idx="1">
            <a:schemeClr val="accent1"/>
          </a:fillRef>
          <a:effectRef idx="0">
            <a:schemeClr val="accent1"/>
          </a:effectRef>
          <a:fontRef idx="minor">
            <a:schemeClr val="lt1"/>
          </a:fontRef>
        </p:style>
      </p:sp>
      <p:sp>
        <p:nvSpPr>
          <p:cNvPr id="175" name="Rectangle 175"/>
          <p:cNvSpPr/>
          <p:nvPr/>
        </p:nvSpPr>
        <p:spPr>
          <a:xfrm>
            <a:off x="2538375" y="496839"/>
            <a:ext cx="4217245" cy="430118"/>
          </a:xfrm>
          <a:prstGeom prst="rect">
            <a:avLst/>
          </a:prstGeom>
        </p:spPr>
        <p:txBody>
          <a:bodyPr wrap="none" lIns="0" tIns="0" rIns="0" bIns="0">
            <a:spAutoFit/>
          </a:bodyPr>
          <a:lstStyle/>
          <a:p>
            <a:r>
              <a:rPr lang="en-US" sz="2795" b="1" dirty="0" err="1" smtClean="0">
                <a:solidFill>
                  <a:srgbClr val="002957"/>
                </a:solidFill>
                <a:latin typeface="Arial"/>
              </a:rPr>
              <a:t>Kiint</a:t>
            </a:r>
            <a:r>
              <a:rPr lang="en-US" sz="2795" b="1" spc="-27" dirty="0" err="1" smtClean="0">
                <a:solidFill>
                  <a:srgbClr val="002957"/>
                </a:solidFill>
                <a:latin typeface="Arial"/>
              </a:rPr>
              <a:t>y</a:t>
            </a:r>
            <a:r>
              <a:rPr lang="en-US" sz="2795" b="1" dirty="0" err="1" smtClean="0">
                <a:solidFill>
                  <a:srgbClr val="002957"/>
                </a:solidFill>
                <a:latin typeface="Arial"/>
              </a:rPr>
              <a:t>myssuhde</a:t>
            </a:r>
            <a:r>
              <a:rPr lang="en-US" sz="2795" b="1" dirty="0" smtClean="0">
                <a:solidFill>
                  <a:srgbClr val="002957"/>
                </a:solidFill>
                <a:latin typeface="Arial"/>
              </a:rPr>
              <a:t> ja </a:t>
            </a:r>
            <a:r>
              <a:rPr lang="en-US" sz="2795" b="1" dirty="0" err="1" smtClean="0">
                <a:solidFill>
                  <a:srgbClr val="002957"/>
                </a:solidFill>
                <a:latin typeface="Arial"/>
              </a:rPr>
              <a:t>koulu</a:t>
            </a:r>
            <a:endParaRPr lang="en-US" sz="2795" b="1" dirty="0">
              <a:solidFill>
                <a:srgbClr val="002957"/>
              </a:solidFill>
              <a:latin typeface="Arial"/>
            </a:endParaRPr>
          </a:p>
        </p:txBody>
      </p:sp>
      <p:sp>
        <p:nvSpPr>
          <p:cNvPr id="176" name="Rectangle 176"/>
          <p:cNvSpPr/>
          <p:nvPr/>
        </p:nvSpPr>
        <p:spPr>
          <a:xfrm>
            <a:off x="2072640" y="1794511"/>
            <a:ext cx="8138160" cy="2251899"/>
          </a:xfrm>
          <a:prstGeom prst="rect">
            <a:avLst/>
          </a:prstGeom>
        </p:spPr>
        <p:txBody>
          <a:bodyPr wrap="square" lIns="0" tIns="0" rIns="0" bIns="0">
            <a:spAutoFit/>
          </a:bodyPr>
          <a:lstStyle/>
          <a:p>
            <a:r>
              <a:rPr lang="en-US" spc="-19" dirty="0" err="1">
                <a:solidFill>
                  <a:srgbClr val="002957"/>
                </a:solidFill>
                <a:latin typeface="Calibri"/>
              </a:rPr>
              <a:t>V</a:t>
            </a:r>
            <a:r>
              <a:rPr lang="en-US" dirty="0" err="1" smtClean="0">
                <a:solidFill>
                  <a:srgbClr val="002957"/>
                </a:solidFill>
                <a:latin typeface="Calibri"/>
              </a:rPr>
              <a:t>arhaisla</a:t>
            </a:r>
            <a:r>
              <a:rPr lang="en-US" spc="-12" dirty="0" err="1" smtClean="0">
                <a:solidFill>
                  <a:srgbClr val="002957"/>
                </a:solidFill>
                <a:latin typeface="Calibri"/>
              </a:rPr>
              <a:t>p</a:t>
            </a:r>
            <a:r>
              <a:rPr lang="en-US" dirty="0" err="1" smtClean="0">
                <a:solidFill>
                  <a:srgbClr val="002957"/>
                </a:solidFill>
                <a:latin typeface="Calibri"/>
              </a:rPr>
              <a:t>suuden</a:t>
            </a:r>
            <a:r>
              <a:rPr lang="en-US" dirty="0" smtClean="0">
                <a:solidFill>
                  <a:srgbClr val="002957"/>
                </a:solidFill>
                <a:latin typeface="Calibri"/>
              </a:rPr>
              <a:t> </a:t>
            </a:r>
            <a:r>
              <a:rPr lang="en-US" dirty="0">
                <a:solidFill>
                  <a:srgbClr val="002957"/>
                </a:solidFill>
                <a:latin typeface="Calibri"/>
              </a:rPr>
              <a:t>ai</a:t>
            </a:r>
            <a:r>
              <a:rPr lang="en-US" spc="-43" dirty="0">
                <a:solidFill>
                  <a:srgbClr val="002957"/>
                </a:solidFill>
                <a:latin typeface="Calibri"/>
              </a:rPr>
              <a:t>k</a:t>
            </a:r>
            <a:r>
              <a:rPr lang="en-US" dirty="0">
                <a:solidFill>
                  <a:srgbClr val="002957"/>
                </a:solidFill>
                <a:latin typeface="Calibri"/>
              </a:rPr>
              <a:t>ana </a:t>
            </a:r>
          </a:p>
          <a:p>
            <a:pPr>
              <a:lnSpc>
                <a:spcPts val="2160"/>
              </a:lnSpc>
            </a:pPr>
            <a:r>
              <a:rPr lang="en-US" sz="1802" dirty="0">
                <a:solidFill>
                  <a:srgbClr val="002957"/>
                </a:solidFill>
                <a:latin typeface="Calibri"/>
              </a:rPr>
              <a:t>muodo</a:t>
            </a:r>
            <a:r>
              <a:rPr lang="en-US" sz="1802" spc="-21" dirty="0">
                <a:solidFill>
                  <a:srgbClr val="002957"/>
                </a:solidFill>
                <a:latin typeface="Calibri"/>
              </a:rPr>
              <a:t>s</a:t>
            </a:r>
            <a:r>
              <a:rPr lang="en-US" sz="1802" dirty="0">
                <a:solidFill>
                  <a:srgbClr val="002957"/>
                </a:solidFill>
                <a:latin typeface="Calibri"/>
              </a:rPr>
              <a:t>tuneet sisäiset</a:t>
            </a:r>
            <a:r>
              <a:rPr lang="en-US" sz="1802" spc="-14" dirty="0">
                <a:solidFill>
                  <a:srgbClr val="002957"/>
                </a:solidFill>
                <a:latin typeface="Calibri"/>
              </a:rPr>
              <a:t> </a:t>
            </a:r>
            <a:r>
              <a:rPr lang="en-US" sz="1802" dirty="0">
                <a:solidFill>
                  <a:srgbClr val="002957"/>
                </a:solidFill>
                <a:latin typeface="Calibri"/>
              </a:rPr>
              <a:t>t</a:t>
            </a:r>
            <a:r>
              <a:rPr lang="en-US" sz="1802" spc="-28" dirty="0">
                <a:solidFill>
                  <a:srgbClr val="002957"/>
                </a:solidFill>
                <a:latin typeface="Calibri"/>
              </a:rPr>
              <a:t>y</a:t>
            </a:r>
            <a:r>
              <a:rPr lang="en-US" sz="1802" dirty="0">
                <a:solidFill>
                  <a:srgbClr val="002957"/>
                </a:solidFill>
                <a:latin typeface="Calibri"/>
              </a:rPr>
              <a:t>ös</a:t>
            </a:r>
            <a:r>
              <a:rPr lang="en-US" sz="1802" spc="-63" dirty="0">
                <a:solidFill>
                  <a:srgbClr val="002957"/>
                </a:solidFill>
                <a:latin typeface="Calibri"/>
              </a:rPr>
              <a:t>k</a:t>
            </a:r>
            <a:r>
              <a:rPr lang="en-US" sz="1802" dirty="0">
                <a:solidFill>
                  <a:srgbClr val="002957"/>
                </a:solidFill>
                <a:latin typeface="Calibri"/>
              </a:rPr>
              <a:t>en</a:t>
            </a:r>
            <a:r>
              <a:rPr lang="en-US" sz="1802" spc="-27" dirty="0">
                <a:solidFill>
                  <a:srgbClr val="002957"/>
                </a:solidFill>
                <a:latin typeface="Calibri"/>
              </a:rPr>
              <a:t>t</a:t>
            </a:r>
            <a:r>
              <a:rPr lang="en-US" sz="1802" dirty="0">
                <a:solidFill>
                  <a:srgbClr val="002957"/>
                </a:solidFill>
                <a:latin typeface="Calibri"/>
              </a:rPr>
              <a:t>elyma</a:t>
            </a:r>
            <a:r>
              <a:rPr lang="en-US" sz="1802" spc="-10" dirty="0">
                <a:solidFill>
                  <a:srgbClr val="002957"/>
                </a:solidFill>
                <a:latin typeface="Calibri"/>
              </a:rPr>
              <a:t>l</a:t>
            </a:r>
            <a:r>
              <a:rPr lang="en-US" sz="1802" dirty="0">
                <a:solidFill>
                  <a:srgbClr val="002957"/>
                </a:solidFill>
                <a:latin typeface="Calibri"/>
              </a:rPr>
              <a:t>lit </a:t>
            </a:r>
            <a:r>
              <a:rPr lang="en-US" sz="1802" spc="-23" dirty="0">
                <a:solidFill>
                  <a:srgbClr val="002957"/>
                </a:solidFill>
                <a:latin typeface="Calibri"/>
              </a:rPr>
              <a:t>v</a:t>
            </a:r>
            <a:r>
              <a:rPr lang="en-US" sz="1802" dirty="0">
                <a:solidFill>
                  <a:srgbClr val="002957"/>
                </a:solidFill>
                <a:latin typeface="Calibri"/>
              </a:rPr>
              <a:t>ai</a:t>
            </a:r>
            <a:r>
              <a:rPr lang="en-US" sz="1802" spc="-28" dirty="0">
                <a:solidFill>
                  <a:srgbClr val="002957"/>
                </a:solidFill>
                <a:latin typeface="Calibri"/>
              </a:rPr>
              <a:t>k</a:t>
            </a:r>
            <a:r>
              <a:rPr lang="en-US" sz="1802" dirty="0">
                <a:solidFill>
                  <a:srgbClr val="002957"/>
                </a:solidFill>
                <a:latin typeface="Calibri"/>
              </a:rPr>
              <a:t>u</a:t>
            </a:r>
            <a:r>
              <a:rPr lang="en-US" sz="1802" spc="-25" dirty="0">
                <a:solidFill>
                  <a:srgbClr val="002957"/>
                </a:solidFill>
                <a:latin typeface="Calibri"/>
              </a:rPr>
              <a:t>t</a:t>
            </a:r>
            <a:r>
              <a:rPr lang="en-US" sz="1802" spc="-27" dirty="0">
                <a:solidFill>
                  <a:srgbClr val="002957"/>
                </a:solidFill>
                <a:latin typeface="Calibri"/>
              </a:rPr>
              <a:t>t</a:t>
            </a:r>
            <a:r>
              <a:rPr lang="en-US" sz="1802" spc="-23" dirty="0">
                <a:solidFill>
                  <a:srgbClr val="002957"/>
                </a:solidFill>
                <a:latin typeface="Calibri"/>
              </a:rPr>
              <a:t>av</a:t>
            </a:r>
            <a:r>
              <a:rPr lang="en-US" sz="1802" spc="-10" dirty="0">
                <a:solidFill>
                  <a:srgbClr val="002957"/>
                </a:solidFill>
                <a:latin typeface="Calibri"/>
              </a:rPr>
              <a:t>a</a:t>
            </a:r>
            <a:r>
              <a:rPr lang="en-US" sz="1802" dirty="0">
                <a:solidFill>
                  <a:srgbClr val="002957"/>
                </a:solidFill>
                <a:latin typeface="Calibri"/>
              </a:rPr>
              <a:t>t</a:t>
            </a:r>
            <a:r>
              <a:rPr lang="en-US" sz="1802" spc="-14" dirty="0">
                <a:solidFill>
                  <a:srgbClr val="002957"/>
                </a:solidFill>
                <a:latin typeface="Calibri"/>
              </a:rPr>
              <a:t> </a:t>
            </a:r>
            <a:r>
              <a:rPr lang="en-US" sz="1802" dirty="0">
                <a:solidFill>
                  <a:srgbClr val="002957"/>
                </a:solidFill>
                <a:latin typeface="Calibri"/>
              </a:rPr>
              <a:t>y</a:t>
            </a:r>
            <a:r>
              <a:rPr lang="en-US" sz="1802" spc="-16" dirty="0">
                <a:solidFill>
                  <a:srgbClr val="002957"/>
                </a:solidFill>
                <a:latin typeface="Calibri"/>
              </a:rPr>
              <a:t>k</a:t>
            </a:r>
            <a:r>
              <a:rPr lang="en-US" sz="1802" dirty="0">
                <a:solidFill>
                  <a:srgbClr val="002957"/>
                </a:solidFill>
                <a:latin typeface="Calibri"/>
              </a:rPr>
              <a:t>silön</a:t>
            </a:r>
            <a:r>
              <a:rPr lang="en-US" sz="1802" spc="-10" dirty="0">
                <a:solidFill>
                  <a:srgbClr val="002957"/>
                </a:solidFill>
                <a:latin typeface="Calibri"/>
              </a:rPr>
              <a:t> </a:t>
            </a:r>
            <a:r>
              <a:rPr lang="en-US" sz="1802" spc="-64" dirty="0">
                <a:solidFill>
                  <a:srgbClr val="002957"/>
                </a:solidFill>
                <a:latin typeface="Calibri"/>
              </a:rPr>
              <a:t>k</a:t>
            </a:r>
            <a:r>
              <a:rPr lang="en-US" sz="1802" dirty="0">
                <a:solidFill>
                  <a:srgbClr val="002957"/>
                </a:solidFill>
                <a:latin typeface="Calibri"/>
              </a:rPr>
              <a:t>ehity</a:t>
            </a:r>
            <a:r>
              <a:rPr lang="en-US" sz="1802" spc="-16" dirty="0">
                <a:solidFill>
                  <a:srgbClr val="002957"/>
                </a:solidFill>
                <a:latin typeface="Calibri"/>
              </a:rPr>
              <a:t>k</a:t>
            </a:r>
            <a:r>
              <a:rPr lang="en-US" sz="1802" dirty="0">
                <a:solidFill>
                  <a:srgbClr val="002957"/>
                </a:solidFill>
                <a:latin typeface="Calibri"/>
              </a:rPr>
              <a:t>seen </a:t>
            </a:r>
          </a:p>
          <a:p>
            <a:pPr>
              <a:lnSpc>
                <a:spcPts val="2161"/>
              </a:lnSpc>
            </a:pPr>
            <a:r>
              <a:rPr lang="en-US" dirty="0">
                <a:solidFill>
                  <a:srgbClr val="002957"/>
                </a:solidFill>
                <a:latin typeface="Calibri"/>
              </a:rPr>
              <a:t>ja </a:t>
            </a:r>
            <a:r>
              <a:rPr lang="en-US" spc="-28" dirty="0">
                <a:solidFill>
                  <a:srgbClr val="002957"/>
                </a:solidFill>
                <a:latin typeface="Calibri"/>
              </a:rPr>
              <a:t>h</a:t>
            </a:r>
            <a:r>
              <a:rPr lang="en-US" dirty="0">
                <a:solidFill>
                  <a:srgbClr val="002957"/>
                </a:solidFill>
                <a:latin typeface="Calibri"/>
              </a:rPr>
              <a:t>yvi</a:t>
            </a:r>
            <a:r>
              <a:rPr lang="en-US" spc="-25" dirty="0">
                <a:solidFill>
                  <a:srgbClr val="002957"/>
                </a:solidFill>
                <a:latin typeface="Calibri"/>
              </a:rPr>
              <a:t>n</a:t>
            </a:r>
            <a:r>
              <a:rPr lang="en-US" dirty="0">
                <a:solidFill>
                  <a:srgbClr val="002957"/>
                </a:solidFill>
                <a:latin typeface="Calibri"/>
              </a:rPr>
              <a:t>vointiin muodo</a:t>
            </a:r>
            <a:r>
              <a:rPr lang="en-US" spc="-14" dirty="0">
                <a:solidFill>
                  <a:srgbClr val="002957"/>
                </a:solidFill>
                <a:latin typeface="Calibri"/>
              </a:rPr>
              <a:t>s</a:t>
            </a:r>
            <a:r>
              <a:rPr lang="en-US" spc="-27" dirty="0">
                <a:solidFill>
                  <a:srgbClr val="002957"/>
                </a:solidFill>
                <a:latin typeface="Calibri"/>
              </a:rPr>
              <a:t>t</a:t>
            </a:r>
            <a:r>
              <a:rPr lang="en-US" dirty="0">
                <a:solidFill>
                  <a:srgbClr val="002957"/>
                </a:solidFill>
                <a:latin typeface="Calibri"/>
              </a:rPr>
              <a:t>amalla ik</a:t>
            </a:r>
            <a:r>
              <a:rPr lang="en-US" spc="-30" dirty="0">
                <a:solidFill>
                  <a:srgbClr val="002957"/>
                </a:solidFill>
                <a:latin typeface="Calibri"/>
              </a:rPr>
              <a:t>k</a:t>
            </a:r>
            <a:r>
              <a:rPr lang="en-US" dirty="0">
                <a:solidFill>
                  <a:srgbClr val="002957"/>
                </a:solidFill>
                <a:latin typeface="Calibri"/>
              </a:rPr>
              <a:t>unan, jon</a:t>
            </a:r>
            <a:r>
              <a:rPr lang="en-US" spc="-34" dirty="0">
                <a:solidFill>
                  <a:srgbClr val="002957"/>
                </a:solidFill>
                <a:latin typeface="Calibri"/>
              </a:rPr>
              <a:t>k</a:t>
            </a:r>
            <a:r>
              <a:rPr lang="en-US" dirty="0">
                <a:solidFill>
                  <a:srgbClr val="002957"/>
                </a:solidFill>
                <a:latin typeface="Calibri"/>
              </a:rPr>
              <a:t>a </a:t>
            </a:r>
            <a:r>
              <a:rPr lang="en-US" spc="-35" dirty="0">
                <a:solidFill>
                  <a:srgbClr val="002957"/>
                </a:solidFill>
                <a:latin typeface="Calibri"/>
              </a:rPr>
              <a:t>k</a:t>
            </a:r>
            <a:r>
              <a:rPr lang="en-US" dirty="0">
                <a:solidFill>
                  <a:srgbClr val="002957"/>
                </a:solidFill>
                <a:latin typeface="Calibri"/>
              </a:rPr>
              <a:t>au</a:t>
            </a:r>
            <a:r>
              <a:rPr lang="en-US" spc="-21" dirty="0">
                <a:solidFill>
                  <a:srgbClr val="002957"/>
                </a:solidFill>
                <a:latin typeface="Calibri"/>
              </a:rPr>
              <a:t>t</a:t>
            </a:r>
            <a:r>
              <a:rPr lang="en-US" spc="-26" dirty="0">
                <a:solidFill>
                  <a:srgbClr val="002957"/>
                </a:solidFill>
                <a:latin typeface="Calibri"/>
              </a:rPr>
              <a:t>t</a:t>
            </a:r>
            <a:r>
              <a:rPr lang="en-US" dirty="0">
                <a:solidFill>
                  <a:srgbClr val="002957"/>
                </a:solidFill>
                <a:latin typeface="Calibri"/>
              </a:rPr>
              <a:t>a y</a:t>
            </a:r>
            <a:r>
              <a:rPr lang="en-US" spc="-14" dirty="0">
                <a:solidFill>
                  <a:srgbClr val="002957"/>
                </a:solidFill>
                <a:latin typeface="Calibri"/>
              </a:rPr>
              <a:t>k</a:t>
            </a:r>
            <a:r>
              <a:rPr lang="en-US" dirty="0">
                <a:solidFill>
                  <a:srgbClr val="002957"/>
                </a:solidFill>
                <a:latin typeface="Calibri"/>
              </a:rPr>
              <a:t>silö arvio</a:t>
            </a:r>
            <a:r>
              <a:rPr lang="en-US" spc="-10" dirty="0">
                <a:solidFill>
                  <a:srgbClr val="002957"/>
                </a:solidFill>
                <a:latin typeface="Calibri"/>
              </a:rPr>
              <a:t>i</a:t>
            </a:r>
            <a:r>
              <a:rPr lang="en-US" dirty="0">
                <a:solidFill>
                  <a:srgbClr val="002957"/>
                </a:solidFill>
                <a:latin typeface="Calibri"/>
              </a:rPr>
              <a:t> </a:t>
            </a:r>
          </a:p>
          <a:p>
            <a:pPr>
              <a:lnSpc>
                <a:spcPts val="2160"/>
              </a:lnSpc>
            </a:pPr>
            <a:r>
              <a:rPr lang="en-US" spc="-62" dirty="0">
                <a:solidFill>
                  <a:srgbClr val="002957"/>
                </a:solidFill>
                <a:latin typeface="Calibri"/>
              </a:rPr>
              <a:t>k</a:t>
            </a:r>
            <a:r>
              <a:rPr lang="en-US" dirty="0">
                <a:solidFill>
                  <a:srgbClr val="002957"/>
                </a:solidFill>
                <a:latin typeface="Calibri"/>
              </a:rPr>
              <a:t>olmea asiaa: </a:t>
            </a:r>
            <a:r>
              <a:rPr lang="en-US" b="1" i="1" dirty="0">
                <a:solidFill>
                  <a:srgbClr val="002957"/>
                </a:solidFill>
                <a:latin typeface="Calibri-BoldItalic"/>
              </a:rPr>
              <a:t>omaa itseään </a:t>
            </a:r>
            <a:r>
              <a:rPr lang="en-US" dirty="0">
                <a:solidFill>
                  <a:srgbClr val="002957"/>
                </a:solidFill>
                <a:latin typeface="Calibri"/>
              </a:rPr>
              <a:t>sen </a:t>
            </a:r>
            <a:r>
              <a:rPr lang="en-US" spc="-17" dirty="0">
                <a:solidFill>
                  <a:srgbClr val="002957"/>
                </a:solidFill>
                <a:latin typeface="Calibri"/>
              </a:rPr>
              <a:t>v</a:t>
            </a:r>
            <a:r>
              <a:rPr lang="en-US" dirty="0">
                <a:solidFill>
                  <a:srgbClr val="002957"/>
                </a:solidFill>
                <a:latin typeface="Calibri"/>
              </a:rPr>
              <a:t>alossa,</a:t>
            </a:r>
            <a:r>
              <a:rPr lang="en-US" spc="-10" dirty="0">
                <a:solidFill>
                  <a:srgbClr val="002957"/>
                </a:solidFill>
                <a:latin typeface="Calibri"/>
              </a:rPr>
              <a:t> </a:t>
            </a:r>
            <a:r>
              <a:rPr lang="en-US" spc="-63" dirty="0">
                <a:solidFill>
                  <a:srgbClr val="002957"/>
                </a:solidFill>
                <a:latin typeface="Calibri"/>
              </a:rPr>
              <a:t>k</a:t>
            </a:r>
            <a:r>
              <a:rPr lang="en-US" dirty="0">
                <a:solidFill>
                  <a:srgbClr val="002957"/>
                </a:solidFill>
                <a:latin typeface="Calibri"/>
              </a:rPr>
              <a:t>o</a:t>
            </a:r>
            <a:r>
              <a:rPr lang="en-US" spc="-63" dirty="0">
                <a:solidFill>
                  <a:srgbClr val="002957"/>
                </a:solidFill>
                <a:latin typeface="Calibri"/>
              </a:rPr>
              <a:t>k</a:t>
            </a:r>
            <a:r>
              <a:rPr lang="en-US" dirty="0">
                <a:solidFill>
                  <a:srgbClr val="002957"/>
                </a:solidFill>
                <a:latin typeface="Calibri"/>
              </a:rPr>
              <a:t>ee</a:t>
            </a:r>
            <a:r>
              <a:rPr lang="en-US" spc="-63" dirty="0">
                <a:solidFill>
                  <a:srgbClr val="002957"/>
                </a:solidFill>
                <a:latin typeface="Calibri"/>
              </a:rPr>
              <a:t>k</a:t>
            </a:r>
            <a:r>
              <a:rPr lang="en-US" dirty="0">
                <a:solidFill>
                  <a:srgbClr val="002957"/>
                </a:solidFill>
                <a:latin typeface="Calibri"/>
              </a:rPr>
              <a:t>o hän ansaitse</a:t>
            </a:r>
            <a:r>
              <a:rPr lang="en-US" spc="-25" dirty="0">
                <a:solidFill>
                  <a:srgbClr val="002957"/>
                </a:solidFill>
                <a:latin typeface="Calibri"/>
              </a:rPr>
              <a:t>v</a:t>
            </a:r>
            <a:r>
              <a:rPr lang="en-US" dirty="0">
                <a:solidFill>
                  <a:srgbClr val="002957"/>
                </a:solidFill>
                <a:latin typeface="Calibri"/>
              </a:rPr>
              <a:t>ansa </a:t>
            </a:r>
          </a:p>
          <a:p>
            <a:pPr>
              <a:lnSpc>
                <a:spcPts val="2160"/>
              </a:lnSpc>
            </a:pPr>
            <a:r>
              <a:rPr lang="en-US" dirty="0">
                <a:solidFill>
                  <a:srgbClr val="002957"/>
                </a:solidFill>
                <a:latin typeface="Calibri"/>
              </a:rPr>
              <a:t>huolenpi</a:t>
            </a:r>
            <a:r>
              <a:rPr lang="en-US" spc="-17" dirty="0">
                <a:solidFill>
                  <a:srgbClr val="002957"/>
                </a:solidFill>
                <a:latin typeface="Calibri"/>
              </a:rPr>
              <a:t>t</a:t>
            </a:r>
            <a:r>
              <a:rPr lang="en-US" dirty="0">
                <a:solidFill>
                  <a:srgbClr val="002957"/>
                </a:solidFill>
                <a:latin typeface="Calibri"/>
              </a:rPr>
              <a:t>oa </a:t>
            </a:r>
            <a:r>
              <a:rPr lang="en-US" spc="-21" dirty="0">
                <a:solidFill>
                  <a:srgbClr val="002957"/>
                </a:solidFill>
                <a:latin typeface="Calibri"/>
              </a:rPr>
              <a:t>v</a:t>
            </a:r>
            <a:r>
              <a:rPr lang="en-US" dirty="0">
                <a:solidFill>
                  <a:srgbClr val="002957"/>
                </a:solidFill>
                <a:latin typeface="Calibri"/>
              </a:rPr>
              <a:t>ai on</a:t>
            </a:r>
            <a:r>
              <a:rPr lang="en-US" spc="-62" dirty="0">
                <a:solidFill>
                  <a:srgbClr val="002957"/>
                </a:solidFill>
                <a:latin typeface="Calibri"/>
              </a:rPr>
              <a:t>k</a:t>
            </a:r>
            <a:r>
              <a:rPr lang="en-US" dirty="0">
                <a:solidFill>
                  <a:srgbClr val="002957"/>
                </a:solidFill>
                <a:latin typeface="Calibri"/>
              </a:rPr>
              <a:t>o arvo</a:t>
            </a:r>
            <a:r>
              <a:rPr lang="en-US" spc="-16" dirty="0">
                <a:solidFill>
                  <a:srgbClr val="002957"/>
                </a:solidFill>
                <a:latin typeface="Calibri"/>
              </a:rPr>
              <a:t>t</a:t>
            </a:r>
            <a:r>
              <a:rPr lang="en-US" dirty="0">
                <a:solidFill>
                  <a:srgbClr val="002957"/>
                </a:solidFill>
                <a:latin typeface="Calibri"/>
              </a:rPr>
              <a:t>on, </a:t>
            </a:r>
            <a:r>
              <a:rPr lang="en-US" b="1" i="1" spc="-25" dirty="0">
                <a:solidFill>
                  <a:srgbClr val="002957"/>
                </a:solidFill>
                <a:latin typeface="Calibri-BoldItalic"/>
              </a:rPr>
              <a:t>t</a:t>
            </a:r>
            <a:r>
              <a:rPr lang="en-US" b="1" i="1" dirty="0">
                <a:solidFill>
                  <a:srgbClr val="002957"/>
                </a:solidFill>
                <a:latin typeface="Calibri-BoldItalic"/>
              </a:rPr>
              <a:t>oisia ihmisiä </a:t>
            </a:r>
            <a:r>
              <a:rPr lang="en-US" dirty="0">
                <a:solidFill>
                  <a:srgbClr val="002957"/>
                </a:solidFill>
                <a:latin typeface="Calibri"/>
              </a:rPr>
              <a:t>nähden muut ihmiset </a:t>
            </a:r>
          </a:p>
          <a:p>
            <a:pPr>
              <a:lnSpc>
                <a:spcPts val="2160"/>
              </a:lnSpc>
            </a:pPr>
            <a:r>
              <a:rPr lang="en-US" dirty="0">
                <a:solidFill>
                  <a:srgbClr val="002957"/>
                </a:solidFill>
                <a:latin typeface="Calibri"/>
              </a:rPr>
              <a:t>yleise</a:t>
            </a:r>
            <a:r>
              <a:rPr lang="en-US" spc="-19" dirty="0">
                <a:solidFill>
                  <a:srgbClr val="002957"/>
                </a:solidFill>
                <a:latin typeface="Calibri"/>
              </a:rPr>
              <a:t>s</a:t>
            </a:r>
            <a:r>
              <a:rPr lang="en-US" dirty="0">
                <a:solidFill>
                  <a:srgbClr val="002957"/>
                </a:solidFill>
                <a:latin typeface="Calibri"/>
              </a:rPr>
              <a:t>ti luo</a:t>
            </a:r>
            <a:r>
              <a:rPr lang="en-US" spc="-28" dirty="0">
                <a:solidFill>
                  <a:srgbClr val="002957"/>
                </a:solidFill>
                <a:latin typeface="Calibri"/>
              </a:rPr>
              <a:t>t</a:t>
            </a:r>
            <a:r>
              <a:rPr lang="en-US" dirty="0">
                <a:solidFill>
                  <a:srgbClr val="002957"/>
                </a:solidFill>
                <a:latin typeface="Calibri"/>
              </a:rPr>
              <a:t>e</a:t>
            </a:r>
            <a:r>
              <a:rPr lang="en-US" spc="-26" dirty="0">
                <a:solidFill>
                  <a:srgbClr val="002957"/>
                </a:solidFill>
                <a:latin typeface="Calibri"/>
              </a:rPr>
              <a:t>tt</a:t>
            </a:r>
            <a:r>
              <a:rPr lang="en-US" spc="-21" dirty="0">
                <a:solidFill>
                  <a:srgbClr val="002957"/>
                </a:solidFill>
                <a:latin typeface="Calibri"/>
              </a:rPr>
              <a:t>a</a:t>
            </a:r>
            <a:r>
              <a:rPr lang="en-US" dirty="0">
                <a:solidFill>
                  <a:srgbClr val="002957"/>
                </a:solidFill>
                <a:latin typeface="Calibri"/>
              </a:rPr>
              <a:t>vina </a:t>
            </a:r>
            <a:r>
              <a:rPr lang="en-US" spc="-27" dirty="0">
                <a:solidFill>
                  <a:srgbClr val="002957"/>
                </a:solidFill>
                <a:latin typeface="Calibri"/>
              </a:rPr>
              <a:t>t</a:t>
            </a:r>
            <a:r>
              <a:rPr lang="en-US" dirty="0">
                <a:solidFill>
                  <a:srgbClr val="002957"/>
                </a:solidFill>
                <a:latin typeface="Calibri"/>
              </a:rPr>
              <a:t>ai epäluo</a:t>
            </a:r>
            <a:r>
              <a:rPr lang="en-US" spc="-28" dirty="0">
                <a:solidFill>
                  <a:srgbClr val="002957"/>
                </a:solidFill>
                <a:latin typeface="Calibri"/>
              </a:rPr>
              <a:t>t</a:t>
            </a:r>
            <a:r>
              <a:rPr lang="en-US" dirty="0">
                <a:solidFill>
                  <a:srgbClr val="002957"/>
                </a:solidFill>
                <a:latin typeface="Calibri"/>
              </a:rPr>
              <a:t>e</a:t>
            </a:r>
            <a:r>
              <a:rPr lang="en-US" spc="-27" dirty="0">
                <a:solidFill>
                  <a:srgbClr val="002957"/>
                </a:solidFill>
                <a:latin typeface="Calibri"/>
              </a:rPr>
              <a:t>t</a:t>
            </a:r>
            <a:r>
              <a:rPr lang="en-US" spc="-26" dirty="0">
                <a:solidFill>
                  <a:srgbClr val="002957"/>
                </a:solidFill>
                <a:latin typeface="Calibri"/>
              </a:rPr>
              <a:t>t</a:t>
            </a:r>
            <a:r>
              <a:rPr lang="en-US" spc="-21" dirty="0">
                <a:solidFill>
                  <a:srgbClr val="002957"/>
                </a:solidFill>
                <a:latin typeface="Calibri"/>
              </a:rPr>
              <a:t>a</a:t>
            </a:r>
            <a:r>
              <a:rPr lang="en-US" dirty="0">
                <a:solidFill>
                  <a:srgbClr val="002957"/>
                </a:solidFill>
                <a:latin typeface="Calibri"/>
              </a:rPr>
              <a:t>vina se</a:t>
            </a:r>
            <a:r>
              <a:rPr lang="en-US" spc="-39" dirty="0">
                <a:solidFill>
                  <a:srgbClr val="002957"/>
                </a:solidFill>
                <a:latin typeface="Calibri"/>
              </a:rPr>
              <a:t>k</a:t>
            </a:r>
            <a:r>
              <a:rPr lang="en-US" dirty="0">
                <a:solidFill>
                  <a:srgbClr val="002957"/>
                </a:solidFill>
                <a:latin typeface="Calibri"/>
              </a:rPr>
              <a:t>ä </a:t>
            </a:r>
            <a:r>
              <a:rPr lang="en-US" b="1" i="1" dirty="0">
                <a:solidFill>
                  <a:srgbClr val="002957"/>
                </a:solidFill>
                <a:latin typeface="Calibri-BoldItalic"/>
              </a:rPr>
              <a:t>vuorovai</a:t>
            </a:r>
            <a:r>
              <a:rPr lang="en-US" b="1" i="1" spc="-26" dirty="0">
                <a:solidFill>
                  <a:srgbClr val="002957"/>
                </a:solidFill>
                <a:latin typeface="Calibri-BoldItalic"/>
              </a:rPr>
              <a:t>k</a:t>
            </a:r>
            <a:r>
              <a:rPr lang="en-US" b="1" i="1" dirty="0">
                <a:solidFill>
                  <a:srgbClr val="002957"/>
                </a:solidFill>
                <a:latin typeface="Calibri-BoldItalic"/>
              </a:rPr>
              <a:t>utu</a:t>
            </a:r>
            <a:r>
              <a:rPr lang="en-US" b="1" i="1" spc="-27" dirty="0">
                <a:solidFill>
                  <a:srgbClr val="002957"/>
                </a:solidFill>
                <a:latin typeface="Calibri-BoldItalic"/>
              </a:rPr>
              <a:t>s</a:t>
            </a:r>
            <a:r>
              <a:rPr lang="en-US" b="1" i="1" spc="-25" dirty="0">
                <a:solidFill>
                  <a:srgbClr val="002957"/>
                </a:solidFill>
                <a:latin typeface="Calibri-BoldItalic"/>
              </a:rPr>
              <a:t>t</a:t>
            </a:r>
            <a:r>
              <a:rPr lang="en-US" b="1" i="1" spc="441" dirty="0">
                <a:solidFill>
                  <a:srgbClr val="002957"/>
                </a:solidFill>
                <a:latin typeface="Calibri-BoldItalic"/>
              </a:rPr>
              <a:t>a</a:t>
            </a:r>
            <a:r>
              <a:rPr lang="en-US" dirty="0">
                <a:solidFill>
                  <a:srgbClr val="002957"/>
                </a:solidFill>
                <a:latin typeface="Calibri"/>
              </a:rPr>
              <a:t>oman </a:t>
            </a:r>
          </a:p>
          <a:p>
            <a:pPr>
              <a:lnSpc>
                <a:spcPts val="2162"/>
              </a:lnSpc>
            </a:pPr>
            <a:r>
              <a:rPr lang="en-US" dirty="0">
                <a:solidFill>
                  <a:srgbClr val="002957"/>
                </a:solidFill>
                <a:latin typeface="Calibri"/>
              </a:rPr>
              <a:t>itsen ja muiden </a:t>
            </a:r>
            <a:r>
              <a:rPr lang="en-US" spc="-21" dirty="0">
                <a:solidFill>
                  <a:srgbClr val="002957"/>
                </a:solidFill>
                <a:latin typeface="Calibri"/>
              </a:rPr>
              <a:t>v</a:t>
            </a:r>
            <a:r>
              <a:rPr lang="en-US" dirty="0">
                <a:solidFill>
                  <a:srgbClr val="002957"/>
                </a:solidFill>
                <a:latin typeface="Calibri"/>
              </a:rPr>
              <a:t>äl</a:t>
            </a:r>
            <a:r>
              <a:rPr lang="en-US" spc="-10" dirty="0">
                <a:solidFill>
                  <a:srgbClr val="002957"/>
                </a:solidFill>
                <a:latin typeface="Calibri"/>
              </a:rPr>
              <a:t>i</a:t>
            </a:r>
            <a:r>
              <a:rPr lang="en-US" dirty="0">
                <a:solidFill>
                  <a:srgbClr val="002957"/>
                </a:solidFill>
                <a:latin typeface="Calibri"/>
              </a:rPr>
              <a:t>llä si</a:t>
            </a:r>
            <a:r>
              <a:rPr lang="en-US" spc="-28" dirty="0">
                <a:solidFill>
                  <a:srgbClr val="002957"/>
                </a:solidFill>
                <a:latin typeface="Calibri"/>
              </a:rPr>
              <a:t>t</a:t>
            </a:r>
            <a:r>
              <a:rPr lang="en-US" dirty="0">
                <a:solidFill>
                  <a:srgbClr val="002957"/>
                </a:solidFill>
                <a:latin typeface="Calibri"/>
              </a:rPr>
              <a:t>en, e</a:t>
            </a:r>
            <a:r>
              <a:rPr lang="en-US" spc="-27" dirty="0">
                <a:solidFill>
                  <a:srgbClr val="002957"/>
                </a:solidFill>
                <a:latin typeface="Calibri"/>
              </a:rPr>
              <a:t>t</a:t>
            </a:r>
            <a:r>
              <a:rPr lang="en-US" spc="-26" dirty="0">
                <a:solidFill>
                  <a:srgbClr val="002957"/>
                </a:solidFill>
                <a:latin typeface="Calibri"/>
              </a:rPr>
              <a:t>t</a:t>
            </a:r>
            <a:r>
              <a:rPr lang="en-US" dirty="0">
                <a:solidFill>
                  <a:srgbClr val="002957"/>
                </a:solidFill>
                <a:latin typeface="Calibri"/>
              </a:rPr>
              <a:t>ä arvio</a:t>
            </a:r>
            <a:r>
              <a:rPr lang="en-US" spc="-10" dirty="0">
                <a:solidFill>
                  <a:srgbClr val="002957"/>
                </a:solidFill>
                <a:latin typeface="Calibri"/>
              </a:rPr>
              <a:t>i</a:t>
            </a:r>
            <a:r>
              <a:rPr lang="en-US" dirty="0">
                <a:solidFill>
                  <a:srgbClr val="002957"/>
                </a:solidFill>
                <a:latin typeface="Calibri"/>
              </a:rPr>
              <a:t> on</a:t>
            </a:r>
            <a:r>
              <a:rPr lang="en-US" spc="-61" dirty="0">
                <a:solidFill>
                  <a:srgbClr val="002957"/>
                </a:solidFill>
                <a:latin typeface="Calibri"/>
              </a:rPr>
              <a:t>k</a:t>
            </a:r>
            <a:r>
              <a:rPr lang="en-US" dirty="0">
                <a:solidFill>
                  <a:srgbClr val="002957"/>
                </a:solidFill>
                <a:latin typeface="Calibri"/>
              </a:rPr>
              <a:t>o omien tun</a:t>
            </a:r>
            <a:r>
              <a:rPr lang="en-US" spc="-27" dirty="0">
                <a:solidFill>
                  <a:srgbClr val="002957"/>
                </a:solidFill>
                <a:latin typeface="Calibri"/>
              </a:rPr>
              <a:t>t</a:t>
            </a:r>
            <a:r>
              <a:rPr lang="en-US" dirty="0">
                <a:solidFill>
                  <a:srgbClr val="002957"/>
                </a:solidFill>
                <a:latin typeface="Calibri"/>
              </a:rPr>
              <a:t>eiden esille </a:t>
            </a:r>
          </a:p>
          <a:p>
            <a:pPr>
              <a:lnSpc>
                <a:spcPts val="2159"/>
              </a:lnSpc>
            </a:pPr>
            <a:r>
              <a:rPr lang="en-US" dirty="0" err="1">
                <a:solidFill>
                  <a:srgbClr val="002957"/>
                </a:solidFill>
                <a:latin typeface="Calibri"/>
              </a:rPr>
              <a:t>tuominen</a:t>
            </a:r>
            <a:r>
              <a:rPr lang="en-US" dirty="0">
                <a:solidFill>
                  <a:srgbClr val="002957"/>
                </a:solidFill>
                <a:latin typeface="Calibri"/>
              </a:rPr>
              <a:t> </a:t>
            </a:r>
            <a:r>
              <a:rPr lang="en-US" spc="-39" dirty="0" err="1" smtClean="0">
                <a:solidFill>
                  <a:srgbClr val="002957"/>
                </a:solidFill>
                <a:latin typeface="Calibri"/>
              </a:rPr>
              <a:t>k</a:t>
            </a:r>
            <a:r>
              <a:rPr lang="en-US" dirty="0" err="1" smtClean="0">
                <a:solidFill>
                  <a:srgbClr val="002957"/>
                </a:solidFill>
                <a:latin typeface="Calibri"/>
              </a:rPr>
              <a:t>ann</a:t>
            </a:r>
            <a:r>
              <a:rPr lang="en-US" spc="-10" dirty="0" err="1" smtClean="0">
                <a:solidFill>
                  <a:srgbClr val="002957"/>
                </a:solidFill>
                <a:latin typeface="Calibri"/>
              </a:rPr>
              <a:t>a</a:t>
            </a:r>
            <a:r>
              <a:rPr lang="en-US" spc="-27" dirty="0" err="1" smtClean="0">
                <a:solidFill>
                  <a:srgbClr val="002957"/>
                </a:solidFill>
                <a:latin typeface="Calibri"/>
              </a:rPr>
              <a:t>tt</a:t>
            </a:r>
            <a:r>
              <a:rPr lang="en-US" spc="-21" dirty="0" err="1" smtClean="0">
                <a:solidFill>
                  <a:srgbClr val="002957"/>
                </a:solidFill>
                <a:latin typeface="Calibri"/>
              </a:rPr>
              <a:t>av</a:t>
            </a:r>
            <a:r>
              <a:rPr lang="en-US" dirty="0" err="1" smtClean="0">
                <a:solidFill>
                  <a:srgbClr val="002957"/>
                </a:solidFill>
                <a:latin typeface="Calibri"/>
              </a:rPr>
              <a:t>aa</a:t>
            </a:r>
            <a:r>
              <a:rPr lang="en-US" dirty="0" smtClean="0">
                <a:solidFill>
                  <a:srgbClr val="002957"/>
                </a:solidFill>
                <a:latin typeface="Calibri"/>
              </a:rPr>
              <a:t> </a:t>
            </a:r>
            <a:r>
              <a:rPr lang="en-US" dirty="0" err="1" smtClean="0">
                <a:solidFill>
                  <a:srgbClr val="002957"/>
                </a:solidFill>
                <a:latin typeface="Calibri"/>
              </a:rPr>
              <a:t>Sink</a:t>
            </a:r>
            <a:r>
              <a:rPr lang="en-US" spc="-66" dirty="0" err="1" smtClean="0">
                <a:solidFill>
                  <a:srgbClr val="002957"/>
                </a:solidFill>
                <a:latin typeface="Calibri"/>
              </a:rPr>
              <a:t>k</a:t>
            </a:r>
            <a:r>
              <a:rPr lang="en-US" dirty="0" err="1" smtClean="0">
                <a:solidFill>
                  <a:srgbClr val="002957"/>
                </a:solidFill>
                <a:latin typeface="Calibri"/>
              </a:rPr>
              <a:t>onen</a:t>
            </a:r>
            <a:r>
              <a:rPr lang="en-US" dirty="0" smtClean="0">
                <a:solidFill>
                  <a:srgbClr val="002957"/>
                </a:solidFill>
                <a:latin typeface="Calibri"/>
              </a:rPr>
              <a:t> &amp; </a:t>
            </a:r>
            <a:r>
              <a:rPr lang="en-US" spc="-23" dirty="0" err="1" smtClean="0">
                <a:solidFill>
                  <a:srgbClr val="002957"/>
                </a:solidFill>
                <a:latin typeface="Calibri"/>
              </a:rPr>
              <a:t>K</a:t>
            </a:r>
            <a:r>
              <a:rPr lang="en-US" dirty="0" err="1" smtClean="0">
                <a:solidFill>
                  <a:srgbClr val="002957"/>
                </a:solidFill>
                <a:latin typeface="Calibri"/>
              </a:rPr>
              <a:t>al</a:t>
            </a:r>
            <a:r>
              <a:rPr lang="en-US" spc="-10" dirty="0" err="1" smtClean="0">
                <a:solidFill>
                  <a:srgbClr val="002957"/>
                </a:solidFill>
                <a:latin typeface="Calibri"/>
              </a:rPr>
              <a:t>l</a:t>
            </a:r>
            <a:r>
              <a:rPr lang="en-US" dirty="0" err="1" smtClean="0">
                <a:solidFill>
                  <a:srgbClr val="002957"/>
                </a:solidFill>
                <a:latin typeface="Calibri"/>
              </a:rPr>
              <a:t>and</a:t>
            </a:r>
            <a:r>
              <a:rPr lang="en-US" dirty="0" smtClean="0">
                <a:solidFill>
                  <a:srgbClr val="002957"/>
                </a:solidFill>
                <a:latin typeface="Calibri"/>
              </a:rPr>
              <a:t>, </a:t>
            </a:r>
            <a:r>
              <a:rPr lang="en-US" sz="1400" dirty="0" smtClean="0">
                <a:solidFill>
                  <a:srgbClr val="002957"/>
                </a:solidFill>
                <a:latin typeface="Calibri"/>
              </a:rPr>
              <a:t>2005</a:t>
            </a:r>
            <a:r>
              <a:rPr lang="en-US" dirty="0" smtClean="0">
                <a:solidFill>
                  <a:srgbClr val="002957"/>
                </a:solidFill>
                <a:latin typeface="Calibri"/>
              </a:rPr>
              <a:t> .</a:t>
            </a:r>
            <a:endParaRPr lang="en-US" dirty="0">
              <a:solidFill>
                <a:srgbClr val="002957"/>
              </a:solidFill>
              <a:latin typeface="Calibri"/>
            </a:endParaRPr>
          </a:p>
        </p:txBody>
      </p:sp>
    </p:spTree>
    <p:extLst>
      <p:ext uri="{BB962C8B-B14F-4D97-AF65-F5344CB8AC3E}">
        <p14:creationId xmlns:p14="http://schemas.microsoft.com/office/powerpoint/2010/main" val="84966655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 name="Freeform 225"/>
          <p:cNvSpPr/>
          <p:nvPr/>
        </p:nvSpPr>
        <p:spPr>
          <a:xfrm>
            <a:off x="1341079" y="22920"/>
            <a:ext cx="9144000" cy="6858000"/>
          </a:xfrm>
          <a:custGeom>
            <a:avLst/>
            <a:gdLst/>
            <a:ahLst/>
            <a:cxnLst/>
            <a:rect l="0" t="0" r="0" b="0"/>
            <a:pathLst>
              <a:path w="9144000" h="6858000">
                <a:moveTo>
                  <a:pt x="0" y="6858000"/>
                </a:moveTo>
                <a:lnTo>
                  <a:pt x="9144000" y="6858000"/>
                </a:lnTo>
                <a:lnTo>
                  <a:pt x="9144000" y="0"/>
                </a:lnTo>
                <a:lnTo>
                  <a:pt x="0" y="0"/>
                </a:lnTo>
                <a:lnTo>
                  <a:pt x="0" y="6858000"/>
                </a:lnTo>
                <a:close/>
              </a:path>
            </a:pathLst>
          </a:custGeom>
          <a:solidFill>
            <a:srgbClr val="EEEFEE">
              <a:alpha val="100000"/>
            </a:srgbClr>
          </a:solidFill>
          <a:ln w="12700">
            <a:noFill/>
          </a:ln>
        </p:spPr>
        <p:style>
          <a:lnRef idx="2">
            <a:schemeClr val="accent1">
              <a:shade val="50000"/>
            </a:schemeClr>
          </a:lnRef>
          <a:fillRef idx="1">
            <a:schemeClr val="accent1"/>
          </a:fillRef>
          <a:effectRef idx="0">
            <a:schemeClr val="accent1"/>
          </a:effectRef>
          <a:fontRef idx="minor">
            <a:schemeClr val="lt1"/>
          </a:fontRef>
        </p:style>
      </p:sp>
      <p:sp>
        <p:nvSpPr>
          <p:cNvPr id="226" name="Freeform 226"/>
          <p:cNvSpPr/>
          <p:nvPr/>
        </p:nvSpPr>
        <p:spPr>
          <a:xfrm>
            <a:off x="10028681" y="6593588"/>
            <a:ext cx="0" cy="180987"/>
          </a:xfrm>
          <a:custGeom>
            <a:avLst/>
            <a:gdLst/>
            <a:ahLst/>
            <a:cxnLst/>
            <a:rect l="0" t="0" r="0" b="0"/>
            <a:pathLst>
              <a:path h="180987">
                <a:moveTo>
                  <a:pt x="0" y="0"/>
                </a:moveTo>
                <a:lnTo>
                  <a:pt x="0" y="180987"/>
                </a:lnTo>
              </a:path>
            </a:pathLst>
          </a:custGeom>
          <a:noFill/>
          <a:ln w="25907" cap="flat" cmpd="sng">
            <a:solidFill>
              <a:srgbClr val="FFFFFF">
                <a:alpha val="100000"/>
              </a:srgbClr>
            </a:solidFill>
            <a:round/>
          </a:ln>
        </p:spPr>
        <p:style>
          <a:lnRef idx="2">
            <a:schemeClr val="accent1">
              <a:shade val="50000"/>
            </a:schemeClr>
          </a:lnRef>
          <a:fillRef idx="1">
            <a:schemeClr val="accent1"/>
          </a:fillRef>
          <a:effectRef idx="0">
            <a:schemeClr val="accent1"/>
          </a:effectRef>
          <a:fontRef idx="minor">
            <a:schemeClr val="lt1"/>
          </a:fontRef>
        </p:style>
      </p:sp>
      <p:sp>
        <p:nvSpPr>
          <p:cNvPr id="227" name="Freeform 227"/>
          <p:cNvSpPr/>
          <p:nvPr/>
        </p:nvSpPr>
        <p:spPr>
          <a:xfrm>
            <a:off x="9077706" y="6593588"/>
            <a:ext cx="0" cy="180987"/>
          </a:xfrm>
          <a:custGeom>
            <a:avLst/>
            <a:gdLst/>
            <a:ahLst/>
            <a:cxnLst/>
            <a:rect l="0" t="0" r="0" b="0"/>
            <a:pathLst>
              <a:path h="180987">
                <a:moveTo>
                  <a:pt x="0" y="0"/>
                </a:moveTo>
                <a:lnTo>
                  <a:pt x="0" y="180987"/>
                </a:lnTo>
              </a:path>
            </a:pathLst>
          </a:custGeom>
          <a:noFill/>
          <a:ln w="25907" cap="flat" cmpd="sng">
            <a:solidFill>
              <a:srgbClr val="FFFFFF">
                <a:alpha val="100000"/>
              </a:srgbClr>
            </a:solidFill>
            <a:round/>
          </a:ln>
        </p:spPr>
        <p:style>
          <a:lnRef idx="2">
            <a:schemeClr val="accent1">
              <a:shade val="50000"/>
            </a:schemeClr>
          </a:lnRef>
          <a:fillRef idx="1">
            <a:schemeClr val="accent1"/>
          </a:fillRef>
          <a:effectRef idx="0">
            <a:schemeClr val="accent1"/>
          </a:effectRef>
          <a:fontRef idx="minor">
            <a:schemeClr val="lt1"/>
          </a:fontRef>
        </p:style>
      </p:sp>
      <p:sp>
        <p:nvSpPr>
          <p:cNvPr id="228" name="Freeform 228"/>
          <p:cNvSpPr/>
          <p:nvPr/>
        </p:nvSpPr>
        <p:spPr>
          <a:xfrm>
            <a:off x="9447276" y="0"/>
            <a:ext cx="763524" cy="1028700"/>
          </a:xfrm>
          <a:custGeom>
            <a:avLst/>
            <a:gdLst/>
            <a:ahLst/>
            <a:cxnLst/>
            <a:rect l="0" t="0" r="0" b="0"/>
            <a:pathLst>
              <a:path w="763524" h="1028700">
                <a:moveTo>
                  <a:pt x="0" y="1028700"/>
                </a:moveTo>
                <a:lnTo>
                  <a:pt x="763524" y="1028700"/>
                </a:lnTo>
                <a:lnTo>
                  <a:pt x="763524" y="0"/>
                </a:lnTo>
                <a:lnTo>
                  <a:pt x="0" y="0"/>
                </a:lnTo>
                <a:lnTo>
                  <a:pt x="0" y="1028700"/>
                </a:lnTo>
                <a:close/>
              </a:path>
            </a:pathLst>
          </a:custGeom>
          <a:solidFill>
            <a:srgbClr val="002957">
              <a:alpha val="100000"/>
            </a:srgbClr>
          </a:solidFill>
          <a:ln w="25907">
            <a:noFill/>
          </a:ln>
        </p:spPr>
        <p:style>
          <a:lnRef idx="2">
            <a:schemeClr val="accent1">
              <a:shade val="50000"/>
            </a:schemeClr>
          </a:lnRef>
          <a:fillRef idx="1">
            <a:schemeClr val="accent1"/>
          </a:fillRef>
          <a:effectRef idx="0">
            <a:schemeClr val="accent1"/>
          </a:effectRef>
          <a:fontRef idx="minor">
            <a:schemeClr val="lt1"/>
          </a:fontRef>
        </p:style>
      </p:sp>
      <p:pic>
        <p:nvPicPr>
          <p:cNvPr id="229" name="Picture 114"/>
          <p:cNvPicPr>
            <a:picLocks noChangeArrowheads="1"/>
          </p:cNvPicPr>
          <p:nvPr/>
        </p:nvPicPr>
        <p:blipFill>
          <a:blip r:embed="rId2">
            <a:extLst>
              <a:ext uri="{28A0092B-C50C-407E-A947-70E740481C1C}">
                <a14:useLocalDpi xmlns:a14="http://schemas.microsoft.com/office/drawing/2010/main" val="0"/>
              </a:ext>
            </a:extLst>
          </a:blip>
          <a:srcRect/>
          <a:stretch>
            <a:fillRect/>
          </a:stretch>
        </p:blipFill>
        <p:spPr>
          <a:xfrm>
            <a:off x="9666732" y="166118"/>
            <a:ext cx="324611" cy="736091"/>
          </a:xfrm>
          <a:prstGeom prst="rect">
            <a:avLst/>
          </a:prstGeom>
          <a:noFill/>
          <a:extLst/>
        </p:spPr>
      </p:pic>
      <p:sp>
        <p:nvSpPr>
          <p:cNvPr id="230" name="Freeform 230"/>
          <p:cNvSpPr/>
          <p:nvPr/>
        </p:nvSpPr>
        <p:spPr>
          <a:xfrm>
            <a:off x="1524000" y="6541009"/>
            <a:ext cx="9144000" cy="323087"/>
          </a:xfrm>
          <a:custGeom>
            <a:avLst/>
            <a:gdLst/>
            <a:ahLst/>
            <a:cxnLst/>
            <a:rect l="0" t="0" r="0" b="0"/>
            <a:pathLst>
              <a:path w="9144000" h="323087">
                <a:moveTo>
                  <a:pt x="0" y="323087"/>
                </a:moveTo>
                <a:lnTo>
                  <a:pt x="9144000" y="323087"/>
                </a:lnTo>
                <a:lnTo>
                  <a:pt x="9144000" y="0"/>
                </a:lnTo>
                <a:lnTo>
                  <a:pt x="0" y="0"/>
                </a:lnTo>
                <a:lnTo>
                  <a:pt x="0" y="323087"/>
                </a:lnTo>
                <a:close/>
              </a:path>
            </a:pathLst>
          </a:custGeom>
          <a:solidFill>
            <a:srgbClr val="002957">
              <a:alpha val="100000"/>
            </a:srgbClr>
          </a:solidFill>
          <a:ln w="25907">
            <a:noFill/>
          </a:ln>
        </p:spPr>
        <p:style>
          <a:lnRef idx="2">
            <a:schemeClr val="accent1">
              <a:shade val="50000"/>
            </a:schemeClr>
          </a:lnRef>
          <a:fillRef idx="1">
            <a:schemeClr val="accent1"/>
          </a:fillRef>
          <a:effectRef idx="0">
            <a:schemeClr val="accent1"/>
          </a:effectRef>
          <a:fontRef idx="minor">
            <a:schemeClr val="lt1"/>
          </a:fontRef>
        </p:style>
      </p:sp>
      <p:sp>
        <p:nvSpPr>
          <p:cNvPr id="231" name="Freeform 231"/>
          <p:cNvSpPr/>
          <p:nvPr/>
        </p:nvSpPr>
        <p:spPr>
          <a:xfrm>
            <a:off x="10028681" y="6593588"/>
            <a:ext cx="0" cy="180987"/>
          </a:xfrm>
          <a:custGeom>
            <a:avLst/>
            <a:gdLst/>
            <a:ahLst/>
            <a:cxnLst/>
            <a:rect l="0" t="0" r="0" b="0"/>
            <a:pathLst>
              <a:path h="180987">
                <a:moveTo>
                  <a:pt x="0" y="0"/>
                </a:moveTo>
                <a:lnTo>
                  <a:pt x="0" y="180987"/>
                </a:lnTo>
              </a:path>
            </a:pathLst>
          </a:custGeom>
          <a:noFill/>
          <a:ln w="25907" cap="flat" cmpd="sng">
            <a:solidFill>
              <a:srgbClr val="FFFFFF">
                <a:alpha val="100000"/>
              </a:srgbClr>
            </a:solidFill>
            <a:round/>
          </a:ln>
        </p:spPr>
        <p:style>
          <a:lnRef idx="2">
            <a:schemeClr val="accent1">
              <a:shade val="50000"/>
            </a:schemeClr>
          </a:lnRef>
          <a:fillRef idx="1">
            <a:schemeClr val="accent1"/>
          </a:fillRef>
          <a:effectRef idx="0">
            <a:schemeClr val="accent1"/>
          </a:effectRef>
          <a:fontRef idx="minor">
            <a:schemeClr val="lt1"/>
          </a:fontRef>
        </p:style>
      </p:sp>
      <p:sp>
        <p:nvSpPr>
          <p:cNvPr id="232" name="Freeform 232"/>
          <p:cNvSpPr/>
          <p:nvPr/>
        </p:nvSpPr>
        <p:spPr>
          <a:xfrm>
            <a:off x="9077706" y="6593588"/>
            <a:ext cx="0" cy="180987"/>
          </a:xfrm>
          <a:custGeom>
            <a:avLst/>
            <a:gdLst/>
            <a:ahLst/>
            <a:cxnLst/>
            <a:rect l="0" t="0" r="0" b="0"/>
            <a:pathLst>
              <a:path h="180987">
                <a:moveTo>
                  <a:pt x="0" y="0"/>
                </a:moveTo>
                <a:lnTo>
                  <a:pt x="0" y="180987"/>
                </a:lnTo>
              </a:path>
            </a:pathLst>
          </a:custGeom>
          <a:noFill/>
          <a:ln w="25907" cap="flat" cmpd="sng">
            <a:solidFill>
              <a:srgbClr val="FFFFFF">
                <a:alpha val="100000"/>
              </a:srgbClr>
            </a:solidFill>
            <a:round/>
          </a:ln>
        </p:spPr>
        <p:style>
          <a:lnRef idx="2">
            <a:schemeClr val="accent1">
              <a:shade val="50000"/>
            </a:schemeClr>
          </a:lnRef>
          <a:fillRef idx="1">
            <a:schemeClr val="accent1"/>
          </a:fillRef>
          <a:effectRef idx="0">
            <a:schemeClr val="accent1"/>
          </a:effectRef>
          <a:fontRef idx="minor">
            <a:schemeClr val="lt1"/>
          </a:fontRef>
        </p:style>
      </p:sp>
      <p:sp>
        <p:nvSpPr>
          <p:cNvPr id="233" name="Freeform 233"/>
          <p:cNvSpPr/>
          <p:nvPr/>
        </p:nvSpPr>
        <p:spPr>
          <a:xfrm>
            <a:off x="1746576" y="2017783"/>
            <a:ext cx="7252717" cy="2145793"/>
          </a:xfrm>
          <a:custGeom>
            <a:avLst/>
            <a:gdLst/>
            <a:ahLst/>
            <a:cxnLst/>
            <a:rect l="0" t="0" r="0" b="0"/>
            <a:pathLst>
              <a:path w="7252717" h="2145793">
                <a:moveTo>
                  <a:pt x="0" y="2145793"/>
                </a:moveTo>
                <a:lnTo>
                  <a:pt x="7252717" y="2145793"/>
                </a:lnTo>
                <a:lnTo>
                  <a:pt x="7252717" y="0"/>
                </a:lnTo>
                <a:lnTo>
                  <a:pt x="0" y="0"/>
                </a:lnTo>
                <a:lnTo>
                  <a:pt x="0" y="2145793"/>
                </a:lnTo>
                <a:close/>
              </a:path>
            </a:pathLst>
          </a:custGeom>
          <a:solidFill>
            <a:srgbClr val="FFFFFF">
              <a:alpha val="100000"/>
            </a:srgbClr>
          </a:solidFill>
          <a:ln w="25907">
            <a:noFill/>
          </a:ln>
        </p:spPr>
        <p:style>
          <a:lnRef idx="2">
            <a:schemeClr val="accent1">
              <a:shade val="50000"/>
            </a:schemeClr>
          </a:lnRef>
          <a:fillRef idx="1">
            <a:schemeClr val="accent1"/>
          </a:fillRef>
          <a:effectRef idx="0">
            <a:schemeClr val="accent1"/>
          </a:effectRef>
          <a:fontRef idx="minor">
            <a:schemeClr val="lt1"/>
          </a:fontRef>
        </p:style>
      </p:sp>
      <p:sp>
        <p:nvSpPr>
          <p:cNvPr id="234" name="Freeform 234"/>
          <p:cNvSpPr/>
          <p:nvPr/>
        </p:nvSpPr>
        <p:spPr>
          <a:xfrm>
            <a:off x="1834816" y="2166940"/>
            <a:ext cx="8047564" cy="2041588"/>
          </a:xfrm>
          <a:custGeom>
            <a:avLst/>
            <a:gdLst/>
            <a:ahLst/>
            <a:cxnLst/>
            <a:rect l="0" t="0" r="0" b="0"/>
            <a:pathLst>
              <a:path w="7252717" h="2145793">
                <a:moveTo>
                  <a:pt x="0" y="2145793"/>
                </a:moveTo>
                <a:lnTo>
                  <a:pt x="7252717" y="2145793"/>
                </a:lnTo>
                <a:lnTo>
                  <a:pt x="7252717" y="0"/>
                </a:lnTo>
                <a:lnTo>
                  <a:pt x="0" y="0"/>
                </a:lnTo>
                <a:lnTo>
                  <a:pt x="0" y="2145793"/>
                </a:lnTo>
                <a:close/>
              </a:path>
            </a:pathLst>
          </a:custGeom>
          <a:noFill/>
          <a:ln w="25907" cap="flat" cmpd="sng">
            <a:solidFill>
              <a:srgbClr val="F1563F">
                <a:alpha val="100000"/>
              </a:srgbClr>
            </a:solidFill>
            <a:round/>
          </a:ln>
        </p:spPr>
        <p:style>
          <a:lnRef idx="2">
            <a:schemeClr val="accent1">
              <a:shade val="50000"/>
            </a:schemeClr>
          </a:lnRef>
          <a:fillRef idx="1">
            <a:schemeClr val="accent1"/>
          </a:fillRef>
          <a:effectRef idx="0">
            <a:schemeClr val="accent1"/>
          </a:effectRef>
          <a:fontRef idx="minor">
            <a:schemeClr val="lt1"/>
          </a:fontRef>
        </p:style>
      </p:sp>
      <p:sp>
        <p:nvSpPr>
          <p:cNvPr id="235" name="Rectangle 235"/>
          <p:cNvSpPr/>
          <p:nvPr/>
        </p:nvSpPr>
        <p:spPr>
          <a:xfrm>
            <a:off x="2072641" y="879871"/>
            <a:ext cx="2391489" cy="430118"/>
          </a:xfrm>
          <a:prstGeom prst="rect">
            <a:avLst/>
          </a:prstGeom>
        </p:spPr>
        <p:txBody>
          <a:bodyPr wrap="none" lIns="0" tIns="0" rIns="0" bIns="0">
            <a:spAutoFit/>
          </a:bodyPr>
          <a:lstStyle/>
          <a:p>
            <a:r>
              <a:rPr lang="en-US" sz="2795" b="1" smtClean="0">
                <a:solidFill>
                  <a:srgbClr val="002957"/>
                </a:solidFill>
                <a:latin typeface="Arial"/>
              </a:rPr>
              <a:t>Opettaja</a:t>
            </a:r>
            <a:r>
              <a:rPr lang="en-US" sz="2795" b="1" spc="811" smtClean="0">
                <a:solidFill>
                  <a:srgbClr val="002957"/>
                </a:solidFill>
                <a:latin typeface="Arial"/>
              </a:rPr>
              <a:t>n</a:t>
            </a:r>
            <a:r>
              <a:rPr lang="en-US" sz="2795" b="1" smtClean="0">
                <a:solidFill>
                  <a:srgbClr val="002957"/>
                </a:solidFill>
                <a:latin typeface="Arial"/>
              </a:rPr>
              <a:t>tuki</a:t>
            </a:r>
            <a:endParaRPr lang="en-US" sz="2795" b="1" dirty="0">
              <a:solidFill>
                <a:srgbClr val="002957"/>
              </a:solidFill>
              <a:latin typeface="Arial"/>
            </a:endParaRPr>
          </a:p>
        </p:txBody>
      </p:sp>
      <p:sp>
        <p:nvSpPr>
          <p:cNvPr id="236" name="Rectangle 236"/>
          <p:cNvSpPr/>
          <p:nvPr/>
        </p:nvSpPr>
        <p:spPr>
          <a:xfrm>
            <a:off x="1834815" y="2573976"/>
            <a:ext cx="8156528" cy="1113446"/>
          </a:xfrm>
          <a:prstGeom prst="rect">
            <a:avLst/>
          </a:prstGeom>
        </p:spPr>
        <p:txBody>
          <a:bodyPr wrap="none" lIns="0" tIns="0" rIns="0" bIns="0">
            <a:spAutoFit/>
          </a:bodyPr>
          <a:lstStyle/>
          <a:p>
            <a:r>
              <a:rPr lang="en-US" sz="2402" b="1" dirty="0">
                <a:solidFill>
                  <a:srgbClr val="002957"/>
                </a:solidFill>
                <a:latin typeface="Calibri-Bold"/>
              </a:rPr>
              <a:t>Ope</a:t>
            </a:r>
            <a:r>
              <a:rPr lang="en-US" sz="2402" b="1" spc="-28" dirty="0">
                <a:solidFill>
                  <a:srgbClr val="002957"/>
                </a:solidFill>
                <a:latin typeface="Calibri-Bold"/>
              </a:rPr>
              <a:t>tt</a:t>
            </a:r>
            <a:r>
              <a:rPr lang="en-US" sz="2402" b="1" dirty="0">
                <a:solidFill>
                  <a:srgbClr val="002957"/>
                </a:solidFill>
                <a:latin typeface="Calibri-Bold"/>
              </a:rPr>
              <a:t>ajan t</a:t>
            </a:r>
            <a:r>
              <a:rPr lang="en-US" sz="2402" b="1" spc="-12" dirty="0">
                <a:solidFill>
                  <a:srgbClr val="002957"/>
                </a:solidFill>
                <a:latin typeface="Calibri-Bold"/>
              </a:rPr>
              <a:t>u</a:t>
            </a:r>
            <a:r>
              <a:rPr lang="en-US" sz="2402" b="1" dirty="0">
                <a:solidFill>
                  <a:srgbClr val="002957"/>
                </a:solidFill>
                <a:latin typeface="Calibri-Bold"/>
              </a:rPr>
              <a:t>n</a:t>
            </a:r>
            <a:r>
              <a:rPr lang="en-US" sz="2402" b="1" spc="-12" dirty="0">
                <a:solidFill>
                  <a:srgbClr val="002957"/>
                </a:solidFill>
                <a:latin typeface="Calibri-Bold"/>
              </a:rPr>
              <a:t>n</a:t>
            </a:r>
            <a:r>
              <a:rPr lang="en-US" sz="2402" b="1" dirty="0">
                <a:solidFill>
                  <a:srgbClr val="002957"/>
                </a:solidFill>
                <a:latin typeface="Calibri-Bold"/>
              </a:rPr>
              <a:t>etilalla on suu</a:t>
            </a:r>
            <a:r>
              <a:rPr lang="en-US" sz="2402" b="1" spc="-31" dirty="0">
                <a:solidFill>
                  <a:srgbClr val="002957"/>
                </a:solidFill>
                <a:latin typeface="Calibri-Bold"/>
              </a:rPr>
              <a:t>r</a:t>
            </a:r>
            <a:r>
              <a:rPr lang="en-US" sz="2402" b="1" dirty="0">
                <a:solidFill>
                  <a:srgbClr val="002957"/>
                </a:solidFill>
                <a:latin typeface="Calibri-Bold"/>
              </a:rPr>
              <a:t>empi </a:t>
            </a:r>
            <a:r>
              <a:rPr lang="en-US" sz="2402" b="1" spc="-38" dirty="0">
                <a:solidFill>
                  <a:srgbClr val="002957"/>
                </a:solidFill>
                <a:latin typeface="Calibri-Bold"/>
              </a:rPr>
              <a:t>v</a:t>
            </a:r>
            <a:r>
              <a:rPr lang="en-US" sz="2402" b="1" dirty="0">
                <a:solidFill>
                  <a:srgbClr val="002957"/>
                </a:solidFill>
                <a:latin typeface="Calibri-Bold"/>
              </a:rPr>
              <a:t>ai</a:t>
            </a:r>
            <a:r>
              <a:rPr lang="en-US" sz="2402" b="1" spc="-26" dirty="0">
                <a:solidFill>
                  <a:srgbClr val="002957"/>
                </a:solidFill>
                <a:latin typeface="Calibri-Bold"/>
              </a:rPr>
              <a:t>k</a:t>
            </a:r>
            <a:r>
              <a:rPr lang="en-US" sz="2402" b="1" dirty="0">
                <a:solidFill>
                  <a:srgbClr val="002957"/>
                </a:solidFill>
                <a:latin typeface="Calibri-Bold"/>
              </a:rPr>
              <a:t>u</a:t>
            </a:r>
            <a:r>
              <a:rPr lang="en-US" sz="2402" b="1" spc="-12" dirty="0">
                <a:solidFill>
                  <a:srgbClr val="002957"/>
                </a:solidFill>
                <a:latin typeface="Calibri-Bold"/>
              </a:rPr>
              <a:t>t</a:t>
            </a:r>
            <a:r>
              <a:rPr lang="en-US" sz="2402" b="1" dirty="0">
                <a:solidFill>
                  <a:srgbClr val="002957"/>
                </a:solidFill>
                <a:latin typeface="Calibri-Bold"/>
              </a:rPr>
              <a:t>us oppilaiden </a:t>
            </a:r>
          </a:p>
          <a:p>
            <a:pPr>
              <a:lnSpc>
                <a:spcPts val="2881"/>
              </a:lnSpc>
            </a:pPr>
            <a:r>
              <a:rPr lang="en-US" sz="2400" b="1" dirty="0">
                <a:solidFill>
                  <a:srgbClr val="002957"/>
                </a:solidFill>
                <a:latin typeface="Calibri-Bold"/>
              </a:rPr>
              <a:t>oppimiseen </a:t>
            </a:r>
            <a:r>
              <a:rPr lang="en-US" sz="2400" b="1" spc="-26" dirty="0">
                <a:solidFill>
                  <a:srgbClr val="002957"/>
                </a:solidFill>
                <a:latin typeface="Calibri-Bold"/>
              </a:rPr>
              <a:t>k</a:t>
            </a:r>
            <a:r>
              <a:rPr lang="en-US" sz="2400" b="1" dirty="0">
                <a:solidFill>
                  <a:srgbClr val="002957"/>
                </a:solidFill>
                <a:latin typeface="Calibri-Bold"/>
              </a:rPr>
              <a:t>uin</a:t>
            </a:r>
            <a:r>
              <a:rPr lang="en-US" sz="2400" b="1" spc="-19" dirty="0">
                <a:solidFill>
                  <a:srgbClr val="002957"/>
                </a:solidFill>
                <a:latin typeface="Calibri-Bold"/>
              </a:rPr>
              <a:t> </a:t>
            </a:r>
            <a:r>
              <a:rPr lang="en-US" sz="2400" b="1" dirty="0">
                <a:solidFill>
                  <a:srgbClr val="002957"/>
                </a:solidFill>
                <a:latin typeface="Calibri-Bold"/>
              </a:rPr>
              <a:t>muulla peda</a:t>
            </a:r>
            <a:r>
              <a:rPr lang="en-US" sz="2400" b="1" spc="-19" dirty="0">
                <a:solidFill>
                  <a:srgbClr val="002957"/>
                </a:solidFill>
                <a:latin typeface="Calibri-Bold"/>
              </a:rPr>
              <a:t>g</a:t>
            </a:r>
            <a:r>
              <a:rPr lang="en-US" sz="2400" b="1" dirty="0">
                <a:solidFill>
                  <a:srgbClr val="002957"/>
                </a:solidFill>
                <a:latin typeface="Calibri-Bold"/>
              </a:rPr>
              <a:t>ogisella </a:t>
            </a:r>
            <a:r>
              <a:rPr lang="en-US" sz="2400" b="1" spc="-24" dirty="0">
                <a:solidFill>
                  <a:srgbClr val="002957"/>
                </a:solidFill>
                <a:latin typeface="Calibri-Bold"/>
              </a:rPr>
              <a:t>k</a:t>
            </a:r>
            <a:r>
              <a:rPr lang="en-US" sz="2400" b="1" spc="-45" dirty="0">
                <a:solidFill>
                  <a:srgbClr val="002957"/>
                </a:solidFill>
                <a:latin typeface="Calibri-Bold"/>
              </a:rPr>
              <a:t>ä</a:t>
            </a:r>
            <a:r>
              <a:rPr lang="en-US" sz="2400" b="1" dirty="0">
                <a:solidFill>
                  <a:srgbClr val="002957"/>
                </a:solidFill>
                <a:latin typeface="Calibri-Bold"/>
              </a:rPr>
              <a:t>y</a:t>
            </a:r>
            <a:r>
              <a:rPr lang="en-US" sz="2400" b="1" spc="-28" dirty="0">
                <a:solidFill>
                  <a:srgbClr val="002957"/>
                </a:solidFill>
                <a:latin typeface="Calibri-Bold"/>
              </a:rPr>
              <a:t>tt</a:t>
            </a:r>
            <a:r>
              <a:rPr lang="en-US" sz="2400" b="1" spc="-45" dirty="0">
                <a:solidFill>
                  <a:srgbClr val="002957"/>
                </a:solidFill>
                <a:latin typeface="Calibri-Bold"/>
              </a:rPr>
              <a:t>ä</a:t>
            </a:r>
            <a:r>
              <a:rPr lang="en-US" sz="2400" b="1" dirty="0">
                <a:solidFill>
                  <a:srgbClr val="002957"/>
                </a:solidFill>
                <a:latin typeface="Calibri-Bold"/>
              </a:rPr>
              <a:t>ytymisellä </a:t>
            </a:r>
          </a:p>
          <a:p>
            <a:pPr>
              <a:lnSpc>
                <a:spcPts val="2879"/>
              </a:lnSpc>
            </a:pPr>
            <a:r>
              <a:rPr lang="en-US" sz="2400" dirty="0">
                <a:solidFill>
                  <a:srgbClr val="002957"/>
                </a:solidFill>
                <a:latin typeface="Calibri"/>
              </a:rPr>
              <a:t>(Bec</a:t>
            </a:r>
            <a:r>
              <a:rPr lang="en-US" sz="2400" spc="-71" dirty="0">
                <a:solidFill>
                  <a:srgbClr val="002957"/>
                </a:solidFill>
                <a:latin typeface="Calibri"/>
              </a:rPr>
              <a:t>k</a:t>
            </a:r>
            <a:r>
              <a:rPr lang="en-US" sz="2400" dirty="0">
                <a:solidFill>
                  <a:srgbClr val="002957"/>
                </a:solidFill>
                <a:latin typeface="Calibri"/>
              </a:rPr>
              <a:t>e</a:t>
            </a:r>
            <a:r>
              <a:rPr lang="en-US" sz="2400" spc="-196" dirty="0">
                <a:solidFill>
                  <a:srgbClr val="002957"/>
                </a:solidFill>
                <a:latin typeface="Calibri"/>
              </a:rPr>
              <a:t>r</a:t>
            </a:r>
            <a:r>
              <a:rPr lang="en-US" sz="2400" dirty="0">
                <a:solidFill>
                  <a:srgbClr val="002957"/>
                </a:solidFill>
                <a:latin typeface="Calibri"/>
              </a:rPr>
              <a:t>,</a:t>
            </a:r>
            <a:r>
              <a:rPr lang="en-US" sz="2400" spc="-38" dirty="0">
                <a:solidFill>
                  <a:srgbClr val="002957"/>
                </a:solidFill>
                <a:latin typeface="Calibri"/>
              </a:rPr>
              <a:t> </a:t>
            </a:r>
            <a:r>
              <a:rPr lang="en-US" sz="2400" dirty="0">
                <a:solidFill>
                  <a:srgbClr val="002957"/>
                </a:solidFill>
                <a:latin typeface="Calibri"/>
              </a:rPr>
              <a:t>2014).</a:t>
            </a:r>
          </a:p>
        </p:txBody>
      </p:sp>
    </p:spTree>
    <p:extLst>
      <p:ext uri="{BB962C8B-B14F-4D97-AF65-F5344CB8AC3E}">
        <p14:creationId xmlns:p14="http://schemas.microsoft.com/office/powerpoint/2010/main" val="165272024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5" name="Freeform 375"/>
          <p:cNvSpPr/>
          <p:nvPr/>
        </p:nvSpPr>
        <p:spPr>
          <a:xfrm>
            <a:off x="1524000" y="0"/>
            <a:ext cx="9144000" cy="6858000"/>
          </a:xfrm>
          <a:custGeom>
            <a:avLst/>
            <a:gdLst/>
            <a:ahLst/>
            <a:cxnLst/>
            <a:rect l="0" t="0" r="0" b="0"/>
            <a:pathLst>
              <a:path w="9144000" h="6858000">
                <a:moveTo>
                  <a:pt x="0" y="6858000"/>
                </a:moveTo>
                <a:lnTo>
                  <a:pt x="9144000" y="6858000"/>
                </a:lnTo>
                <a:lnTo>
                  <a:pt x="9144000" y="0"/>
                </a:lnTo>
                <a:lnTo>
                  <a:pt x="0" y="0"/>
                </a:lnTo>
                <a:lnTo>
                  <a:pt x="0" y="6858000"/>
                </a:lnTo>
                <a:close/>
              </a:path>
            </a:pathLst>
          </a:custGeom>
          <a:solidFill>
            <a:srgbClr val="EEEFEE">
              <a:alpha val="100000"/>
            </a:srgbClr>
          </a:solidFill>
          <a:ln w="12700">
            <a:noFill/>
          </a:ln>
        </p:spPr>
        <p:style>
          <a:lnRef idx="2">
            <a:schemeClr val="accent1">
              <a:shade val="50000"/>
            </a:schemeClr>
          </a:lnRef>
          <a:fillRef idx="1">
            <a:schemeClr val="accent1"/>
          </a:fillRef>
          <a:effectRef idx="0">
            <a:schemeClr val="accent1"/>
          </a:effectRef>
          <a:fontRef idx="minor">
            <a:schemeClr val="lt1"/>
          </a:fontRef>
        </p:style>
      </p:sp>
      <p:sp>
        <p:nvSpPr>
          <p:cNvPr id="376" name="Freeform 376"/>
          <p:cNvSpPr/>
          <p:nvPr/>
        </p:nvSpPr>
        <p:spPr>
          <a:xfrm>
            <a:off x="10028681" y="6593588"/>
            <a:ext cx="0" cy="180987"/>
          </a:xfrm>
          <a:custGeom>
            <a:avLst/>
            <a:gdLst/>
            <a:ahLst/>
            <a:cxnLst/>
            <a:rect l="0" t="0" r="0" b="0"/>
            <a:pathLst>
              <a:path h="180987">
                <a:moveTo>
                  <a:pt x="0" y="0"/>
                </a:moveTo>
                <a:lnTo>
                  <a:pt x="0" y="180987"/>
                </a:lnTo>
              </a:path>
            </a:pathLst>
          </a:custGeom>
          <a:noFill/>
          <a:ln w="25907" cap="flat" cmpd="sng">
            <a:solidFill>
              <a:srgbClr val="FFFFFF">
                <a:alpha val="100000"/>
              </a:srgbClr>
            </a:solidFill>
            <a:round/>
          </a:ln>
        </p:spPr>
        <p:style>
          <a:lnRef idx="2">
            <a:schemeClr val="accent1">
              <a:shade val="50000"/>
            </a:schemeClr>
          </a:lnRef>
          <a:fillRef idx="1">
            <a:schemeClr val="accent1"/>
          </a:fillRef>
          <a:effectRef idx="0">
            <a:schemeClr val="accent1"/>
          </a:effectRef>
          <a:fontRef idx="minor">
            <a:schemeClr val="lt1"/>
          </a:fontRef>
        </p:style>
      </p:sp>
      <p:sp>
        <p:nvSpPr>
          <p:cNvPr id="377" name="Freeform 377"/>
          <p:cNvSpPr/>
          <p:nvPr/>
        </p:nvSpPr>
        <p:spPr>
          <a:xfrm>
            <a:off x="9077706" y="6593588"/>
            <a:ext cx="0" cy="180987"/>
          </a:xfrm>
          <a:custGeom>
            <a:avLst/>
            <a:gdLst/>
            <a:ahLst/>
            <a:cxnLst/>
            <a:rect l="0" t="0" r="0" b="0"/>
            <a:pathLst>
              <a:path h="180987">
                <a:moveTo>
                  <a:pt x="0" y="0"/>
                </a:moveTo>
                <a:lnTo>
                  <a:pt x="0" y="180987"/>
                </a:lnTo>
              </a:path>
            </a:pathLst>
          </a:custGeom>
          <a:noFill/>
          <a:ln w="25907" cap="flat" cmpd="sng">
            <a:solidFill>
              <a:srgbClr val="FFFFFF">
                <a:alpha val="100000"/>
              </a:srgbClr>
            </a:solidFill>
            <a:round/>
          </a:ln>
        </p:spPr>
        <p:style>
          <a:lnRef idx="2">
            <a:schemeClr val="accent1">
              <a:shade val="50000"/>
            </a:schemeClr>
          </a:lnRef>
          <a:fillRef idx="1">
            <a:schemeClr val="accent1"/>
          </a:fillRef>
          <a:effectRef idx="0">
            <a:schemeClr val="accent1"/>
          </a:effectRef>
          <a:fontRef idx="minor">
            <a:schemeClr val="lt1"/>
          </a:fontRef>
        </p:style>
      </p:sp>
      <p:sp>
        <p:nvSpPr>
          <p:cNvPr id="378" name="Freeform 378"/>
          <p:cNvSpPr/>
          <p:nvPr/>
        </p:nvSpPr>
        <p:spPr>
          <a:xfrm>
            <a:off x="9447276" y="0"/>
            <a:ext cx="763524" cy="1028700"/>
          </a:xfrm>
          <a:custGeom>
            <a:avLst/>
            <a:gdLst/>
            <a:ahLst/>
            <a:cxnLst/>
            <a:rect l="0" t="0" r="0" b="0"/>
            <a:pathLst>
              <a:path w="763524" h="1028700">
                <a:moveTo>
                  <a:pt x="0" y="1028700"/>
                </a:moveTo>
                <a:lnTo>
                  <a:pt x="763524" y="1028700"/>
                </a:lnTo>
                <a:lnTo>
                  <a:pt x="763524" y="0"/>
                </a:lnTo>
                <a:lnTo>
                  <a:pt x="0" y="0"/>
                </a:lnTo>
                <a:lnTo>
                  <a:pt x="0" y="1028700"/>
                </a:lnTo>
                <a:close/>
              </a:path>
            </a:pathLst>
          </a:custGeom>
          <a:solidFill>
            <a:srgbClr val="002957">
              <a:alpha val="100000"/>
            </a:srgbClr>
          </a:solidFill>
          <a:ln w="25907">
            <a:noFill/>
          </a:ln>
        </p:spPr>
        <p:style>
          <a:lnRef idx="2">
            <a:schemeClr val="accent1">
              <a:shade val="50000"/>
            </a:schemeClr>
          </a:lnRef>
          <a:fillRef idx="1">
            <a:schemeClr val="accent1"/>
          </a:fillRef>
          <a:effectRef idx="0">
            <a:schemeClr val="accent1"/>
          </a:effectRef>
          <a:fontRef idx="minor">
            <a:schemeClr val="lt1"/>
          </a:fontRef>
        </p:style>
      </p:sp>
      <p:pic>
        <p:nvPicPr>
          <p:cNvPr id="379" name="Picture 114"/>
          <p:cNvPicPr>
            <a:picLocks noChangeArrowheads="1"/>
          </p:cNvPicPr>
          <p:nvPr/>
        </p:nvPicPr>
        <p:blipFill>
          <a:blip r:embed="rId2">
            <a:extLst>
              <a:ext uri="{28A0092B-C50C-407E-A947-70E740481C1C}">
                <a14:useLocalDpi xmlns:a14="http://schemas.microsoft.com/office/drawing/2010/main" val="0"/>
              </a:ext>
            </a:extLst>
          </a:blip>
          <a:srcRect/>
          <a:stretch>
            <a:fillRect/>
          </a:stretch>
        </p:blipFill>
        <p:spPr>
          <a:xfrm>
            <a:off x="9666732" y="166118"/>
            <a:ext cx="324611" cy="736091"/>
          </a:xfrm>
          <a:prstGeom prst="rect">
            <a:avLst/>
          </a:prstGeom>
          <a:noFill/>
          <a:extLst/>
        </p:spPr>
      </p:pic>
      <p:sp>
        <p:nvSpPr>
          <p:cNvPr id="380" name="Freeform 380"/>
          <p:cNvSpPr/>
          <p:nvPr/>
        </p:nvSpPr>
        <p:spPr>
          <a:xfrm>
            <a:off x="1524000" y="6541009"/>
            <a:ext cx="9144000" cy="323087"/>
          </a:xfrm>
          <a:custGeom>
            <a:avLst/>
            <a:gdLst/>
            <a:ahLst/>
            <a:cxnLst/>
            <a:rect l="0" t="0" r="0" b="0"/>
            <a:pathLst>
              <a:path w="9144000" h="323087">
                <a:moveTo>
                  <a:pt x="0" y="323087"/>
                </a:moveTo>
                <a:lnTo>
                  <a:pt x="9144000" y="323087"/>
                </a:lnTo>
                <a:lnTo>
                  <a:pt x="9144000" y="0"/>
                </a:lnTo>
                <a:lnTo>
                  <a:pt x="0" y="0"/>
                </a:lnTo>
                <a:lnTo>
                  <a:pt x="0" y="323087"/>
                </a:lnTo>
                <a:close/>
              </a:path>
            </a:pathLst>
          </a:custGeom>
          <a:solidFill>
            <a:srgbClr val="002957">
              <a:alpha val="100000"/>
            </a:srgbClr>
          </a:solidFill>
          <a:ln w="25907">
            <a:noFill/>
          </a:ln>
        </p:spPr>
        <p:style>
          <a:lnRef idx="2">
            <a:schemeClr val="accent1">
              <a:shade val="50000"/>
            </a:schemeClr>
          </a:lnRef>
          <a:fillRef idx="1">
            <a:schemeClr val="accent1"/>
          </a:fillRef>
          <a:effectRef idx="0">
            <a:schemeClr val="accent1"/>
          </a:effectRef>
          <a:fontRef idx="minor">
            <a:schemeClr val="lt1"/>
          </a:fontRef>
        </p:style>
      </p:sp>
      <p:sp>
        <p:nvSpPr>
          <p:cNvPr id="381" name="Freeform 381"/>
          <p:cNvSpPr/>
          <p:nvPr/>
        </p:nvSpPr>
        <p:spPr>
          <a:xfrm>
            <a:off x="10028681" y="6593588"/>
            <a:ext cx="0" cy="180987"/>
          </a:xfrm>
          <a:custGeom>
            <a:avLst/>
            <a:gdLst/>
            <a:ahLst/>
            <a:cxnLst/>
            <a:rect l="0" t="0" r="0" b="0"/>
            <a:pathLst>
              <a:path h="180987">
                <a:moveTo>
                  <a:pt x="0" y="0"/>
                </a:moveTo>
                <a:lnTo>
                  <a:pt x="0" y="180987"/>
                </a:lnTo>
              </a:path>
            </a:pathLst>
          </a:custGeom>
          <a:noFill/>
          <a:ln w="25907" cap="flat" cmpd="sng">
            <a:solidFill>
              <a:srgbClr val="FFFFFF">
                <a:alpha val="100000"/>
              </a:srgbClr>
            </a:solidFill>
            <a:round/>
          </a:ln>
        </p:spPr>
        <p:style>
          <a:lnRef idx="2">
            <a:schemeClr val="accent1">
              <a:shade val="50000"/>
            </a:schemeClr>
          </a:lnRef>
          <a:fillRef idx="1">
            <a:schemeClr val="accent1"/>
          </a:fillRef>
          <a:effectRef idx="0">
            <a:schemeClr val="accent1"/>
          </a:effectRef>
          <a:fontRef idx="minor">
            <a:schemeClr val="lt1"/>
          </a:fontRef>
        </p:style>
      </p:sp>
      <p:sp>
        <p:nvSpPr>
          <p:cNvPr id="382" name="Freeform 382"/>
          <p:cNvSpPr/>
          <p:nvPr/>
        </p:nvSpPr>
        <p:spPr>
          <a:xfrm>
            <a:off x="9077706" y="6593588"/>
            <a:ext cx="0" cy="180987"/>
          </a:xfrm>
          <a:custGeom>
            <a:avLst/>
            <a:gdLst/>
            <a:ahLst/>
            <a:cxnLst/>
            <a:rect l="0" t="0" r="0" b="0"/>
            <a:pathLst>
              <a:path h="180987">
                <a:moveTo>
                  <a:pt x="0" y="0"/>
                </a:moveTo>
                <a:lnTo>
                  <a:pt x="0" y="180987"/>
                </a:lnTo>
              </a:path>
            </a:pathLst>
          </a:custGeom>
          <a:noFill/>
          <a:ln w="25907" cap="flat" cmpd="sng">
            <a:solidFill>
              <a:srgbClr val="FFFFFF">
                <a:alpha val="100000"/>
              </a:srgbClr>
            </a:solidFill>
            <a:round/>
          </a:ln>
        </p:spPr>
        <p:style>
          <a:lnRef idx="2">
            <a:schemeClr val="accent1">
              <a:shade val="50000"/>
            </a:schemeClr>
          </a:lnRef>
          <a:fillRef idx="1">
            <a:schemeClr val="accent1"/>
          </a:fillRef>
          <a:effectRef idx="0">
            <a:schemeClr val="accent1"/>
          </a:effectRef>
          <a:fontRef idx="minor">
            <a:schemeClr val="lt1"/>
          </a:fontRef>
        </p:style>
      </p:sp>
      <p:sp>
        <p:nvSpPr>
          <p:cNvPr id="384" name="Rectangle 384"/>
          <p:cNvSpPr/>
          <p:nvPr/>
        </p:nvSpPr>
        <p:spPr>
          <a:xfrm>
            <a:off x="2072641" y="1826754"/>
            <a:ext cx="5704831" cy="1672894"/>
          </a:xfrm>
          <a:prstGeom prst="rect">
            <a:avLst/>
          </a:prstGeom>
        </p:spPr>
        <p:txBody>
          <a:bodyPr wrap="none" lIns="0" tIns="0" rIns="0" bIns="0">
            <a:spAutoFit/>
          </a:bodyPr>
          <a:lstStyle/>
          <a:p>
            <a:r>
              <a:rPr lang="en-US" sz="3204" b="1" dirty="0">
                <a:solidFill>
                  <a:srgbClr val="002957"/>
                </a:solidFill>
                <a:latin typeface="Arial"/>
              </a:rPr>
              <a:t>Mit</a:t>
            </a:r>
            <a:r>
              <a:rPr lang="en-US" sz="3204" b="1" spc="-12" dirty="0">
                <a:solidFill>
                  <a:srgbClr val="002957"/>
                </a:solidFill>
                <a:latin typeface="Arial"/>
              </a:rPr>
              <a:t>ä</a:t>
            </a:r>
            <a:r>
              <a:rPr lang="en-US" sz="3204" b="1" spc="-16" dirty="0">
                <a:solidFill>
                  <a:srgbClr val="002957"/>
                </a:solidFill>
                <a:latin typeface="Arial"/>
              </a:rPr>
              <a:t> </a:t>
            </a:r>
            <a:r>
              <a:rPr lang="en-US" sz="3204" b="1" dirty="0">
                <a:solidFill>
                  <a:srgbClr val="002957"/>
                </a:solidFill>
                <a:latin typeface="Arial"/>
              </a:rPr>
              <a:t>lapsi</a:t>
            </a:r>
            <a:r>
              <a:rPr lang="en-US" sz="3204" b="1" spc="-22" dirty="0">
                <a:solidFill>
                  <a:srgbClr val="002957"/>
                </a:solidFill>
                <a:latin typeface="Arial"/>
              </a:rPr>
              <a:t> </a:t>
            </a:r>
            <a:r>
              <a:rPr lang="en-US" sz="3204" b="1" dirty="0">
                <a:solidFill>
                  <a:srgbClr val="002957"/>
                </a:solidFill>
                <a:latin typeface="Arial"/>
              </a:rPr>
              <a:t>tai nuori</a:t>
            </a:r>
            <a:r>
              <a:rPr lang="en-US" sz="3204" b="1" spc="-32" dirty="0">
                <a:solidFill>
                  <a:srgbClr val="002957"/>
                </a:solidFill>
                <a:latin typeface="Arial"/>
              </a:rPr>
              <a:t> </a:t>
            </a:r>
            <a:r>
              <a:rPr lang="en-US" sz="3204" b="1" dirty="0">
                <a:solidFill>
                  <a:srgbClr val="002957"/>
                </a:solidFill>
                <a:latin typeface="Arial"/>
              </a:rPr>
              <a:t>tarvitsee</a:t>
            </a:r>
          </a:p>
          <a:p>
            <a:pPr>
              <a:lnSpc>
                <a:spcPts val="4645"/>
              </a:lnSpc>
            </a:pPr>
            <a:r>
              <a:rPr lang="en-US" sz="3204" dirty="0">
                <a:solidFill>
                  <a:srgbClr val="002957"/>
                </a:solidFill>
                <a:latin typeface="Arial"/>
              </a:rPr>
              <a:t>1. Ku</a:t>
            </a:r>
            <a:r>
              <a:rPr lang="en-US" sz="3204" spc="-12" dirty="0">
                <a:solidFill>
                  <a:srgbClr val="002957"/>
                </a:solidFill>
                <a:latin typeface="Arial"/>
              </a:rPr>
              <a:t>u</a:t>
            </a:r>
            <a:r>
              <a:rPr lang="en-US" sz="3204" dirty="0">
                <a:solidFill>
                  <a:srgbClr val="002957"/>
                </a:solidFill>
                <a:latin typeface="Arial"/>
              </a:rPr>
              <a:t>ll</a:t>
            </a:r>
            <a:r>
              <a:rPr lang="en-US" sz="3204" spc="-12" dirty="0">
                <a:solidFill>
                  <a:srgbClr val="002957"/>
                </a:solidFill>
                <a:latin typeface="Arial"/>
              </a:rPr>
              <a:t>u</a:t>
            </a:r>
            <a:r>
              <a:rPr lang="en-US" sz="3204" dirty="0">
                <a:solidFill>
                  <a:srgbClr val="002957"/>
                </a:solidFill>
                <a:latin typeface="Arial"/>
              </a:rPr>
              <a:t>ksi,</a:t>
            </a:r>
            <a:r>
              <a:rPr lang="en-US" sz="3204" spc="-19" dirty="0">
                <a:solidFill>
                  <a:srgbClr val="002957"/>
                </a:solidFill>
                <a:latin typeface="Arial"/>
              </a:rPr>
              <a:t> </a:t>
            </a:r>
            <a:r>
              <a:rPr lang="en-US" sz="3204" dirty="0">
                <a:solidFill>
                  <a:srgbClr val="002957"/>
                </a:solidFill>
                <a:latin typeface="Arial"/>
              </a:rPr>
              <a:t>nähdyksi</a:t>
            </a:r>
            <a:r>
              <a:rPr lang="en-US" sz="3204" spc="-22" dirty="0">
                <a:solidFill>
                  <a:srgbClr val="002957"/>
                </a:solidFill>
                <a:latin typeface="Arial"/>
              </a:rPr>
              <a:t> </a:t>
            </a:r>
            <a:r>
              <a:rPr lang="en-US" sz="3204" dirty="0">
                <a:solidFill>
                  <a:srgbClr val="002957"/>
                </a:solidFill>
                <a:latin typeface="Arial"/>
              </a:rPr>
              <a:t>tu</a:t>
            </a:r>
            <a:r>
              <a:rPr lang="en-US" sz="3204" spc="-12" dirty="0">
                <a:solidFill>
                  <a:srgbClr val="002957"/>
                </a:solidFill>
                <a:latin typeface="Arial"/>
              </a:rPr>
              <a:t>l</a:t>
            </a:r>
            <a:r>
              <a:rPr lang="en-US" sz="3204" dirty="0">
                <a:solidFill>
                  <a:srgbClr val="002957"/>
                </a:solidFill>
                <a:latin typeface="Arial"/>
              </a:rPr>
              <a:t>emista</a:t>
            </a:r>
          </a:p>
          <a:p>
            <a:pPr>
              <a:lnSpc>
                <a:spcPts val="4644"/>
              </a:lnSpc>
            </a:pPr>
            <a:r>
              <a:rPr lang="en-US" sz="3204" b="1" dirty="0">
                <a:solidFill>
                  <a:srgbClr val="002957"/>
                </a:solidFill>
                <a:latin typeface="Arial"/>
              </a:rPr>
              <a:t>JARRU</a:t>
            </a:r>
            <a:r>
              <a:rPr lang="en-US" sz="3204" b="1" spc="-237" dirty="0">
                <a:solidFill>
                  <a:srgbClr val="002957"/>
                </a:solidFill>
                <a:latin typeface="Arial"/>
              </a:rPr>
              <a:t>T</a:t>
            </a:r>
            <a:r>
              <a:rPr lang="en-US" sz="3204" b="1" dirty="0">
                <a:solidFill>
                  <a:srgbClr val="002957"/>
                </a:solidFill>
                <a:latin typeface="Arial"/>
              </a:rPr>
              <a:t>A,</a:t>
            </a:r>
            <a:r>
              <a:rPr lang="en-US" sz="3204" b="1" spc="-25" dirty="0">
                <a:solidFill>
                  <a:srgbClr val="002957"/>
                </a:solidFill>
                <a:latin typeface="Arial"/>
              </a:rPr>
              <a:t> </a:t>
            </a:r>
            <a:r>
              <a:rPr lang="en-US" sz="3204" b="1" dirty="0">
                <a:solidFill>
                  <a:srgbClr val="002957"/>
                </a:solidFill>
                <a:latin typeface="Arial"/>
              </a:rPr>
              <a:t>HILJENNÄ</a:t>
            </a:r>
          </a:p>
        </p:txBody>
      </p:sp>
      <p:sp>
        <p:nvSpPr>
          <p:cNvPr id="385" name="Rectangle 385"/>
          <p:cNvSpPr/>
          <p:nvPr/>
        </p:nvSpPr>
        <p:spPr>
          <a:xfrm>
            <a:off x="2072641" y="3594505"/>
            <a:ext cx="5662319" cy="1083245"/>
          </a:xfrm>
          <a:prstGeom prst="rect">
            <a:avLst/>
          </a:prstGeom>
        </p:spPr>
        <p:txBody>
          <a:bodyPr wrap="none" lIns="0" tIns="0" rIns="0" bIns="0">
            <a:spAutoFit/>
          </a:bodyPr>
          <a:lstStyle/>
          <a:p>
            <a:r>
              <a:rPr lang="en-US" sz="3206" dirty="0">
                <a:solidFill>
                  <a:srgbClr val="002957"/>
                </a:solidFill>
                <a:latin typeface="Arial"/>
              </a:rPr>
              <a:t>2. K</a:t>
            </a:r>
            <a:r>
              <a:rPr lang="en-US" sz="3206" spc="-12" dirty="0">
                <a:solidFill>
                  <a:srgbClr val="002957"/>
                </a:solidFill>
                <a:latin typeface="Arial"/>
              </a:rPr>
              <a:t>e</a:t>
            </a:r>
            <a:r>
              <a:rPr lang="en-US" sz="3206" dirty="0">
                <a:solidFill>
                  <a:srgbClr val="002957"/>
                </a:solidFill>
                <a:latin typeface="Arial"/>
              </a:rPr>
              <a:t>hitysportaid</a:t>
            </a:r>
            <a:r>
              <a:rPr lang="en-US" sz="3206" spc="-12" dirty="0">
                <a:solidFill>
                  <a:srgbClr val="002957"/>
                </a:solidFill>
                <a:latin typeface="Arial"/>
              </a:rPr>
              <a:t>e</a:t>
            </a:r>
            <a:r>
              <a:rPr lang="en-US" sz="3206" dirty="0">
                <a:solidFill>
                  <a:srgbClr val="002957"/>
                </a:solidFill>
                <a:latin typeface="Arial"/>
              </a:rPr>
              <a:t>n</a:t>
            </a:r>
            <a:r>
              <a:rPr lang="en-US" sz="3206" spc="-35" dirty="0">
                <a:solidFill>
                  <a:srgbClr val="002957"/>
                </a:solidFill>
                <a:latin typeface="Arial"/>
              </a:rPr>
              <a:t> </a:t>
            </a:r>
            <a:r>
              <a:rPr lang="en-US" sz="3206" dirty="0">
                <a:solidFill>
                  <a:srgbClr val="002957"/>
                </a:solidFill>
                <a:latin typeface="Arial"/>
              </a:rPr>
              <a:t>tunte</a:t>
            </a:r>
            <a:r>
              <a:rPr lang="en-US" sz="3206" spc="-12" dirty="0">
                <a:solidFill>
                  <a:srgbClr val="002957"/>
                </a:solidFill>
                <a:latin typeface="Arial"/>
              </a:rPr>
              <a:t>m</a:t>
            </a:r>
            <a:r>
              <a:rPr lang="en-US" sz="3206" dirty="0">
                <a:solidFill>
                  <a:srgbClr val="002957"/>
                </a:solidFill>
                <a:latin typeface="Arial"/>
              </a:rPr>
              <a:t>usta</a:t>
            </a:r>
          </a:p>
          <a:p>
            <a:pPr>
              <a:lnSpc>
                <a:spcPts val="4645"/>
              </a:lnSpc>
            </a:pPr>
            <a:r>
              <a:rPr lang="en-US" sz="3204" b="1" dirty="0">
                <a:solidFill>
                  <a:srgbClr val="002957"/>
                </a:solidFill>
                <a:latin typeface="Arial"/>
              </a:rPr>
              <a:t>TUTUSTU,</a:t>
            </a:r>
            <a:r>
              <a:rPr lang="en-US" sz="3204" b="1" spc="-28" dirty="0">
                <a:solidFill>
                  <a:srgbClr val="002957"/>
                </a:solidFill>
                <a:latin typeface="Arial"/>
              </a:rPr>
              <a:t> </a:t>
            </a:r>
            <a:r>
              <a:rPr lang="en-US" sz="3204" b="1" dirty="0">
                <a:solidFill>
                  <a:srgbClr val="002957"/>
                </a:solidFill>
                <a:latin typeface="Arial"/>
              </a:rPr>
              <a:t>OPISKELE</a:t>
            </a:r>
          </a:p>
        </p:txBody>
      </p:sp>
      <p:sp>
        <p:nvSpPr>
          <p:cNvPr id="386" name="Rectangle 386"/>
          <p:cNvSpPr/>
          <p:nvPr/>
        </p:nvSpPr>
        <p:spPr>
          <a:xfrm>
            <a:off x="2072641" y="4774335"/>
            <a:ext cx="5701689" cy="1083245"/>
          </a:xfrm>
          <a:prstGeom prst="rect">
            <a:avLst/>
          </a:prstGeom>
        </p:spPr>
        <p:txBody>
          <a:bodyPr wrap="none" lIns="0" tIns="0" rIns="0" bIns="0">
            <a:spAutoFit/>
          </a:bodyPr>
          <a:lstStyle/>
          <a:p>
            <a:r>
              <a:rPr lang="en-US" sz="3206" dirty="0">
                <a:solidFill>
                  <a:srgbClr val="002957"/>
                </a:solidFill>
                <a:latin typeface="Arial"/>
              </a:rPr>
              <a:t>3. K</a:t>
            </a:r>
            <a:r>
              <a:rPr lang="en-US" sz="3206" spc="-12" dirty="0">
                <a:solidFill>
                  <a:srgbClr val="002957"/>
                </a:solidFill>
                <a:latin typeface="Arial"/>
              </a:rPr>
              <a:t>e</a:t>
            </a:r>
            <a:r>
              <a:rPr lang="en-US" sz="3206" dirty="0">
                <a:solidFill>
                  <a:srgbClr val="002957"/>
                </a:solidFill>
                <a:latin typeface="Arial"/>
              </a:rPr>
              <a:t>hitykse</a:t>
            </a:r>
            <a:r>
              <a:rPr lang="en-US" sz="3206" spc="-12" dirty="0">
                <a:solidFill>
                  <a:srgbClr val="002957"/>
                </a:solidFill>
                <a:latin typeface="Arial"/>
              </a:rPr>
              <a:t>n</a:t>
            </a:r>
            <a:r>
              <a:rPr lang="en-US" sz="3206" dirty="0">
                <a:solidFill>
                  <a:srgbClr val="002957"/>
                </a:solidFill>
                <a:latin typeface="Arial"/>
              </a:rPr>
              <a:t>,</a:t>
            </a:r>
            <a:r>
              <a:rPr lang="en-US" sz="3206" spc="-32" dirty="0">
                <a:solidFill>
                  <a:srgbClr val="002957"/>
                </a:solidFill>
                <a:latin typeface="Arial"/>
              </a:rPr>
              <a:t> </a:t>
            </a:r>
            <a:r>
              <a:rPr lang="en-US" sz="3206" dirty="0">
                <a:solidFill>
                  <a:srgbClr val="002957"/>
                </a:solidFill>
                <a:latin typeface="Arial"/>
              </a:rPr>
              <a:t>itse</a:t>
            </a:r>
            <a:r>
              <a:rPr lang="en-US" sz="3206" spc="-12" dirty="0">
                <a:solidFill>
                  <a:srgbClr val="002957"/>
                </a:solidFill>
                <a:latin typeface="Arial"/>
              </a:rPr>
              <a:t>t</a:t>
            </a:r>
            <a:r>
              <a:rPr lang="en-US" sz="3206" dirty="0">
                <a:solidFill>
                  <a:srgbClr val="002957"/>
                </a:solidFill>
                <a:latin typeface="Arial"/>
              </a:rPr>
              <a:t>u</a:t>
            </a:r>
            <a:r>
              <a:rPr lang="en-US" sz="3206" spc="-12" dirty="0">
                <a:solidFill>
                  <a:srgbClr val="002957"/>
                </a:solidFill>
                <a:latin typeface="Arial"/>
              </a:rPr>
              <a:t>n</a:t>
            </a:r>
            <a:r>
              <a:rPr lang="en-US" sz="3206" dirty="0">
                <a:solidFill>
                  <a:srgbClr val="002957"/>
                </a:solidFill>
                <a:latin typeface="Arial"/>
              </a:rPr>
              <a:t>n</a:t>
            </a:r>
            <a:r>
              <a:rPr lang="en-US" sz="3206" spc="-12" dirty="0">
                <a:solidFill>
                  <a:srgbClr val="002957"/>
                </a:solidFill>
                <a:latin typeface="Arial"/>
              </a:rPr>
              <a:t>o</a:t>
            </a:r>
            <a:r>
              <a:rPr lang="en-US" sz="3206" dirty="0">
                <a:solidFill>
                  <a:srgbClr val="002957"/>
                </a:solidFill>
                <a:latin typeface="Arial"/>
              </a:rPr>
              <a:t>n</a:t>
            </a:r>
            <a:r>
              <a:rPr lang="en-US" sz="3206" spc="-22" dirty="0">
                <a:solidFill>
                  <a:srgbClr val="002957"/>
                </a:solidFill>
                <a:latin typeface="Arial"/>
              </a:rPr>
              <a:t> </a:t>
            </a:r>
            <a:r>
              <a:rPr lang="en-US" sz="3206" dirty="0">
                <a:solidFill>
                  <a:srgbClr val="002957"/>
                </a:solidFill>
                <a:latin typeface="Arial"/>
              </a:rPr>
              <a:t>tukea</a:t>
            </a:r>
          </a:p>
          <a:p>
            <a:pPr>
              <a:lnSpc>
                <a:spcPts val="4634"/>
              </a:lnSpc>
            </a:pPr>
            <a:r>
              <a:rPr lang="en-US" sz="3204" b="1" spc="-60" dirty="0">
                <a:solidFill>
                  <a:srgbClr val="002957"/>
                </a:solidFill>
                <a:latin typeface="Arial"/>
              </a:rPr>
              <a:t>T</a:t>
            </a:r>
            <a:r>
              <a:rPr lang="en-US" sz="3204" b="1" dirty="0">
                <a:solidFill>
                  <a:srgbClr val="002957"/>
                </a:solidFill>
                <a:latin typeface="Arial"/>
              </a:rPr>
              <a:t>OIMI</a:t>
            </a:r>
            <a:r>
              <a:rPr lang="en-US" sz="3204" b="1" spc="-22" dirty="0">
                <a:solidFill>
                  <a:srgbClr val="002957"/>
                </a:solidFill>
                <a:latin typeface="Arial"/>
              </a:rPr>
              <a:t> </a:t>
            </a:r>
            <a:r>
              <a:rPr lang="en-US" sz="3204" b="1" dirty="0">
                <a:solidFill>
                  <a:srgbClr val="002957"/>
                </a:solidFill>
                <a:latin typeface="Arial"/>
              </a:rPr>
              <a:t>NYT</a:t>
            </a:r>
          </a:p>
        </p:txBody>
      </p:sp>
    </p:spTree>
    <p:extLst>
      <p:ext uri="{BB962C8B-B14F-4D97-AF65-F5344CB8AC3E}">
        <p14:creationId xmlns:p14="http://schemas.microsoft.com/office/powerpoint/2010/main" val="1642865488"/>
      </p:ext>
    </p:extLst>
  </p:cSld>
  <p:clrMapOvr>
    <a:masterClrMapping/>
  </p:clrMapOvr>
</p:sld>
</file>

<file path=ppt/theme/theme1.xml><?xml version="1.0" encoding="utf-8"?>
<a:theme xmlns:a="http://schemas.openxmlformats.org/drawingml/2006/main" name="Gallery">
  <a:themeElements>
    <a:clrScheme name="Gallery">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lery">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docProps/app.xml><?xml version="1.0" encoding="utf-8"?>
<Properties xmlns="http://schemas.openxmlformats.org/officeDocument/2006/extended-properties" xmlns:vt="http://schemas.openxmlformats.org/officeDocument/2006/docPropsVTypes">
  <Template>Gallery</Template>
  <TotalTime>28</TotalTime>
  <Words>444</Words>
  <Application>Microsoft Office PowerPoint</Application>
  <PresentationFormat>Widescreen</PresentationFormat>
  <Paragraphs>60</Paragraphs>
  <Slides>9</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9</vt:i4>
      </vt:variant>
    </vt:vector>
  </HeadingPairs>
  <TitlesOfParts>
    <vt:vector size="15" baseType="lpstr">
      <vt:lpstr>Arial</vt:lpstr>
      <vt:lpstr>Calibri</vt:lpstr>
      <vt:lpstr>Calibri-Bold</vt:lpstr>
      <vt:lpstr>Calibri-BoldItalic</vt:lpstr>
      <vt:lpstr>Gill Sans MT</vt:lpstr>
      <vt:lpstr>Gallery</vt:lpstr>
      <vt:lpstr>Ktkp020</vt:lpstr>
      <vt:lpstr>Pohdi ryhmässä (4) omia kokemuksiasi</vt:lpstr>
      <vt:lpstr>Hidas aikuistuminen – miksi? </vt:lpstr>
      <vt:lpstr>Mikä on ongelma?</vt:lpstr>
      <vt:lpstr>PowerPoint Presentation</vt:lpstr>
      <vt:lpstr>PowerPoint Presentation</vt:lpstr>
      <vt:lpstr>PowerPoint Presentation</vt:lpstr>
      <vt:lpstr>PowerPoint Presentation</vt:lpstr>
      <vt:lpstr>PowerPoint Presentation</vt:lpstr>
    </vt:vector>
  </TitlesOfParts>
  <Company>University Of Jyväskylä</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Ktkp020</dc:title>
  <dc:creator>Innanen, Hely</dc:creator>
  <cp:lastModifiedBy>Innanen, Hely</cp:lastModifiedBy>
  <cp:revision>5</cp:revision>
  <dcterms:created xsi:type="dcterms:W3CDTF">2019-11-18T08:08:37Z</dcterms:created>
  <dcterms:modified xsi:type="dcterms:W3CDTF">2019-11-18T10:03:46Z</dcterms:modified>
</cp:coreProperties>
</file>