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C919F-94FB-1F44-9D18-D3E84ACE85E4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FFA10-6C80-8C46-9BC6-D8DE9DF85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2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37982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438599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829187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Drag picture to placeholder or click icon to add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  <p:pic>
        <p:nvPicPr>
          <p:cNvPr id="3" name="Kuva 2" descr="Idea3_pp_kehy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06896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</a:t>
            </a:r>
            <a:r>
              <a:rPr lang="fi-FI" altLang="fi-FI" sz="1200" i="0" baseline="0" dirty="0" smtClean="0">
                <a:solidFill>
                  <a:schemeClr val="accent1"/>
                </a:solidFill>
                <a:latin typeface="Verdana" pitchFamily="34" charset="0"/>
              </a:rPr>
              <a:t> 3</a:t>
            </a:r>
            <a:endParaRPr lang="fi-FI" altLang="fi-FI" sz="1200" i="0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2" descr="Idea3_pp_etusiv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2035761"/>
            <a:ext cx="447207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11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Omistus, työnjako ja talous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3317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dirty="0" smtClean="0"/>
              <a:t>Virittäytyminen aiheeseen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430" y="1180044"/>
            <a:ext cx="8147701" cy="4891144"/>
          </a:xfrm>
        </p:spPr>
        <p:txBody>
          <a:bodyPr/>
          <a:lstStyle/>
          <a:p>
            <a:pPr>
              <a:defRPr/>
            </a:pPr>
            <a:r>
              <a:rPr lang="fi-FI" dirty="0" smtClean="0"/>
              <a:t>Katsokaa </a:t>
            </a:r>
            <a:r>
              <a:rPr lang="fi-FI" dirty="0" smtClean="0"/>
              <a:t>yhdessä </a:t>
            </a:r>
            <a:r>
              <a:rPr lang="fi-FI" dirty="0" smtClean="0"/>
              <a:t>digiopetusaineiston 11. luvun videolinkki </a:t>
            </a:r>
            <a:r>
              <a:rPr lang="fi-FI" dirty="0" smtClean="0"/>
              <a:t>yhteismaan </a:t>
            </a:r>
            <a:r>
              <a:rPr lang="fi-FI" dirty="0" smtClean="0"/>
              <a:t>ongelmasta.</a:t>
            </a:r>
          </a:p>
          <a:p>
            <a:pPr>
              <a:defRPr/>
            </a:pPr>
            <a:endParaRPr lang="fi-FI" dirty="0" smtClean="0"/>
          </a:p>
          <a:p>
            <a:pPr>
              <a:defRPr/>
            </a:pPr>
            <a:r>
              <a:rPr lang="fi-FI" dirty="0"/>
              <a:t>Selvitä videosta mikä </a:t>
            </a:r>
            <a:r>
              <a:rPr lang="fi-FI" dirty="0" smtClean="0"/>
              <a:t>on yhteismaan </a:t>
            </a:r>
            <a:r>
              <a:rPr lang="fi-FI" dirty="0"/>
              <a:t>ongelma (“</a:t>
            </a:r>
            <a:r>
              <a:rPr lang="fi-FI" dirty="0" err="1"/>
              <a:t>tragedy</a:t>
            </a:r>
            <a:r>
              <a:rPr lang="fi-FI" dirty="0"/>
              <a:t> of the </a:t>
            </a:r>
            <a:r>
              <a:rPr lang="fi-FI" dirty="0" err="1"/>
              <a:t>commons</a:t>
            </a:r>
            <a:r>
              <a:rPr lang="fi-FI" dirty="0" smtClean="0"/>
              <a:t>”)?</a:t>
            </a:r>
          </a:p>
          <a:p>
            <a:pPr>
              <a:defRPr/>
            </a:pPr>
            <a:endParaRPr lang="fi-FI" dirty="0" smtClean="0"/>
          </a:p>
          <a:p>
            <a:pPr>
              <a:defRPr/>
            </a:pPr>
            <a:r>
              <a:rPr lang="fi-FI" dirty="0" smtClean="0"/>
              <a:t>Pohtikaa </a:t>
            </a:r>
            <a:r>
              <a:rPr lang="fi-FI" dirty="0"/>
              <a:t>pareittain tai pienryhmässä </a:t>
            </a:r>
            <a:r>
              <a:rPr lang="fi-FI" dirty="0" smtClean="0"/>
              <a:t>videon pohjalta seuraavia </a:t>
            </a:r>
            <a:r>
              <a:rPr lang="fi-FI" dirty="0"/>
              <a:t>kysymyksiä:</a:t>
            </a:r>
          </a:p>
          <a:p>
            <a:pPr lvl="1">
              <a:defRPr/>
            </a:pPr>
            <a:r>
              <a:rPr lang="fi-FI" dirty="0"/>
              <a:t>Minkä takia maanviljelijä lisäsi lehmiä pellolle?</a:t>
            </a:r>
          </a:p>
          <a:p>
            <a:pPr lvl="1">
              <a:defRPr/>
            </a:pPr>
            <a:r>
              <a:rPr lang="fi-FI" dirty="0"/>
              <a:t>Mikä </a:t>
            </a:r>
            <a:r>
              <a:rPr lang="fi-FI" dirty="0" smtClean="0"/>
              <a:t>voisi olla</a:t>
            </a:r>
            <a:r>
              <a:rPr lang="fi-FI" dirty="0" smtClean="0"/>
              <a:t> </a:t>
            </a:r>
            <a:r>
              <a:rPr lang="fi-FI" dirty="0"/>
              <a:t>toinen esimerkki “yhteismaasta”, jota käytetään hyväksi?</a:t>
            </a:r>
          </a:p>
          <a:p>
            <a:pPr lvl="1">
              <a:defRPr/>
            </a:pPr>
            <a:r>
              <a:rPr lang="fi-FI" dirty="0" smtClean="0"/>
              <a:t>Hyödynnätkö </a:t>
            </a:r>
            <a:r>
              <a:rPr lang="fi-FI" dirty="0"/>
              <a:t>itse jotain yhteismaata? Mitä?</a:t>
            </a:r>
          </a:p>
          <a:p>
            <a:pPr lvl="1">
              <a:defRPr/>
            </a:pPr>
            <a:r>
              <a:rPr lang="fi-FI" dirty="0"/>
              <a:t>Miten yhteismaan ongelman voisi ratkaista? (Mikä esimerkiksi estäisi laidunmaan tuhoutumisen?)</a:t>
            </a:r>
          </a:p>
          <a:p>
            <a:pPr>
              <a:defRPr/>
            </a:pPr>
            <a:endParaRPr lang="fi-FI" sz="1800" dirty="0" smtClean="0"/>
          </a:p>
          <a:p>
            <a:pPr lvl="1">
              <a:defRPr/>
            </a:pPr>
            <a:endParaRPr lang="fi-FI" sz="2000" dirty="0" smtClean="0"/>
          </a:p>
        </p:txBody>
      </p:sp>
    </p:spTree>
    <p:extLst>
      <p:ext uri="{BB962C8B-B14F-4D97-AF65-F5344CB8AC3E}">
        <p14:creationId xmlns:p14="http://schemas.microsoft.com/office/powerpoint/2010/main" val="13131016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dirty="0" smtClean="0"/>
              <a:t>John </a:t>
            </a:r>
            <a:r>
              <a:rPr lang="fi-FI" altLang="fi-FI" dirty="0" err="1" smtClean="0"/>
              <a:t>Locke</a:t>
            </a:r>
            <a:r>
              <a:rPr lang="fi-FI" altLang="fi-FI" dirty="0" smtClean="0"/>
              <a:t> ja </a:t>
            </a:r>
            <a:r>
              <a:rPr lang="fi-FI" altLang="fi-FI" dirty="0"/>
              <a:t>o</a:t>
            </a:r>
            <a:r>
              <a:rPr lang="fi-FI" altLang="fi-FI" dirty="0" smtClean="0"/>
              <a:t>mistaminen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457199" y="1600199"/>
            <a:ext cx="8194943" cy="4253799"/>
          </a:xfrm>
        </p:spPr>
        <p:txBody>
          <a:bodyPr/>
          <a:lstStyle/>
          <a:p>
            <a:pPr>
              <a:defRPr/>
            </a:pPr>
            <a:r>
              <a:rPr lang="fi-FI" altLang="fi-FI" dirty="0" smtClean="0"/>
              <a:t>Työ oikeuttaa yksityisomistamisen, koska</a:t>
            </a:r>
            <a:endParaRPr lang="fi-FI" altLang="fi-FI" dirty="0" smtClean="0"/>
          </a:p>
          <a:p>
            <a:pPr lvl="1">
              <a:defRPr/>
            </a:pPr>
            <a:r>
              <a:rPr lang="fi-FI" altLang="fi-FI" dirty="0" smtClean="0"/>
              <a:t>ihminen omistaa </a:t>
            </a:r>
            <a:r>
              <a:rPr lang="fi-FI" altLang="fi-FI" dirty="0" smtClean="0"/>
              <a:t>itsensä.</a:t>
            </a:r>
            <a:endParaRPr lang="fi-FI" altLang="fi-FI" dirty="0" smtClean="0"/>
          </a:p>
          <a:p>
            <a:pPr lvl="1">
              <a:defRPr/>
            </a:pPr>
            <a:r>
              <a:rPr lang="fi-FI" altLang="fi-FI" dirty="0"/>
              <a:t>s</a:t>
            </a:r>
            <a:r>
              <a:rPr lang="fi-FI" altLang="fi-FI" dirty="0" smtClean="0"/>
              <a:t>ekoittamalla itseä työnteolla johonkin olioon yksilö tulee tuon olion </a:t>
            </a:r>
            <a:r>
              <a:rPr lang="fi-FI" altLang="fi-FI" dirty="0" smtClean="0"/>
              <a:t>omistajaksi.</a:t>
            </a:r>
          </a:p>
          <a:p>
            <a:pPr marL="457200" lvl="1" indent="0">
              <a:buNone/>
              <a:defRPr/>
            </a:pPr>
            <a:endParaRPr lang="fi-FI" altLang="fi-FI" dirty="0" smtClean="0"/>
          </a:p>
          <a:p>
            <a:pPr lvl="0">
              <a:defRPr/>
            </a:pPr>
            <a:r>
              <a:rPr lang="fi-FI" altLang="fi-FI" dirty="0">
                <a:solidFill>
                  <a:srgbClr val="000000"/>
                </a:solidFill>
              </a:rPr>
              <a:t>Työ oikeuttaa yksityisomistamisen</a:t>
            </a:r>
            <a:r>
              <a:rPr lang="fi-FI" altLang="fi-FI" dirty="0" smtClean="0">
                <a:solidFill>
                  <a:srgbClr val="000000"/>
                </a:solidFill>
              </a:rPr>
              <a:t>, mutta</a:t>
            </a:r>
            <a:endParaRPr lang="fi-FI" altLang="fi-FI" dirty="0">
              <a:solidFill>
                <a:srgbClr val="000000"/>
              </a:solidFill>
            </a:endParaRPr>
          </a:p>
          <a:p>
            <a:pPr lvl="1">
              <a:defRPr/>
            </a:pPr>
            <a:r>
              <a:rPr lang="fi-FI" altLang="fi-FI" dirty="0" smtClean="0"/>
              <a:t>ympäristöstä </a:t>
            </a:r>
            <a:r>
              <a:rPr lang="fi-FI" altLang="fi-FI" dirty="0" smtClean="0"/>
              <a:t>ei kuitenkaan saa ottaa mitään yli omien </a:t>
            </a:r>
            <a:r>
              <a:rPr lang="fi-FI" altLang="fi-FI" dirty="0" smtClean="0"/>
              <a:t>tarpeiden (esim</a:t>
            </a:r>
            <a:r>
              <a:rPr lang="fi-FI" altLang="fi-FI" dirty="0" smtClean="0"/>
              <a:t>. maanviljelijä siirtää itseään muokkaamaansa maahan ja näin oikeutetusti omistaa tuon maan ja sen antimet kunhan hän ei vie yli omien </a:t>
            </a:r>
            <a:r>
              <a:rPr lang="fi-FI" altLang="fi-FI" dirty="0" smtClean="0"/>
              <a:t>tarpeiden).</a:t>
            </a:r>
            <a:endParaRPr lang="fi-FI" altLang="fi-FI" dirty="0" smtClean="0"/>
          </a:p>
          <a:p>
            <a:pPr lvl="1">
              <a:defRPr/>
            </a:pPr>
            <a:endParaRPr lang="fi-FI" altLang="fi-FI" sz="2600" dirty="0" smtClean="0"/>
          </a:p>
          <a:p>
            <a:pPr lvl="1">
              <a:defRPr/>
            </a:pPr>
            <a:endParaRPr lang="fi-FI" altLang="fi-FI" sz="2600" dirty="0" smtClean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5095408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en-US" dirty="0" smtClean="0"/>
              <a:t>Julkinen omaisuus</a:t>
            </a:r>
            <a:endParaRPr lang="fi-FI" altLang="fi-FI" dirty="0" smtClean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>
              <a:defRPr/>
            </a:pPr>
            <a:r>
              <a:rPr lang="fi-FI" altLang="fi-FI" dirty="0" smtClean="0"/>
              <a:t>Kunnan tai valtion omistama resurssi, jota kansalaiset saavat </a:t>
            </a:r>
            <a:r>
              <a:rPr lang="fi-FI" altLang="fi-FI" dirty="0" smtClean="0"/>
              <a:t>käyttää.</a:t>
            </a:r>
          </a:p>
          <a:p>
            <a:pPr>
              <a:defRPr/>
            </a:pPr>
            <a:endParaRPr lang="fi-FI" altLang="fi-FI" dirty="0" smtClean="0"/>
          </a:p>
          <a:p>
            <a:pPr>
              <a:defRPr/>
            </a:pPr>
            <a:r>
              <a:rPr lang="fi-FI" altLang="fi-FI" dirty="0"/>
              <a:t>e</a:t>
            </a:r>
            <a:r>
              <a:rPr lang="fi-FI" altLang="fi-FI" dirty="0" smtClean="0"/>
              <a:t>sim</a:t>
            </a:r>
            <a:r>
              <a:rPr lang="fi-FI" altLang="fi-FI" dirty="0" smtClean="0"/>
              <a:t>. maantie, puisto tai kirjasto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8354252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Yhteismaan</a:t>
            </a:r>
            <a:r>
              <a:rPr lang="en-US" dirty="0" smtClean="0"/>
              <a:t> </a:t>
            </a:r>
            <a:r>
              <a:rPr lang="en-US" dirty="0" err="1" smtClean="0"/>
              <a:t>ongelma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945" y="1689100"/>
            <a:ext cx="8209896" cy="4245774"/>
          </a:xfrm>
        </p:spPr>
        <p:txBody>
          <a:bodyPr/>
          <a:lstStyle/>
          <a:p>
            <a:r>
              <a:rPr lang="en-US" dirty="0" err="1" smtClean="0"/>
              <a:t>Kuka</a:t>
            </a:r>
            <a:r>
              <a:rPr lang="en-US" dirty="0" smtClean="0"/>
              <a:t> </a:t>
            </a:r>
            <a:r>
              <a:rPr lang="en-US" dirty="0" err="1" smtClean="0"/>
              <a:t>omistaa</a:t>
            </a:r>
            <a:r>
              <a:rPr lang="en-US" dirty="0" smtClean="0"/>
              <a:t> </a:t>
            </a:r>
            <a:r>
              <a:rPr lang="en-US" dirty="0" err="1" smtClean="0"/>
              <a:t>luonnonvarat</a:t>
            </a:r>
            <a:r>
              <a:rPr lang="en-US" dirty="0" smtClean="0"/>
              <a:t>, </a:t>
            </a:r>
            <a:r>
              <a:rPr lang="en-US" dirty="0" err="1" smtClean="0"/>
              <a:t>kuten</a:t>
            </a:r>
            <a:r>
              <a:rPr lang="en-US" dirty="0" smtClean="0"/>
              <a:t> </a:t>
            </a:r>
            <a:r>
              <a:rPr lang="en-US" dirty="0" err="1" smtClean="0"/>
              <a:t>joet</a:t>
            </a:r>
            <a:r>
              <a:rPr lang="en-US" dirty="0" smtClean="0"/>
              <a:t>, </a:t>
            </a:r>
            <a:r>
              <a:rPr lang="en-US" dirty="0" err="1" smtClean="0"/>
              <a:t>valtameret</a:t>
            </a:r>
            <a:r>
              <a:rPr lang="en-US" dirty="0" smtClean="0"/>
              <a:t>, </a:t>
            </a:r>
            <a:r>
              <a:rPr lang="en-US" dirty="0" err="1" smtClean="0"/>
              <a:t>ilmakehän</a:t>
            </a:r>
            <a:r>
              <a:rPr lang="en-US" dirty="0" smtClean="0"/>
              <a:t>, </a:t>
            </a:r>
            <a:r>
              <a:rPr lang="en-US" dirty="0" err="1" smtClean="0"/>
              <a:t>kalakannat</a:t>
            </a:r>
            <a:r>
              <a:rPr lang="en-US" dirty="0" smtClean="0"/>
              <a:t> tai </a:t>
            </a:r>
            <a:r>
              <a:rPr lang="en-US" dirty="0" err="1" smtClean="0"/>
              <a:t>laiduinmaat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err="1" smtClean="0"/>
              <a:t>Näitä</a:t>
            </a:r>
            <a:r>
              <a:rPr lang="en-US" dirty="0" smtClean="0"/>
              <a:t> </a:t>
            </a:r>
            <a:r>
              <a:rPr lang="en-US" dirty="0" err="1" smtClean="0"/>
              <a:t>kutsutaan</a:t>
            </a:r>
            <a:r>
              <a:rPr lang="en-US" dirty="0" smtClean="0"/>
              <a:t> </a:t>
            </a:r>
            <a:r>
              <a:rPr lang="en-US" dirty="0" err="1" smtClean="0"/>
              <a:t>yhteisvarannoiksi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Ongelma</a:t>
            </a:r>
            <a:r>
              <a:rPr lang="en-US" dirty="0" smtClean="0"/>
              <a:t> </a:t>
            </a:r>
            <a:r>
              <a:rPr lang="en-US" dirty="0" err="1" smtClean="0"/>
              <a:t>piilee</a:t>
            </a:r>
            <a:r>
              <a:rPr lang="en-US" dirty="0" smtClean="0"/>
              <a:t> </a:t>
            </a:r>
            <a:r>
              <a:rPr lang="en-US" dirty="0" err="1" smtClean="0"/>
              <a:t>siinä</a:t>
            </a:r>
            <a:r>
              <a:rPr lang="en-US" dirty="0" smtClean="0"/>
              <a:t>,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err="1" smtClean="0"/>
              <a:t>yhteisvarantojen</a:t>
            </a:r>
            <a:r>
              <a:rPr lang="en-US" dirty="0" smtClean="0"/>
              <a:t> </a:t>
            </a:r>
            <a:r>
              <a:rPr lang="en-US" dirty="0" err="1" smtClean="0"/>
              <a:t>käyttäminen</a:t>
            </a:r>
            <a:r>
              <a:rPr lang="en-US" dirty="0" smtClean="0"/>
              <a:t> </a:t>
            </a:r>
            <a:r>
              <a:rPr lang="en-US" dirty="0" err="1" smtClean="0"/>
              <a:t>hyödyttää</a:t>
            </a:r>
            <a:r>
              <a:rPr lang="en-US" dirty="0" smtClean="0"/>
              <a:t> </a:t>
            </a:r>
            <a:r>
              <a:rPr lang="en-US" dirty="0" err="1" smtClean="0"/>
              <a:t>yksittäisiä</a:t>
            </a:r>
            <a:r>
              <a:rPr lang="en-US" dirty="0" smtClean="0"/>
              <a:t> </a:t>
            </a:r>
            <a:r>
              <a:rPr lang="en-US" dirty="0" err="1" smtClean="0"/>
              <a:t>käyttäjiä</a:t>
            </a:r>
            <a:r>
              <a:rPr lang="en-US" dirty="0" smtClean="0"/>
              <a:t> kun </a:t>
            </a:r>
            <a:r>
              <a:rPr lang="en-US" dirty="0" err="1" smtClean="0"/>
              <a:t>taas</a:t>
            </a:r>
            <a:r>
              <a:rPr lang="en-US" dirty="0" smtClean="0"/>
              <a:t> </a:t>
            </a:r>
            <a:r>
              <a:rPr lang="en-US" dirty="0" err="1" smtClean="0"/>
              <a:t>haitat</a:t>
            </a:r>
            <a:r>
              <a:rPr lang="en-US" dirty="0" smtClean="0"/>
              <a:t> </a:t>
            </a:r>
            <a:r>
              <a:rPr lang="en-US" dirty="0" err="1" smtClean="0"/>
              <a:t>jakautuvat</a:t>
            </a:r>
            <a:r>
              <a:rPr lang="en-US" dirty="0" smtClean="0"/>
              <a:t> </a:t>
            </a:r>
            <a:r>
              <a:rPr lang="en-US" dirty="0" err="1" smtClean="0"/>
              <a:t>kaikille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70787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Työnjako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solidaarisuus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Émile</a:t>
            </a:r>
            <a:r>
              <a:rPr lang="en-US" dirty="0" smtClean="0"/>
              <a:t> Durkheim (1858–1917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err="1" smtClean="0"/>
              <a:t>Yhteiskunnat</a:t>
            </a:r>
            <a:r>
              <a:rPr lang="en-US" dirty="0" smtClean="0"/>
              <a:t> </a:t>
            </a:r>
            <a:r>
              <a:rPr lang="en-US" dirty="0" err="1" smtClean="0"/>
              <a:t>perustuvat</a:t>
            </a:r>
            <a:r>
              <a:rPr lang="en-US" dirty="0" smtClean="0"/>
              <a:t> </a:t>
            </a:r>
            <a:r>
              <a:rPr lang="en-US" dirty="0" err="1" smtClean="0"/>
              <a:t>työnjakoon</a:t>
            </a:r>
            <a:r>
              <a:rPr lang="en-US" dirty="0" smtClean="0"/>
              <a:t>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synnyttää</a:t>
            </a:r>
            <a:r>
              <a:rPr lang="en-US" dirty="0" smtClean="0"/>
              <a:t> </a:t>
            </a:r>
            <a:r>
              <a:rPr lang="en-US" dirty="0" err="1" smtClean="0"/>
              <a:t>ihmisten</a:t>
            </a:r>
            <a:r>
              <a:rPr lang="en-US" dirty="0" smtClean="0"/>
              <a:t> </a:t>
            </a:r>
            <a:r>
              <a:rPr lang="en-US" dirty="0" err="1" smtClean="0"/>
              <a:t>välillä</a:t>
            </a:r>
            <a:r>
              <a:rPr lang="en-US" dirty="0" smtClean="0"/>
              <a:t> </a:t>
            </a:r>
            <a:r>
              <a:rPr lang="en-US" dirty="0" err="1" smtClean="0"/>
              <a:t>solidaarisuutta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Ihmiset</a:t>
            </a:r>
            <a:r>
              <a:rPr lang="en-US" dirty="0" smtClean="0"/>
              <a:t> </a:t>
            </a:r>
            <a:r>
              <a:rPr lang="en-US" dirty="0" err="1" smtClean="0"/>
              <a:t>ovat</a:t>
            </a:r>
            <a:r>
              <a:rPr lang="en-US" dirty="0" smtClean="0"/>
              <a:t> </a:t>
            </a:r>
            <a:r>
              <a:rPr lang="en-US" dirty="0" err="1" smtClean="0"/>
              <a:t>riippuvaisia</a:t>
            </a:r>
            <a:r>
              <a:rPr lang="en-US" dirty="0" smtClean="0"/>
              <a:t> </a:t>
            </a:r>
            <a:r>
              <a:rPr lang="en-US" dirty="0" err="1" smtClean="0"/>
              <a:t>toisistaan</a:t>
            </a:r>
            <a:r>
              <a:rPr lang="en-US" dirty="0" smtClean="0"/>
              <a:t>, </a:t>
            </a:r>
            <a:r>
              <a:rPr lang="en-US" dirty="0" err="1" smtClean="0"/>
              <a:t>koska</a:t>
            </a:r>
            <a:r>
              <a:rPr lang="en-US" dirty="0" smtClean="0"/>
              <a:t> 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 smtClean="0"/>
              <a:t>ammateissa</a:t>
            </a:r>
            <a:r>
              <a:rPr lang="en-US" dirty="0" smtClean="0"/>
              <a:t> </a:t>
            </a:r>
            <a:r>
              <a:rPr lang="en-US" dirty="0" err="1" smtClean="0"/>
              <a:t>tehdään</a:t>
            </a:r>
            <a:r>
              <a:rPr lang="en-US" dirty="0" smtClean="0"/>
              <a:t> </a:t>
            </a:r>
            <a:r>
              <a:rPr lang="en-US" dirty="0" err="1" smtClean="0"/>
              <a:t>erilaisia</a:t>
            </a:r>
            <a:r>
              <a:rPr lang="en-US" dirty="0" smtClean="0"/>
              <a:t> </a:t>
            </a:r>
            <a:r>
              <a:rPr lang="en-US" dirty="0" err="1" smtClean="0"/>
              <a:t>tehtäviä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294316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Työnjaon</a:t>
            </a:r>
            <a:r>
              <a:rPr lang="en-US" dirty="0" smtClean="0"/>
              <a:t> </a:t>
            </a:r>
            <a:r>
              <a:rPr lang="en-US" dirty="0" err="1" smtClean="0"/>
              <a:t>eriarvoisuus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Prekariaatti</a:t>
            </a:r>
            <a:r>
              <a:rPr lang="en-US" dirty="0" smtClean="0"/>
              <a:t> </a:t>
            </a:r>
            <a:r>
              <a:rPr lang="en-US" dirty="0" err="1" smtClean="0"/>
              <a:t>tarkoittaa</a:t>
            </a:r>
            <a:r>
              <a:rPr lang="en-US" dirty="0" smtClean="0"/>
              <a:t> </a:t>
            </a:r>
            <a:r>
              <a:rPr lang="en-US" dirty="0" err="1" smtClean="0"/>
              <a:t>ihmisiä</a:t>
            </a:r>
            <a:r>
              <a:rPr lang="en-US" dirty="0" smtClean="0"/>
              <a:t>, </a:t>
            </a:r>
            <a:r>
              <a:rPr lang="en-US" dirty="0" err="1" smtClean="0"/>
              <a:t>joilla</a:t>
            </a:r>
            <a:r>
              <a:rPr lang="en-US" dirty="0" smtClean="0"/>
              <a:t> on </a:t>
            </a:r>
            <a:r>
              <a:rPr lang="en-US" dirty="0" err="1" smtClean="0"/>
              <a:t>jatkuvasti</a:t>
            </a:r>
            <a:r>
              <a:rPr lang="en-US" dirty="0" smtClean="0"/>
              <a:t> </a:t>
            </a:r>
            <a:r>
              <a:rPr lang="en-US" dirty="0" err="1" smtClean="0"/>
              <a:t>pätkittäisiä</a:t>
            </a:r>
            <a:r>
              <a:rPr lang="en-US" dirty="0" smtClean="0"/>
              <a:t> </a:t>
            </a:r>
            <a:r>
              <a:rPr lang="en-US" dirty="0" err="1" smtClean="0"/>
              <a:t>työsuhteita</a:t>
            </a:r>
            <a:r>
              <a:rPr lang="en-US" dirty="0" smtClean="0"/>
              <a:t> ja </a:t>
            </a:r>
            <a:r>
              <a:rPr lang="en-US" dirty="0" err="1" smtClean="0"/>
              <a:t>joiden</a:t>
            </a:r>
            <a:r>
              <a:rPr lang="en-US" dirty="0" smtClean="0"/>
              <a:t> </a:t>
            </a:r>
            <a:r>
              <a:rPr lang="en-US" dirty="0" err="1" smtClean="0"/>
              <a:t>toimeentulo</a:t>
            </a:r>
            <a:r>
              <a:rPr lang="en-US" dirty="0" smtClean="0"/>
              <a:t> on </a:t>
            </a:r>
            <a:r>
              <a:rPr lang="en-US" dirty="0" err="1" smtClean="0"/>
              <a:t>epävarmaa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Muita</a:t>
            </a:r>
            <a:r>
              <a:rPr lang="en-US" dirty="0" smtClean="0"/>
              <a:t> </a:t>
            </a:r>
            <a:r>
              <a:rPr lang="en-US" dirty="0" err="1" smtClean="0"/>
              <a:t>eriarvoisuuden</a:t>
            </a:r>
            <a:r>
              <a:rPr lang="en-US" dirty="0"/>
              <a:t> </a:t>
            </a:r>
            <a:r>
              <a:rPr lang="en-US" dirty="0" err="1" smtClean="0"/>
              <a:t>tekijöitä</a:t>
            </a:r>
            <a:r>
              <a:rPr lang="en-US" dirty="0"/>
              <a:t> </a:t>
            </a:r>
            <a:r>
              <a:rPr lang="en-US" dirty="0" err="1" smtClean="0"/>
              <a:t>ovat</a:t>
            </a:r>
            <a:r>
              <a:rPr lang="en-US" dirty="0" smtClean="0"/>
              <a:t> </a:t>
            </a:r>
            <a:r>
              <a:rPr lang="en-US" dirty="0" err="1" smtClean="0"/>
              <a:t>esimerkiksi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ukupuoli</a:t>
            </a:r>
            <a:r>
              <a:rPr lang="en-US" dirty="0" smtClean="0"/>
              <a:t>, </a:t>
            </a:r>
            <a:r>
              <a:rPr lang="en-US" dirty="0" err="1" smtClean="0"/>
              <a:t>ihonväri</a:t>
            </a:r>
            <a:r>
              <a:rPr lang="en-US" dirty="0"/>
              <a:t> </a:t>
            </a:r>
            <a:r>
              <a:rPr lang="en-US" dirty="0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etninen</a:t>
            </a:r>
            <a:r>
              <a:rPr lang="en-US" dirty="0" smtClean="0"/>
              <a:t> </a:t>
            </a:r>
            <a:r>
              <a:rPr lang="en-US" dirty="0" err="1" smtClean="0"/>
              <a:t>tausta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Globaali</a:t>
            </a:r>
            <a:r>
              <a:rPr lang="en-US" dirty="0" smtClean="0"/>
              <a:t> </a:t>
            </a:r>
            <a:r>
              <a:rPr lang="en-US" dirty="0" err="1" smtClean="0"/>
              <a:t>eriarvoisuus</a:t>
            </a:r>
            <a:r>
              <a:rPr lang="en-US" dirty="0"/>
              <a:t> </a:t>
            </a:r>
            <a:r>
              <a:rPr lang="en-US" dirty="0" err="1" smtClean="0"/>
              <a:t>seuraa</a:t>
            </a:r>
            <a:r>
              <a:rPr lang="en-US" dirty="0" smtClean="0"/>
              <a:t> </a:t>
            </a:r>
            <a:r>
              <a:rPr lang="en-US" dirty="0" err="1" smtClean="0"/>
              <a:t>siitä</a:t>
            </a:r>
            <a:r>
              <a:rPr lang="en-US" dirty="0" smtClean="0"/>
              <a:t>,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err="1" smtClean="0"/>
              <a:t>tuotteiden</a:t>
            </a:r>
            <a:r>
              <a:rPr lang="en-US" dirty="0" smtClean="0"/>
              <a:t> </a:t>
            </a:r>
            <a:r>
              <a:rPr lang="en-US" dirty="0" err="1" smtClean="0"/>
              <a:t>valmistus</a:t>
            </a:r>
            <a:r>
              <a:rPr lang="en-US" dirty="0" smtClean="0"/>
              <a:t> ja </a:t>
            </a:r>
            <a:r>
              <a:rPr lang="en-US" dirty="0" err="1" smtClean="0"/>
              <a:t>tuotetutkimus</a:t>
            </a:r>
            <a:r>
              <a:rPr lang="en-US" dirty="0" smtClean="0"/>
              <a:t> </a:t>
            </a:r>
            <a:r>
              <a:rPr lang="en-US" dirty="0" err="1" smtClean="0"/>
              <a:t>tapahtuvat</a:t>
            </a:r>
            <a:r>
              <a:rPr lang="en-US" dirty="0" smtClean="0"/>
              <a:t> 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 smtClean="0"/>
              <a:t>paikoissa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3987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Markkinavoimat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Talous</a:t>
            </a:r>
            <a:r>
              <a:rPr lang="en-US" dirty="0" smtClean="0"/>
              <a:t> on </a:t>
            </a:r>
            <a:r>
              <a:rPr lang="en-US" dirty="0" err="1" smtClean="0"/>
              <a:t>noussut</a:t>
            </a:r>
            <a:r>
              <a:rPr lang="en-US" dirty="0" smtClean="0"/>
              <a:t> </a:t>
            </a:r>
            <a:r>
              <a:rPr lang="en-US" dirty="0" err="1" smtClean="0"/>
              <a:t>yhteskunnallisen</a:t>
            </a:r>
            <a:r>
              <a:rPr lang="en-US" dirty="0" smtClean="0"/>
              <a:t> </a:t>
            </a:r>
            <a:r>
              <a:rPr lang="en-US" dirty="0" err="1" smtClean="0"/>
              <a:t>keskustelun</a:t>
            </a:r>
            <a:r>
              <a:rPr lang="en-US" dirty="0" smtClean="0"/>
              <a:t> </a:t>
            </a:r>
            <a:r>
              <a:rPr lang="en-US" dirty="0" err="1" smtClean="0"/>
              <a:t>keskiöön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Talouspuhe</a:t>
            </a:r>
            <a:r>
              <a:rPr lang="en-US" dirty="0" smtClean="0"/>
              <a:t>: “</a:t>
            </a:r>
            <a:r>
              <a:rPr lang="en-US" dirty="0" err="1" smtClean="0"/>
              <a:t>markkinavoimat</a:t>
            </a:r>
            <a:r>
              <a:rPr lang="en-US" dirty="0" smtClean="0"/>
              <a:t>”, “</a:t>
            </a:r>
            <a:r>
              <a:rPr lang="en-US" dirty="0" err="1" smtClean="0"/>
              <a:t>kestävyysvaje</a:t>
            </a:r>
            <a:r>
              <a:rPr lang="en-US" dirty="0" smtClean="0"/>
              <a:t>”, “</a:t>
            </a:r>
            <a:r>
              <a:rPr lang="en-US" dirty="0" err="1" smtClean="0"/>
              <a:t>velkaantuminen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r>
              <a:rPr lang="en-US" dirty="0" err="1" smtClean="0"/>
              <a:t>Mikä</a:t>
            </a:r>
            <a:r>
              <a:rPr lang="en-US" dirty="0" smtClean="0"/>
              <a:t> on </a:t>
            </a:r>
            <a:r>
              <a:rPr lang="en-US" dirty="0" err="1" smtClean="0"/>
              <a:t>talouden</a:t>
            </a:r>
            <a:r>
              <a:rPr lang="en-US" dirty="0" smtClean="0"/>
              <a:t>, </a:t>
            </a:r>
            <a:r>
              <a:rPr lang="en-US" dirty="0" err="1" smtClean="0"/>
              <a:t>demokratian</a:t>
            </a:r>
            <a:r>
              <a:rPr lang="en-US" dirty="0" smtClean="0"/>
              <a:t> ja </a:t>
            </a:r>
            <a:r>
              <a:rPr lang="en-US" dirty="0" err="1" smtClean="0"/>
              <a:t>moraalin</a:t>
            </a:r>
            <a:r>
              <a:rPr lang="en-US" dirty="0" smtClean="0"/>
              <a:t> </a:t>
            </a:r>
            <a:r>
              <a:rPr lang="en-US" dirty="0" err="1" smtClean="0"/>
              <a:t>suhde</a:t>
            </a:r>
            <a:r>
              <a:rPr lang="en-US" dirty="0" smtClean="0"/>
              <a:t> </a:t>
            </a:r>
            <a:r>
              <a:rPr lang="en-US" dirty="0" err="1" smtClean="0"/>
              <a:t>nyky-yhteiskunnassa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err="1" smtClean="0"/>
              <a:t>Uhkaako</a:t>
            </a:r>
            <a:r>
              <a:rPr lang="en-US" dirty="0" smtClean="0"/>
              <a:t> </a:t>
            </a:r>
            <a:r>
              <a:rPr lang="en-US" dirty="0" err="1" smtClean="0"/>
              <a:t>talous</a:t>
            </a:r>
            <a:r>
              <a:rPr lang="en-US" dirty="0" smtClean="0"/>
              <a:t> </a:t>
            </a:r>
            <a:r>
              <a:rPr lang="en-US" dirty="0" err="1" smtClean="0"/>
              <a:t>syrjäyttää</a:t>
            </a:r>
            <a:r>
              <a:rPr lang="en-US" dirty="0" smtClean="0"/>
              <a:t> </a:t>
            </a:r>
            <a:r>
              <a:rPr lang="en-US" dirty="0" err="1" smtClean="0"/>
              <a:t>demokratian</a:t>
            </a:r>
            <a:r>
              <a:rPr lang="en-US" dirty="0" smtClean="0"/>
              <a:t> ja </a:t>
            </a:r>
            <a:r>
              <a:rPr lang="en-US" dirty="0" err="1" smtClean="0"/>
              <a:t>moraalin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272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Idea3_pp-ope_pohja.thmx</Template>
  <TotalTime>562</TotalTime>
  <Words>311</Words>
  <Application>Microsoft Office PowerPoint</Application>
  <PresentationFormat>Näytössä katseltava diaesitys (4:3)</PresentationFormat>
  <Paragraphs>53</Paragraphs>
  <Slides>8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MS PGothic</vt:lpstr>
      <vt:lpstr>MS PGothic</vt:lpstr>
      <vt:lpstr>Calibri</vt:lpstr>
      <vt:lpstr>Geneva</vt:lpstr>
      <vt:lpstr>Lucida Grande</vt:lpstr>
      <vt:lpstr>Verdana</vt:lpstr>
      <vt:lpstr>Idea3_pp-ope_pohja</vt:lpstr>
      <vt:lpstr>PowerPoint-esitys</vt:lpstr>
      <vt:lpstr>Virittäytyminen aiheeseen</vt:lpstr>
      <vt:lpstr>John Locke ja omistaminen</vt:lpstr>
      <vt:lpstr>Julkinen omaisuus</vt:lpstr>
      <vt:lpstr>Yhteismaan ongelma</vt:lpstr>
      <vt:lpstr>Työnjako ja solidaarisuus</vt:lpstr>
      <vt:lpstr>Työnjaon eriarvoisuus</vt:lpstr>
      <vt:lpstr>Markkinavoimat</vt:lpstr>
    </vt:vector>
  </TitlesOfParts>
  <Company>The English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faculty</dc:creator>
  <cp:lastModifiedBy>Rakkolainen Mari</cp:lastModifiedBy>
  <cp:revision>18</cp:revision>
  <dcterms:created xsi:type="dcterms:W3CDTF">2017-01-03T12:13:25Z</dcterms:created>
  <dcterms:modified xsi:type="dcterms:W3CDTF">2017-08-09T13:01:49Z</dcterms:modified>
</cp:coreProperties>
</file>