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61" r:id="rId3"/>
    <p:sldId id="258" r:id="rId4"/>
    <p:sldId id="259" r:id="rId5"/>
    <p:sldId id="260" r:id="rId6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8"/>
      <p:bold r:id="rId9"/>
      <p:italic r:id="rId10"/>
      <p:boldItalic r:id="rId11"/>
    </p:embeddedFont>
    <p:embeddedFont>
      <p:font typeface="Merriweather Sans" panose="020B0604020202020204" charset="0"/>
      <p:italic r:id="rId12"/>
      <p:boldItalic r:id="rId13"/>
    </p:embeddedFont>
    <p:embeddedFont>
      <p:font typeface="Calibri" panose="020F0502020204030204" pitchFamily="34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91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533310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75089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3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497521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7" name="Shape 10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5890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5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88659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Idea 01 – Johdatus filosofiaan</a:t>
            </a:r>
          </a:p>
        </p:txBody>
      </p:sp>
      <p:pic>
        <p:nvPicPr>
          <p:cNvPr id="13" name="Shape 13" descr="Idea3_pp_kehys.png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hape 14"/>
          <p:cNvSpPr txBox="1"/>
          <p:nvPr/>
        </p:nvSpPr>
        <p:spPr>
          <a:xfrm>
            <a:off x="206895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Idea 3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Shape 89" descr="Idea3_pp_etusivu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Shape 90"/>
          <p:cNvSpPr txBox="1"/>
          <p:nvPr/>
        </p:nvSpPr>
        <p:spPr>
          <a:xfrm>
            <a:off x="4267200" y="2035760"/>
            <a:ext cx="4472072" cy="193899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endParaRPr lang="fi-FI"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Yhteiskunnan olemusta etsimässä</a:t>
            </a:r>
          </a:p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Verdana"/>
              <a:buNone/>
            </a:pPr>
            <a:endParaRPr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Virittäytyminen aiheeseen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000" indent="0">
              <a:buNone/>
            </a:pPr>
            <a:r>
              <a:rPr lang="fi-FI" dirty="0" smtClean="0"/>
              <a:t>Yksinvaltiaan vaaleissa on ehdolla:</a:t>
            </a:r>
          </a:p>
          <a:p>
            <a:pPr marL="127000" indent="0">
              <a:buNone/>
            </a:pPr>
            <a:endParaRPr lang="fi-FI" dirty="0" smtClean="0"/>
          </a:p>
          <a:p>
            <a:pPr marL="584200" indent="-457200">
              <a:buFont typeface="+mj-lt"/>
              <a:buAutoNum type="arabicPeriod"/>
            </a:pPr>
            <a:r>
              <a:rPr lang="fi-FI" dirty="0" smtClean="0"/>
              <a:t>Filosofi			7. Matemaatikko</a:t>
            </a:r>
          </a:p>
          <a:p>
            <a:pPr marL="584200" indent="-457200">
              <a:buFont typeface="+mj-lt"/>
              <a:buAutoNum type="arabicPeriod"/>
            </a:pPr>
            <a:r>
              <a:rPr lang="fi-FI" dirty="0" smtClean="0"/>
              <a:t>Taloustieteilijä		8. Yhteiskuntatieteilijä</a:t>
            </a:r>
          </a:p>
          <a:p>
            <a:pPr marL="584200" indent="-457200">
              <a:buFont typeface="+mj-lt"/>
              <a:buAutoNum type="arabicPeriod"/>
            </a:pPr>
            <a:r>
              <a:rPr lang="fi-FI" dirty="0" smtClean="0"/>
              <a:t>Yrittäjä			9. Maanviljelijä</a:t>
            </a:r>
          </a:p>
          <a:p>
            <a:pPr marL="584200" indent="-457200">
              <a:buFont typeface="+mj-lt"/>
              <a:buAutoNum type="arabicPeriod"/>
            </a:pPr>
            <a:r>
              <a:rPr lang="fi-FI" dirty="0" smtClean="0"/>
              <a:t>Lakimies			10. Lääkäri</a:t>
            </a:r>
          </a:p>
          <a:p>
            <a:pPr marL="584200" indent="-457200">
              <a:buFont typeface="+mj-lt"/>
              <a:buAutoNum type="arabicPeriod"/>
            </a:pPr>
            <a:r>
              <a:rPr lang="fi-FI" dirty="0" smtClean="0"/>
              <a:t>Kotiäiti			11. Kenraali</a:t>
            </a:r>
          </a:p>
          <a:p>
            <a:pPr marL="584200" indent="-457200">
              <a:buFont typeface="+mj-lt"/>
              <a:buAutoNum type="arabicPeriod"/>
            </a:pPr>
            <a:r>
              <a:rPr lang="fi-FI" dirty="0" smtClean="0"/>
              <a:t>Yritysjohtaja		12. Isoisä</a:t>
            </a:r>
          </a:p>
          <a:p>
            <a:pPr marL="584200" indent="-457200">
              <a:buFont typeface="+mj-lt"/>
              <a:buAutoNum type="arabicPeriod"/>
            </a:pPr>
            <a:endParaRPr lang="fi-FI" dirty="0"/>
          </a:p>
          <a:p>
            <a:pPr marL="127000" indent="0">
              <a:buNone/>
            </a:pPr>
            <a:r>
              <a:rPr lang="fi-FI" dirty="0" smtClean="0"/>
              <a:t>Ketä sinä äänestät?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89108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Hyvän yhteiskunnan idea</a:t>
            </a:r>
          </a:p>
        </p:txBody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457199" y="1364776"/>
            <a:ext cx="8194943" cy="448922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292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Antiikin filosofi </a:t>
            </a:r>
            <a:r>
              <a:rPr lang="fi-FI" b="1" dirty="0"/>
              <a:t>Platon</a:t>
            </a:r>
            <a:r>
              <a:rPr lang="fi-FI" dirty="0"/>
              <a:t> vastusti kiivaasti oppi-isänsä Sokrateen kuolemaan tuominnutta Ateenan </a:t>
            </a:r>
            <a:r>
              <a:rPr lang="fi-FI" dirty="0" smtClean="0"/>
              <a:t>demokratiaa.</a:t>
            </a:r>
            <a:endParaRPr lang="fi-FI" dirty="0"/>
          </a:p>
          <a:p>
            <a:pPr marL="342900" marR="0" lvl="0" indent="-292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Platonin mukaan </a:t>
            </a:r>
            <a:r>
              <a:rPr lang="fi-FI" b="1" dirty="0"/>
              <a:t>ihanneyhteiskunnassa</a:t>
            </a:r>
            <a:r>
              <a:rPr lang="fi-FI" dirty="0"/>
              <a:t> valtaa ei tule antaa kaikille kansalaisille vaan </a:t>
            </a:r>
            <a:r>
              <a:rPr lang="fi-FI" b="1" dirty="0"/>
              <a:t>vain </a:t>
            </a:r>
            <a:r>
              <a:rPr lang="fi-FI" b="1" dirty="0" smtClean="0"/>
              <a:t>viisaimmille.</a:t>
            </a:r>
            <a:endParaRPr lang="fi-FI" b="1" dirty="0"/>
          </a:p>
          <a:p>
            <a:pPr marL="342900" marR="0" lvl="0" indent="-292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b="1" dirty="0"/>
              <a:t>Ihmisen olemus </a:t>
            </a:r>
            <a:r>
              <a:rPr lang="fi-FI" dirty="0"/>
              <a:t>eli </a:t>
            </a:r>
            <a:r>
              <a:rPr lang="fi-FI" i="1" dirty="0"/>
              <a:t>essentia </a:t>
            </a:r>
            <a:r>
              <a:rPr lang="fi-FI" dirty="0"/>
              <a:t>määritti hänen tehtävänsä ja paikkansa </a:t>
            </a:r>
            <a:r>
              <a:rPr lang="fi-FI" dirty="0" smtClean="0"/>
              <a:t>yhteiskunnassa.</a:t>
            </a:r>
            <a:endParaRPr lang="fi-FI" dirty="0"/>
          </a:p>
          <a:p>
            <a:pPr marR="0" lvl="1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 smtClean="0"/>
              <a:t>Tutustukaa oppikirjan 2. luvun kuvioon Platonin ihanneyhteiskunta.</a:t>
            </a:r>
            <a:endParaRPr lang="fi-FI" dirty="0"/>
          </a:p>
          <a:p>
            <a:pPr marL="457200" marR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 sz="2000" dirty="0"/>
          </a:p>
          <a:p>
            <a:pPr marL="342900" marR="0" lvl="0" indent="-292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Pohdi: </a:t>
            </a:r>
          </a:p>
          <a:p>
            <a:pPr marR="0" lvl="1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Ketä äänestit yksinvaltiaaksi ja millä perusteella? </a:t>
            </a:r>
          </a:p>
          <a:p>
            <a:pPr marR="0" lvl="1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Onko viisaus hyvä peruste vallalle?</a:t>
            </a:r>
          </a:p>
          <a:p>
            <a:pPr marR="0" lvl="1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Onko ihmisellä selkeästi määriteltävä tai kasvatettava olemus kuten Platon esittää?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 smtClean="0"/>
              <a:t>Platonin </a:t>
            </a:r>
            <a:r>
              <a:rPr lang="fi-FI" i="1" dirty="0"/>
              <a:t>Valtion</a:t>
            </a:r>
            <a:r>
              <a:rPr lang="fi-FI" dirty="0"/>
              <a:t> kritiikki</a:t>
            </a:r>
          </a:p>
        </p:txBody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177422" y="1143000"/>
            <a:ext cx="8720918" cy="4791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fi-FI" dirty="0"/>
              <a:t>Platonin valtiota on </a:t>
            </a:r>
            <a:r>
              <a:rPr lang="fi-FI" dirty="0" smtClean="0"/>
              <a:t>kritisoitu </a:t>
            </a:r>
            <a:r>
              <a:rPr lang="fi-FI" dirty="0"/>
              <a:t>mm. seuraavista näkökulmista:</a:t>
            </a:r>
          </a:p>
          <a:p>
            <a:pPr marL="857250" lvl="1" indent="-342900">
              <a:lnSpc>
                <a:spcPct val="115000"/>
              </a:lnSpc>
              <a:spcBef>
                <a:spcPts val="0"/>
              </a:spcBef>
            </a:pPr>
            <a:r>
              <a:rPr lang="fi-FI" b="1" dirty="0"/>
              <a:t>Utopia:</a:t>
            </a:r>
            <a:r>
              <a:rPr lang="fi-FI" dirty="0"/>
              <a:t> </a:t>
            </a:r>
            <a:r>
              <a:rPr lang="fi-FI" dirty="0" smtClean="0"/>
              <a:t>kuviteltavissa </a:t>
            </a:r>
            <a:r>
              <a:rPr lang="fi-FI" dirty="0"/>
              <a:t>mutta ei toteutettavissa</a:t>
            </a:r>
          </a:p>
          <a:p>
            <a:pPr marL="857250" lvl="1" indent="-342900">
              <a:lnSpc>
                <a:spcPct val="115000"/>
              </a:lnSpc>
              <a:spcBef>
                <a:spcPts val="0"/>
              </a:spcBef>
            </a:pPr>
            <a:r>
              <a:rPr lang="fi-FI" b="1" dirty="0"/>
              <a:t>Kommunismi:</a:t>
            </a:r>
            <a:r>
              <a:rPr lang="fi-FI" dirty="0"/>
              <a:t> </a:t>
            </a:r>
            <a:r>
              <a:rPr lang="fi-FI" dirty="0" smtClean="0"/>
              <a:t>omistaminen </a:t>
            </a:r>
            <a:r>
              <a:rPr lang="fi-FI" dirty="0"/>
              <a:t>kielletty ylemmiltä luokilta, vaikka kohtuullinen omaisuus tai jopa voiton tavoittelu ovat hyväksi koko yhteiskunnalle</a:t>
            </a:r>
          </a:p>
          <a:p>
            <a:pPr marL="857250" lvl="1" indent="-342900">
              <a:lnSpc>
                <a:spcPct val="115000"/>
              </a:lnSpc>
              <a:spcBef>
                <a:spcPts val="0"/>
              </a:spcBef>
            </a:pPr>
            <a:r>
              <a:rPr lang="fi-FI" b="1" dirty="0"/>
              <a:t>Feminismi: </a:t>
            </a:r>
            <a:r>
              <a:rPr lang="fi-FI" i="1" dirty="0"/>
              <a:t>Valtiossa</a:t>
            </a:r>
            <a:r>
              <a:rPr lang="fi-FI" dirty="0"/>
              <a:t> myös naiset voivat hallita. Tämä on suurimman osan historiasta ollut pöyristyttävä ajatus.</a:t>
            </a:r>
          </a:p>
          <a:p>
            <a:pPr marL="857250" lvl="1" indent="-342900">
              <a:lnSpc>
                <a:spcPct val="115000"/>
              </a:lnSpc>
              <a:spcBef>
                <a:spcPts val="0"/>
              </a:spcBef>
            </a:pPr>
            <a:r>
              <a:rPr lang="fi-FI" b="1" dirty="0"/>
              <a:t>Totalitarismi: </a:t>
            </a:r>
            <a:r>
              <a:rPr lang="fi-FI" dirty="0"/>
              <a:t>Kultainen valhe vastustaa avointa yhteiskuntaa. Platon kylvää filosofiassaan totalitarismin siemenen.</a:t>
            </a:r>
          </a:p>
          <a:p>
            <a:pPr marL="857250" lvl="1" indent="-342900">
              <a:lnSpc>
                <a:spcPct val="115000"/>
              </a:lnSpc>
              <a:spcBef>
                <a:spcPts val="0"/>
              </a:spcBef>
            </a:pPr>
            <a:r>
              <a:rPr lang="fi-FI" b="1" dirty="0" err="1"/>
              <a:t>Essentialismi</a:t>
            </a:r>
            <a:r>
              <a:rPr lang="fi-FI" b="1" dirty="0"/>
              <a:t>: </a:t>
            </a:r>
            <a:r>
              <a:rPr lang="fi-FI" dirty="0"/>
              <a:t>Ei ole yhtä oikeaa ennalta määrättyä tai kasvatettavaa olemusta, luonnetta tai </a:t>
            </a:r>
            <a:r>
              <a:rPr lang="fi-FI" dirty="0" smtClean="0"/>
              <a:t>taipumusta (vrt</a:t>
            </a:r>
            <a:r>
              <a:rPr lang="fi-FI" dirty="0"/>
              <a:t>. </a:t>
            </a:r>
            <a:r>
              <a:rPr lang="fi-FI" b="1" dirty="0"/>
              <a:t>Eksistentialismi</a:t>
            </a:r>
            <a:r>
              <a:rPr lang="fi-FI" dirty="0"/>
              <a:t>: Ihminen on mitä hän itsestään </a:t>
            </a:r>
            <a:r>
              <a:rPr lang="fi-FI" dirty="0" smtClean="0"/>
              <a:t>tekee)</a:t>
            </a:r>
            <a:endParaRPr lang="fi-FI" dirty="0"/>
          </a:p>
          <a:p>
            <a:pPr marL="857250" lvl="1" indent="-228600">
              <a:lnSpc>
                <a:spcPct val="115000"/>
              </a:lnSpc>
              <a:spcBef>
                <a:spcPts val="0"/>
              </a:spcBef>
              <a:buFont typeface="Times New Roman"/>
            </a:pPr>
            <a:r>
              <a:rPr lang="fi-FI" b="1" dirty="0" err="1"/>
              <a:t>Polis</a:t>
            </a:r>
            <a:r>
              <a:rPr lang="fi-FI" b="1" dirty="0"/>
              <a:t>:</a:t>
            </a:r>
            <a:r>
              <a:rPr lang="fi-FI" dirty="0"/>
              <a:t> </a:t>
            </a:r>
            <a:r>
              <a:rPr lang="fi-FI" i="1" dirty="0"/>
              <a:t>Valtion</a:t>
            </a:r>
            <a:r>
              <a:rPr lang="fi-FI" dirty="0"/>
              <a:t> pohdinnat koskevat hyvin pienen yhteisön muodostamaa yhteiskuntaa, eikä sillä ole annettavaa nykyisille </a:t>
            </a:r>
            <a:r>
              <a:rPr lang="fi-FI" dirty="0" smtClean="0"/>
              <a:t>miljoonien yksilöiden yhteiskunnille.</a:t>
            </a:r>
            <a:endParaRPr lang="fi-FI" dirty="0"/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55555"/>
              <a:buFont typeface="Verdana"/>
              <a:buNone/>
            </a:pPr>
            <a:endParaRPr sz="1800" i="0" u="none" strike="noStrike" cap="none" dirty="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/>
              <a:t>Aristoteles ja hyvä yhteiskunta</a:t>
            </a:r>
          </a:p>
        </p:txBody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584075" y="1143000"/>
            <a:ext cx="825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279400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b="1" dirty="0"/>
              <a:t>Aristoteleen yhteiskuntafilosofian pääpiirteet:</a:t>
            </a:r>
          </a:p>
          <a:p>
            <a:pPr marR="0" lvl="1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</a:pPr>
            <a:r>
              <a:rPr lang="fi-FI" dirty="0"/>
              <a:t>Ihminen tavoittelee hyvää </a:t>
            </a:r>
            <a:r>
              <a:rPr lang="fi-FI" dirty="0" smtClean="0"/>
              <a:t>elämää.</a:t>
            </a:r>
            <a:endParaRPr lang="fi-FI" dirty="0"/>
          </a:p>
          <a:p>
            <a:pPr marR="0" lvl="1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</a:pPr>
            <a:r>
              <a:rPr lang="fi-FI" dirty="0"/>
              <a:t>Ihminen on olemukseltaan yhteisöllinen eläin, </a:t>
            </a:r>
            <a:r>
              <a:rPr lang="fi-FI" i="1" dirty="0" err="1"/>
              <a:t>zoon</a:t>
            </a:r>
            <a:r>
              <a:rPr lang="fi-FI" i="1" dirty="0"/>
              <a:t> </a:t>
            </a:r>
            <a:r>
              <a:rPr lang="fi-FI" i="1" dirty="0" err="1" smtClean="0"/>
              <a:t>politikon</a:t>
            </a:r>
            <a:r>
              <a:rPr lang="fi-FI" i="1" dirty="0" smtClean="0"/>
              <a:t>.</a:t>
            </a:r>
            <a:endParaRPr lang="fi-FI" i="1" dirty="0"/>
          </a:p>
          <a:p>
            <a:pPr marR="0" lvl="1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</a:pPr>
            <a:r>
              <a:rPr lang="fi-FI" dirty="0"/>
              <a:t>Ihmisen olemuksen vuoksi hyvä elämä voi toteutua vain </a:t>
            </a:r>
            <a:r>
              <a:rPr lang="fi-FI" dirty="0" smtClean="0"/>
              <a:t>yhteisössä.</a:t>
            </a:r>
            <a:endParaRPr lang="fi-FI" dirty="0"/>
          </a:p>
          <a:p>
            <a:pPr marR="0" lvl="1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</a:pPr>
            <a:r>
              <a:rPr lang="fi-FI" dirty="0"/>
              <a:t>Yhteiskuntafilosofian ei pidä perustua vain järkeilylle, vaan myös olemassa olevien yhteiskuntien </a:t>
            </a:r>
            <a:r>
              <a:rPr lang="fi-FI" dirty="0" smtClean="0"/>
              <a:t>tutkimukselle.</a:t>
            </a:r>
            <a:endParaRPr lang="fi-FI" dirty="0"/>
          </a:p>
          <a:p>
            <a:pPr marR="0" lvl="1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</a:pPr>
            <a:r>
              <a:rPr lang="fi-FI" dirty="0"/>
              <a:t>Hallintomuodot, joissa vallankäytön perusteena on kaikkien kansalaisten yhteinen etu, ovat </a:t>
            </a:r>
            <a:r>
              <a:rPr lang="fi-FI" dirty="0" smtClean="0"/>
              <a:t>oikeudenmukaisia.</a:t>
            </a:r>
            <a:endParaRPr lang="fi-FI" dirty="0"/>
          </a:p>
          <a:p>
            <a:pPr marR="0" lvl="1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</a:pPr>
            <a:r>
              <a:rPr lang="fi-FI" dirty="0"/>
              <a:t>Vinoutuneet hallinnot tavoittelevat vain hallitsevan luokan </a:t>
            </a:r>
            <a:r>
              <a:rPr lang="fi-FI" dirty="0" smtClean="0"/>
              <a:t>etua.</a:t>
            </a:r>
            <a:r>
              <a:rPr lang="fi-FI" dirty="0"/>
              <a:t> </a:t>
            </a:r>
            <a:r>
              <a:rPr lang="fi-FI" dirty="0" smtClean="0"/>
              <a:t>(</a:t>
            </a:r>
            <a:r>
              <a:rPr lang="fi-FI" dirty="0" smtClean="0"/>
              <a:t>Esimerkiksi </a:t>
            </a:r>
            <a:r>
              <a:rPr lang="fi-FI" dirty="0"/>
              <a:t>demokratiassa enemmistö ajaa vinoutuneesti vain omaa etuaan ja näin ollen sortaa </a:t>
            </a:r>
            <a:r>
              <a:rPr lang="fi-FI" dirty="0" smtClean="0"/>
              <a:t>vähemmistöjä.) </a:t>
            </a:r>
            <a:r>
              <a:rPr lang="fi-FI" dirty="0"/>
              <a:t>(ks. </a:t>
            </a:r>
            <a:r>
              <a:rPr lang="fi-FI" dirty="0" smtClean="0"/>
              <a:t>o</a:t>
            </a:r>
            <a:r>
              <a:rPr lang="fi-FI" dirty="0" smtClean="0"/>
              <a:t>ppikirjan 2. luvun kuvio Aristoteleen hallintomuodot)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Idea3_pp-ope_pohja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298</Words>
  <Application>Microsoft Office PowerPoint</Application>
  <PresentationFormat>Näytössä katseltava diaesitys (4:3)</PresentationFormat>
  <Paragraphs>43</Paragraphs>
  <Slides>5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1" baseType="lpstr">
      <vt:lpstr>Verdana</vt:lpstr>
      <vt:lpstr>Times New Roman</vt:lpstr>
      <vt:lpstr>Arial</vt:lpstr>
      <vt:lpstr>Merriweather Sans</vt:lpstr>
      <vt:lpstr>Calibri</vt:lpstr>
      <vt:lpstr>Idea3_pp-ope_pohja</vt:lpstr>
      <vt:lpstr>PowerPoint-esitys</vt:lpstr>
      <vt:lpstr>Virittäytyminen aiheeseen</vt:lpstr>
      <vt:lpstr>Hyvän yhteiskunnan idea</vt:lpstr>
      <vt:lpstr>Platonin Valtion kritiikki</vt:lpstr>
      <vt:lpstr>Aristoteles ja hyvä yhteiskunta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Rakkolainen Mari</dc:creator>
  <cp:lastModifiedBy>Rakkolainen Mari</cp:lastModifiedBy>
  <cp:revision>4</cp:revision>
  <dcterms:modified xsi:type="dcterms:W3CDTF">2017-08-30T07:44:21Z</dcterms:modified>
</cp:coreProperties>
</file>