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81" r:id="rId13"/>
    <p:sldId id="287" r:id="rId14"/>
    <p:sldId id="289" r:id="rId15"/>
    <p:sldId id="288" r:id="rId16"/>
    <p:sldId id="290" r:id="rId17"/>
    <p:sldId id="282" r:id="rId18"/>
    <p:sldId id="284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91" r:id="rId27"/>
    <p:sldId id="276" r:id="rId28"/>
    <p:sldId id="277" r:id="rId29"/>
    <p:sldId id="278" r:id="rId30"/>
    <p:sldId id="285" r:id="rId31"/>
    <p:sldId id="279" r:id="rId32"/>
    <p:sldId id="286" r:id="rId33"/>
    <p:sldId id="280" r:id="rId34"/>
  </p:sldIdLst>
  <p:sldSz cx="9144000" cy="6858000" type="screen4x3"/>
  <p:notesSz cx="6797675" cy="9928225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DFCB8601-603F-44C0-8EFF-5D30E7D8354A}">
          <p14:sldIdLst>
            <p14:sldId id="256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81"/>
            <p14:sldId id="287"/>
            <p14:sldId id="289"/>
            <p14:sldId id="288"/>
            <p14:sldId id="290"/>
          </p14:sldIdLst>
        </p14:section>
        <p14:section name="Nimetön osa" id="{C1E439C2-7C16-4F23-8307-DF3C6A61D208}">
          <p14:sldIdLst>
            <p14:sldId id="282"/>
            <p14:sldId id="284"/>
            <p14:sldId id="268"/>
            <p14:sldId id="269"/>
            <p14:sldId id="270"/>
            <p14:sldId id="271"/>
            <p14:sldId id="272"/>
            <p14:sldId id="273"/>
            <p14:sldId id="274"/>
            <p14:sldId id="291"/>
            <p14:sldId id="276"/>
            <p14:sldId id="277"/>
            <p14:sldId id="278"/>
            <p14:sldId id="285"/>
            <p14:sldId id="279"/>
            <p14:sldId id="286"/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9A1911-6A3F-40AB-BB4E-D67952AEF104}" type="datetimeFigureOut">
              <a:rPr lang="fi-FI" smtClean="0"/>
              <a:t>8.12.2020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E6D52F-D93F-4C99-9C69-930ECED5EA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5659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B44A-4BEE-4B81-9BA4-F4DE69008DCF}" type="datetimeFigureOut">
              <a:rPr lang="fi-FI" smtClean="0"/>
              <a:pPr/>
              <a:t>8.12.2020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69D8E-5053-4C60-9C1C-C65609987C6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0844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B44A-4BEE-4B81-9BA4-F4DE69008DCF}" type="datetimeFigureOut">
              <a:rPr lang="fi-FI" smtClean="0"/>
              <a:pPr/>
              <a:t>8.12.2020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69D8E-5053-4C60-9C1C-C65609987C6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9061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B44A-4BEE-4B81-9BA4-F4DE69008DCF}" type="datetimeFigureOut">
              <a:rPr lang="fi-FI" smtClean="0"/>
              <a:pPr/>
              <a:t>8.12.2020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69D8E-5053-4C60-9C1C-C65609987C6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9783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kuvalla 1">
  <p:cSld name="Otsikko kuvalla 1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 descr="A picture containing person, wall, indoor, man &#10; &#10;Description automatically generated"/>
          <p:cNvPicPr preferRelativeResize="0"/>
          <p:nvPr/>
        </p:nvPicPr>
        <p:blipFill rotWithShape="1">
          <a:blip r:embed="rId2">
            <a:alphaModFix amt="44000"/>
          </a:blip>
          <a:srcRect l="714" t="6331" r="713" b="10526"/>
          <a:stretch/>
        </p:blipFill>
        <p:spPr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Source Sans Pro"/>
              <a:buNone/>
              <a:defRPr sz="4500" b="1" i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>
            <a:endParaRPr/>
          </a:p>
        </p:txBody>
      </p:sp>
      <p:pic>
        <p:nvPicPr>
          <p:cNvPr id="12" name="Google Shape;12;p2" descr="A close up of a sign &#10; 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3736" y="5929448"/>
            <a:ext cx="1108869" cy="6542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4626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B44A-4BEE-4B81-9BA4-F4DE69008DCF}" type="datetimeFigureOut">
              <a:rPr lang="fi-FI" smtClean="0"/>
              <a:pPr/>
              <a:t>8.12.2020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69D8E-5053-4C60-9C1C-C65609987C6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4095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B44A-4BEE-4B81-9BA4-F4DE69008DCF}" type="datetimeFigureOut">
              <a:rPr lang="fi-FI" smtClean="0"/>
              <a:pPr/>
              <a:t>8.12.2020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69D8E-5053-4C60-9C1C-C65609987C6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6843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B44A-4BEE-4B81-9BA4-F4DE69008DCF}" type="datetimeFigureOut">
              <a:rPr lang="fi-FI" smtClean="0"/>
              <a:pPr/>
              <a:t>8.12.2020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69D8E-5053-4C60-9C1C-C65609987C6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3671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B44A-4BEE-4B81-9BA4-F4DE69008DCF}" type="datetimeFigureOut">
              <a:rPr lang="fi-FI" smtClean="0"/>
              <a:pPr/>
              <a:t>8.12.2020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69D8E-5053-4C60-9C1C-C65609987C6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6478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B44A-4BEE-4B81-9BA4-F4DE69008DCF}" type="datetimeFigureOut">
              <a:rPr lang="fi-FI" smtClean="0"/>
              <a:pPr/>
              <a:t>8.12.2020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69D8E-5053-4C60-9C1C-C65609987C6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7673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B44A-4BEE-4B81-9BA4-F4DE69008DCF}" type="datetimeFigureOut">
              <a:rPr lang="fi-FI" smtClean="0"/>
              <a:pPr/>
              <a:t>8.12.2020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69D8E-5053-4C60-9C1C-C65609987C6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3809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B44A-4BEE-4B81-9BA4-F4DE69008DCF}" type="datetimeFigureOut">
              <a:rPr lang="fi-FI" smtClean="0"/>
              <a:pPr/>
              <a:t>8.12.2020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69D8E-5053-4C60-9C1C-C65609987C6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5341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B44A-4BEE-4B81-9BA4-F4DE69008DCF}" type="datetimeFigureOut">
              <a:rPr lang="fi-FI" smtClean="0"/>
              <a:pPr/>
              <a:t>8.12.2020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69D8E-5053-4C60-9C1C-C65609987C6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337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0B44A-4BEE-4B81-9BA4-F4DE69008DCF}" type="datetimeFigureOut">
              <a:rPr lang="fi-FI" smtClean="0"/>
              <a:pPr/>
              <a:t>8.12.2020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69D8E-5053-4C60-9C1C-C65609987C6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3631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3"/>
          <p:cNvSpPr txBox="1">
            <a:spLocks noGrp="1"/>
          </p:cNvSpPr>
          <p:nvPr>
            <p:ph type="ctrTitle"/>
          </p:nvPr>
        </p:nvSpPr>
        <p:spPr>
          <a:xfrm>
            <a:off x="1143000" y="169902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b" anchorCtr="0">
            <a:noAutofit/>
          </a:bodyPr>
          <a:lstStyle/>
          <a:p>
            <a:pPr lvl="0"/>
            <a:r>
              <a:rPr lang="fi-FI" dirty="0"/>
              <a:t>Viinit</a:t>
            </a:r>
            <a:endParaRPr dirty="0"/>
          </a:p>
        </p:txBody>
      </p:sp>
      <p:sp>
        <p:nvSpPr>
          <p:cNvPr id="112" name="Google Shape;112;p23"/>
          <p:cNvSpPr txBox="1">
            <a:spLocks noGrp="1"/>
          </p:cNvSpPr>
          <p:nvPr>
            <p:ph type="subTitle" idx="1"/>
          </p:nvPr>
        </p:nvSpPr>
        <p:spPr>
          <a:xfrm>
            <a:off x="1143000" y="355877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VIININ VALMISTUS jatkuu…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Viini ei vielä valmista pullotettavaksi</a:t>
            </a:r>
          </a:p>
          <a:p>
            <a:pPr marL="0" lvl="1" indent="0">
              <a:buNone/>
            </a:pPr>
            <a:r>
              <a:rPr lang="fi-FI" dirty="0"/>
              <a:t>	-&gt; kypsytetään muutamista päivistä useisiin 			vuosiin</a:t>
            </a:r>
          </a:p>
          <a:p>
            <a:r>
              <a:rPr lang="fi-FI" dirty="0"/>
              <a:t>Kypsytys tapahtuu tammitynnyreissä tai teräs/betoni astioissa.</a:t>
            </a:r>
          </a:p>
          <a:p>
            <a:pPr lvl="1"/>
            <a:r>
              <a:rPr lang="fi-FI" dirty="0"/>
              <a:t>Arvokkaat viinit  tammitynnyreissä</a:t>
            </a:r>
          </a:p>
          <a:p>
            <a:pPr lvl="1"/>
            <a:r>
              <a:rPr lang="fi-FI" dirty="0"/>
              <a:t>Myös muihin astioihin voidaan lisätä tammilastuja, saadaan makua ja aromeja</a:t>
            </a:r>
          </a:p>
          <a:p>
            <a:pPr marL="457200" lvl="1" indent="0">
              <a:buNone/>
            </a:pPr>
            <a:endParaRPr lang="fi-FI" dirty="0"/>
          </a:p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749FBF5-C22B-4E5A-9A73-56C8610CE6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517232"/>
            <a:ext cx="2161032" cy="10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32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VIININ VALMISTUS jatkuu…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Punaviinissä alkaa vielä toinen käyminen, joka on </a:t>
            </a:r>
            <a:r>
              <a:rPr lang="fi-FI" dirty="0" err="1"/>
              <a:t>malolaktinen</a:t>
            </a:r>
            <a:r>
              <a:rPr lang="fi-FI" dirty="0"/>
              <a:t> käyminen (kirpeät omenahapot muuttuu pehmeiksi maitohapoiksi)</a:t>
            </a:r>
          </a:p>
          <a:p>
            <a:pPr lvl="1"/>
            <a:r>
              <a:rPr lang="fi-FI" dirty="0"/>
              <a:t>Tätä ei tapahdu valkoviinissä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365104"/>
            <a:ext cx="367665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83EB406F-F011-473C-8D31-8F0ED68729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445224"/>
            <a:ext cx="2161032" cy="10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493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Kuohuviinin valmistus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/>
              <a:t>Pohjana on normaalisti valmistettu valkoviini</a:t>
            </a:r>
          </a:p>
          <a:p>
            <a:r>
              <a:rPr lang="fi-FI" dirty="0"/>
              <a:t>Lisätään sokeria ja hiivaa </a:t>
            </a:r>
            <a:r>
              <a:rPr lang="fi-FI" dirty="0" err="1"/>
              <a:t>-&gt;laitetaan</a:t>
            </a:r>
            <a:r>
              <a:rPr lang="fi-FI" dirty="0"/>
              <a:t> pulloihin tai painesammioihin.		</a:t>
            </a:r>
          </a:p>
          <a:p>
            <a:pPr lvl="1"/>
            <a:r>
              <a:rPr lang="fi-FI" dirty="0"/>
              <a:t>Saadaan aikaan hiilidioksidi eli kuohuviinin kuplat</a:t>
            </a:r>
          </a:p>
          <a:p>
            <a:pPr lvl="1">
              <a:buNone/>
            </a:pPr>
            <a:endParaRPr lang="fi-FI" dirty="0"/>
          </a:p>
          <a:p>
            <a:pPr lvl="1">
              <a:buNone/>
            </a:pPr>
            <a:r>
              <a:rPr lang="fi-FI" dirty="0"/>
              <a:t>HUOMIOIKAA KUOHUVIININ JA SAMPPANJAN </a:t>
            </a:r>
          </a:p>
          <a:p>
            <a:pPr lvl="1">
              <a:buNone/>
            </a:pPr>
            <a:r>
              <a:rPr lang="fi-FI" dirty="0"/>
              <a:t>ERO!</a:t>
            </a:r>
          </a:p>
          <a:p>
            <a:pPr lvl="1">
              <a:buNone/>
            </a:pPr>
            <a:endParaRPr lang="fi-FI" dirty="0"/>
          </a:p>
          <a:p>
            <a:pPr lvl="1">
              <a:buNone/>
            </a:pPr>
            <a:r>
              <a:rPr lang="fi-FI" dirty="0"/>
              <a:t>Halvimmat kuohuviinit tehdään kuten muutkin virvoitusjuomat, eli valmis hiilidioksidi lisätään viiniin. ”kuplat” ei ole kestäviä.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A4C463EA-4250-430F-87F9-97F922DB29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620195"/>
            <a:ext cx="2161032" cy="101193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A7CC71FE-CAA5-4381-A5AE-AFEB95791F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5802757"/>
            <a:ext cx="2161032" cy="101193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Samppanja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Valmistetaan vain Ranskassa  </a:t>
            </a:r>
            <a:r>
              <a:rPr lang="fi-FI" dirty="0" err="1"/>
              <a:t>Champangnen</a:t>
            </a:r>
            <a:r>
              <a:rPr lang="fi-FI" dirty="0"/>
              <a:t> alueella</a:t>
            </a:r>
          </a:p>
          <a:p>
            <a:r>
              <a:rPr lang="fi-FI" dirty="0"/>
              <a:t>Kaikki samppanja on </a:t>
            </a:r>
          </a:p>
          <a:p>
            <a:pPr marL="457200" lvl="1" indent="0">
              <a:buNone/>
            </a:pPr>
            <a:r>
              <a:rPr lang="fi-FI" dirty="0"/>
              <a:t>Kuohuviiniä, mutta </a:t>
            </a:r>
          </a:p>
          <a:p>
            <a:pPr marL="457200" lvl="1" indent="0">
              <a:buNone/>
            </a:pPr>
            <a:r>
              <a:rPr lang="fi-FI" dirty="0"/>
              <a:t>Kaikki kuohuviinit ei ole</a:t>
            </a:r>
          </a:p>
          <a:p>
            <a:pPr marL="457200" lvl="1" indent="0">
              <a:buNone/>
            </a:pPr>
            <a:r>
              <a:rPr lang="fi-FI" dirty="0"/>
              <a:t>samppanjaa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348880"/>
            <a:ext cx="3464385" cy="349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368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Miten samppanja on valmistettu?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fi-FI" dirty="0"/>
          </a:p>
          <a:p>
            <a:endParaRPr lang="fi-FI" dirty="0"/>
          </a:p>
          <a:p>
            <a:r>
              <a:rPr lang="fi-FI" dirty="0"/>
              <a:t>Kallein ja halvin </a:t>
            </a:r>
            <a:r>
              <a:rPr lang="fi-FI" dirty="0" err="1"/>
              <a:t>alkossa</a:t>
            </a:r>
            <a:endParaRPr lang="fi-FI" dirty="0"/>
          </a:p>
          <a:p>
            <a:endParaRPr lang="fi-FI" dirty="0"/>
          </a:p>
          <a:p>
            <a:pPr marL="0" indent="0">
              <a:buNone/>
            </a:pPr>
            <a:r>
              <a:rPr lang="fi-FI" dirty="0"/>
              <a:t>Mitä käyttötarkoituksia kuohuviineillä on? Miten tarjoillaan?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	- mistä maista tulevia kuohuviinejä on Alkon 	hinnastossa?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62AD67D4-6E55-41C1-830A-221133FC00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5571426"/>
            <a:ext cx="2161032" cy="10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089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i-FI" dirty="0" err="1"/>
              <a:t>Aromatisoitu</a:t>
            </a:r>
            <a:r>
              <a:rPr lang="fi-FI" dirty="0"/>
              <a:t> kuohuviini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Makea kuohuviini johon on lisätty </a:t>
            </a:r>
          </a:p>
          <a:p>
            <a:pPr marL="0" indent="0">
              <a:buNone/>
            </a:pPr>
            <a:r>
              <a:rPr lang="fi-FI" dirty="0"/>
              <a:t>	aromia, esim. mansikka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74638"/>
            <a:ext cx="1248093" cy="4320480"/>
          </a:xfrm>
          <a:prstGeom prst="rect">
            <a:avLst/>
          </a:prstGeom>
        </p:spPr>
      </p:pic>
      <p:sp>
        <p:nvSpPr>
          <p:cNvPr id="5" name="Suorakulmio 4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dirty="0"/>
              <a:t>https://edupoke-my.sharepoint.com/:p:/g/personal/annoksa_poke_fi/EXnL6A7NywxAkxU00Y0XaUIBtezMvyNvjGdd4QFawdRRTw?e=wBJydk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FDCFA4D-C6EB-492D-8B99-F9E425DDB7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365" y="5373216"/>
            <a:ext cx="2161032" cy="10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617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Hedelmäkuohuviinit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Valmistettu muusta kuin rypäleistä</a:t>
            </a:r>
          </a:p>
          <a:p>
            <a:pPr lvl="1"/>
            <a:r>
              <a:rPr lang="fi-FI" dirty="0"/>
              <a:t>Esim. omena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4624"/>
            <a:ext cx="1153025" cy="4293096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C42D5787-9AD6-4280-B214-96013D2728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768" y="5562794"/>
            <a:ext cx="2161032" cy="10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418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Väkevistä viineistä	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Mm. Sherry, </a:t>
            </a:r>
            <a:r>
              <a:rPr lang="fi-FI" dirty="0" err="1"/>
              <a:t>madeira</a:t>
            </a:r>
            <a:r>
              <a:rPr lang="fi-FI" dirty="0"/>
              <a:t> ja portviini </a:t>
            </a:r>
          </a:p>
          <a:p>
            <a:endParaRPr lang="fi-FI" dirty="0"/>
          </a:p>
          <a:p>
            <a:r>
              <a:rPr lang="fi-FI" dirty="0"/>
              <a:t>Valmistuksessa tavallisen viinin sekaan lisätään väkiviinaa jolloin myös alkoholipitoisuus korkeampi.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26CF198-C746-48EA-BB83-DB0BCEE4EB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257800"/>
            <a:ext cx="2161032" cy="101193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Punaviinin rypälelajikkeet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b="1" dirty="0"/>
              <a:t>Cabernet </a:t>
            </a:r>
            <a:r>
              <a:rPr lang="fi-FI" b="1" dirty="0" err="1"/>
              <a:t>Sauvignon</a:t>
            </a:r>
            <a:endParaRPr lang="fi-FI" b="1" dirty="0"/>
          </a:p>
          <a:p>
            <a:r>
              <a:rPr lang="fi-FI" b="1" dirty="0"/>
              <a:t> Grenache</a:t>
            </a:r>
          </a:p>
          <a:p>
            <a:r>
              <a:rPr lang="fi-FI" b="1" dirty="0"/>
              <a:t>Nebbiole</a:t>
            </a:r>
          </a:p>
          <a:p>
            <a:r>
              <a:rPr lang="fi-FI" b="1" dirty="0"/>
              <a:t>Merlot</a:t>
            </a:r>
          </a:p>
          <a:p>
            <a:r>
              <a:rPr lang="fi-FI" b="1" dirty="0"/>
              <a:t>Pinot </a:t>
            </a:r>
            <a:r>
              <a:rPr lang="fi-FI" b="1" dirty="0" err="1"/>
              <a:t>Noir</a:t>
            </a:r>
            <a:endParaRPr lang="fi-FI" b="1" dirty="0"/>
          </a:p>
          <a:p>
            <a:r>
              <a:rPr lang="fi-FI" b="1" dirty="0"/>
              <a:t>Syrah / </a:t>
            </a:r>
            <a:r>
              <a:rPr lang="fi-FI" b="1" dirty="0" err="1"/>
              <a:t>shiraz</a:t>
            </a:r>
            <a:r>
              <a:rPr lang="fi-FI" b="1" dirty="0"/>
              <a:t> </a:t>
            </a:r>
          </a:p>
          <a:p>
            <a:r>
              <a:rPr lang="fi-FI" b="1" dirty="0" err="1"/>
              <a:t>Tempranillo</a:t>
            </a:r>
            <a:endParaRPr lang="fi-FI" b="1" dirty="0"/>
          </a:p>
          <a:p>
            <a:r>
              <a:rPr lang="fi-FI" b="1" dirty="0" err="1"/>
              <a:t>Malbec</a:t>
            </a:r>
            <a:endParaRPr lang="fi-FI" b="1" dirty="0"/>
          </a:p>
          <a:p>
            <a:r>
              <a:rPr lang="fi-FI" b="1" dirty="0" err="1"/>
              <a:t>Carmenere</a:t>
            </a:r>
            <a:endParaRPr lang="fi-FI" b="1" dirty="0"/>
          </a:p>
          <a:p>
            <a:endParaRPr lang="fi-FI" b="1" dirty="0"/>
          </a:p>
          <a:p>
            <a:endParaRPr lang="fi-FI" b="1" dirty="0"/>
          </a:p>
          <a:p>
            <a:endParaRPr lang="fi-FI" b="1" dirty="0"/>
          </a:p>
          <a:p>
            <a:endParaRPr lang="fi-FI" b="1" dirty="0"/>
          </a:p>
          <a:p>
            <a:endParaRPr lang="fi-FI" dirty="0"/>
          </a:p>
          <a:p>
            <a:endParaRPr lang="fi-FI" b="1" dirty="0"/>
          </a:p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009E433F-E8D1-4467-B7E3-19DBC1882B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768" y="5373216"/>
            <a:ext cx="2161032" cy="10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9609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PUNAVIINIEN RYPÄLELAJIKKEET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/>
              <a:t>Cabernet </a:t>
            </a:r>
            <a:r>
              <a:rPr lang="fi-FI" b="1" dirty="0" err="1"/>
              <a:t>Sauvignon</a:t>
            </a:r>
            <a:r>
              <a:rPr lang="fi-FI" b="1" dirty="0"/>
              <a:t> </a:t>
            </a:r>
          </a:p>
          <a:p>
            <a:pPr lvl="1"/>
            <a:r>
              <a:rPr lang="fi-FI" dirty="0"/>
              <a:t>Voimakas, mustaherukkainen, </a:t>
            </a:r>
          </a:p>
          <a:p>
            <a:pPr lvl="1"/>
            <a:r>
              <a:rPr lang="fi-FI" dirty="0"/>
              <a:t>Tyylikkäitä viinejä</a:t>
            </a:r>
          </a:p>
          <a:p>
            <a:pPr lvl="1"/>
            <a:r>
              <a:rPr lang="fi-FI" dirty="0"/>
              <a:t>Häivähdys </a:t>
            </a:r>
            <a:r>
              <a:rPr lang="fi-FI" dirty="0" err="1"/>
              <a:t>seetripuuta</a:t>
            </a:r>
            <a:r>
              <a:rPr lang="fi-FI" dirty="0"/>
              <a:t> ja sikarilaatikkoa</a:t>
            </a:r>
          </a:p>
          <a:p>
            <a:pPr lvl="1"/>
            <a:endParaRPr lang="fi-FI" dirty="0"/>
          </a:p>
          <a:p>
            <a:pPr lvl="1"/>
            <a:r>
              <a:rPr lang="fi-FI" dirty="0"/>
              <a:t>Sekoitetaan usein Merlot rypäleen kanssa</a:t>
            </a:r>
          </a:p>
          <a:p>
            <a:pPr lvl="1"/>
            <a:r>
              <a:rPr lang="fi-FI" dirty="0"/>
              <a:t>Yksinkertaisten liharuokien kumppani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76FD551-4448-42C9-A30B-2513E5C099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768" y="5445224"/>
            <a:ext cx="2161032" cy="10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048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Viinin historia	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Aina 1600-luvun alkupuolelle asti viinillä on ollut ainutlaatuinen asema </a:t>
            </a:r>
            <a:r>
              <a:rPr lang="fi-FI" dirty="0" err="1"/>
              <a:t>euroopassa</a:t>
            </a:r>
            <a:r>
              <a:rPr lang="fi-FI" dirty="0"/>
              <a:t>:</a:t>
            </a:r>
          </a:p>
          <a:p>
            <a:pPr lvl="1"/>
            <a:r>
              <a:rPr lang="fi-FI" dirty="0"/>
              <a:t>Ainoa varastointikelpoinen juoma</a:t>
            </a:r>
          </a:p>
          <a:p>
            <a:pPr lvl="1"/>
            <a:r>
              <a:rPr lang="fi-FI" dirty="0"/>
              <a:t>Vesi saattoi olla saastunutta</a:t>
            </a:r>
          </a:p>
          <a:p>
            <a:pPr lvl="1"/>
            <a:r>
              <a:rPr lang="fi-FI" dirty="0"/>
              <a:t>Olut ei säilynyt kun ei käytetty humalaa</a:t>
            </a:r>
          </a:p>
          <a:p>
            <a:r>
              <a:rPr lang="fi-FI" dirty="0"/>
              <a:t>1600 luvulla tuli kaakao, kahvi ja tee ja myös viinaa opittiin tislaamaan</a:t>
            </a:r>
          </a:p>
          <a:p>
            <a:r>
              <a:rPr lang="fi-FI" dirty="0"/>
              <a:t>Merkittävää lasipullon keksiminen</a:t>
            </a:r>
          </a:p>
          <a:p>
            <a:pPr lvl="1"/>
            <a:r>
              <a:rPr lang="fi-FI" dirty="0"/>
              <a:t>Säilyvyys parani, ennen säilytetty tynnyreissä ja saviastioissa.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A9CD7F3-78C8-4273-9AC6-EA4D63BBD5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599292"/>
            <a:ext cx="2161032" cy="10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7702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PUNAVIINIEN RYPÄLELAJIKKEET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/>
              <a:t>Grenache</a:t>
            </a:r>
            <a:endParaRPr lang="fi-FI" dirty="0"/>
          </a:p>
          <a:p>
            <a:pPr lvl="1"/>
            <a:r>
              <a:rPr lang="fi-FI" dirty="0"/>
              <a:t>Pitävät kuumuudesta (espanja ja </a:t>
            </a:r>
            <a:r>
              <a:rPr lang="fi-FI" dirty="0" err="1"/>
              <a:t>etelä-Ranska</a:t>
            </a:r>
            <a:r>
              <a:rPr lang="fi-FI" dirty="0"/>
              <a:t>)</a:t>
            </a:r>
          </a:p>
          <a:p>
            <a:pPr lvl="1"/>
            <a:r>
              <a:rPr lang="fi-FI" dirty="0"/>
              <a:t>Ylikypsiä rypäleitä, makean hedelmäisiä, hiukan pippurisia viinejä</a:t>
            </a:r>
          </a:p>
          <a:p>
            <a:pPr lvl="1"/>
            <a:r>
              <a:rPr lang="fi-FI" dirty="0"/>
              <a:t>Sekoitetaan yleensä muiden lajikkeiden kanssa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A485FBA6-5786-44FB-8DE5-9A884DEC96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135" y="5445224"/>
            <a:ext cx="2161032" cy="10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1166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PUNAVIINIEN RYPÄLELAJIKKEET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/>
              <a:t>Nebbiole</a:t>
            </a:r>
          </a:p>
          <a:p>
            <a:pPr lvl="1"/>
            <a:r>
              <a:rPr lang="fi-FI" dirty="0"/>
              <a:t>Tyypillisesti </a:t>
            </a:r>
            <a:r>
              <a:rPr lang="fi-FI" dirty="0" err="1"/>
              <a:t>pohjois-Italiassa</a:t>
            </a:r>
            <a:r>
              <a:rPr lang="fi-FI" dirty="0"/>
              <a:t> tuotettu</a:t>
            </a:r>
          </a:p>
          <a:p>
            <a:pPr lvl="1"/>
            <a:r>
              <a:rPr lang="fi-FI" dirty="0"/>
              <a:t>Paljon tanniineja ja happoa</a:t>
            </a:r>
          </a:p>
          <a:p>
            <a:pPr lvl="1"/>
            <a:r>
              <a:rPr lang="fi-FI" dirty="0"/>
              <a:t>Vaatii useiden vuosien säilytyksen pehmentyäkseen (5)</a:t>
            </a:r>
          </a:p>
          <a:p>
            <a:pPr lvl="1"/>
            <a:r>
              <a:rPr lang="fi-FI" dirty="0"/>
              <a:t>Aromeina: tupakka, yrtit, suklaa, kirsikka, rusina ja luumu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CB50EDEF-0D3E-43EE-A62E-DA1D7931FC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257800"/>
            <a:ext cx="2161032" cy="10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2664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PUNAVIINIEN RYPÄLELAJIKKEET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/>
              <a:t>Merlot</a:t>
            </a:r>
          </a:p>
          <a:p>
            <a:pPr lvl="1"/>
            <a:r>
              <a:rPr lang="fi-FI" dirty="0"/>
              <a:t>Mustaherukka, tumma kirsikka ja minttu</a:t>
            </a:r>
          </a:p>
          <a:p>
            <a:pPr lvl="1"/>
            <a:r>
              <a:rPr lang="fi-FI" dirty="0"/>
              <a:t>Mehukas hedelmäinen viini</a:t>
            </a:r>
          </a:p>
          <a:p>
            <a:pPr lvl="1"/>
            <a:r>
              <a:rPr lang="fi-FI" dirty="0"/>
              <a:t>Juodaan nuorena, mutta voi säilyä jopa 20 vuotta</a:t>
            </a:r>
          </a:p>
          <a:p>
            <a:pPr lvl="1"/>
            <a:r>
              <a:rPr lang="fi-FI" dirty="0"/>
              <a:t>Sekoitetaan usein muihin rypälelajikkeisiin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B2A04EDF-FDD3-4558-B099-86171D1A08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445224"/>
            <a:ext cx="2161032" cy="10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7542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PUNAVIINIEN RYPÄLELAJIKKEET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/>
              <a:t>Pinot </a:t>
            </a:r>
            <a:r>
              <a:rPr lang="fi-FI" b="1" dirty="0" err="1"/>
              <a:t>Noir</a:t>
            </a:r>
            <a:endParaRPr lang="fi-FI" b="1" dirty="0"/>
          </a:p>
          <a:p>
            <a:pPr lvl="1"/>
            <a:r>
              <a:rPr lang="fi-FI" dirty="0"/>
              <a:t>Kesähedelmien kukkeus, tryffeli, riista ja maatuneet lehdet</a:t>
            </a:r>
          </a:p>
          <a:p>
            <a:pPr lvl="1"/>
            <a:r>
              <a:rPr lang="fi-FI" dirty="0"/>
              <a:t>Vaikeasti kasvatettava laji</a:t>
            </a:r>
          </a:p>
          <a:p>
            <a:pPr lvl="1"/>
            <a:r>
              <a:rPr lang="fi-FI" dirty="0"/>
              <a:t>Eivät kestä pitkää varastointia</a:t>
            </a:r>
          </a:p>
          <a:p>
            <a:pPr lvl="1"/>
            <a:r>
              <a:rPr lang="fi-FI" dirty="0"/>
              <a:t>Sopii monien ruokien kanssa, liharuuat ja rasvaiset kalat</a:t>
            </a:r>
          </a:p>
          <a:p>
            <a:pPr lvl="1"/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AE091285-52A5-465D-AC52-8291A28254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5080936"/>
            <a:ext cx="2161032" cy="10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5804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PUNAVIINIEN RYPÄLELAJIKKEET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/>
              <a:t>Syrah / </a:t>
            </a:r>
            <a:r>
              <a:rPr lang="fi-FI" b="1" dirty="0" err="1"/>
              <a:t>shiraz</a:t>
            </a:r>
            <a:r>
              <a:rPr lang="fi-FI" b="1" dirty="0"/>
              <a:t> </a:t>
            </a:r>
          </a:p>
          <a:p>
            <a:pPr lvl="1"/>
            <a:r>
              <a:rPr lang="fi-FI" dirty="0"/>
              <a:t>Voimakas ja voimakkaan mausteinen</a:t>
            </a:r>
          </a:p>
          <a:p>
            <a:pPr lvl="1"/>
            <a:r>
              <a:rPr lang="fi-FI" dirty="0"/>
              <a:t>Vahva tanniininen, mustaherukka ja vadelma</a:t>
            </a:r>
          </a:p>
          <a:p>
            <a:pPr lvl="1"/>
            <a:r>
              <a:rPr lang="fi-FI" dirty="0"/>
              <a:t>Tarvitsevat 1-2 vuotta kypsymistä, että ovat parhaimmillaan</a:t>
            </a:r>
          </a:p>
          <a:p>
            <a:pPr lvl="1"/>
            <a:r>
              <a:rPr lang="fi-FI" dirty="0"/>
              <a:t>Voimakkaat ruoat  esim. salami ja vahvat juustot</a:t>
            </a:r>
          </a:p>
          <a:p>
            <a:pPr lvl="1"/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890CFA5D-D0E3-4FF5-9906-F0141812EB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257800"/>
            <a:ext cx="2161032" cy="10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7739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PUNAVIINIEN RYPÄLELAJIKKEET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/>
              <a:t>Tempranillo</a:t>
            </a:r>
          </a:p>
          <a:p>
            <a:pPr lvl="1"/>
            <a:r>
              <a:rPr lang="fi-FI" dirty="0"/>
              <a:t>Yleisin Espanjassa</a:t>
            </a:r>
          </a:p>
          <a:p>
            <a:pPr lvl="1"/>
            <a:r>
              <a:rPr lang="fi-FI" dirty="0"/>
              <a:t>Mansikkainen ja hedelmäinen aromi.</a:t>
            </a:r>
          </a:p>
          <a:p>
            <a:pPr lvl="1"/>
            <a:r>
              <a:rPr lang="fi-FI" dirty="0"/>
              <a:t>Kypsytetään yleensä pitkään tammitynnyreissä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646" y="4149080"/>
            <a:ext cx="25336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99095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A1DD7C-BA56-443B-91EE-BABE7FCD6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Valkoviinin tyypilliset rypäleet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15C0E41-DE90-4395-A7A4-C3878EB2ED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/>
              <a:t>Chardonnay</a:t>
            </a:r>
          </a:p>
          <a:p>
            <a:r>
              <a:rPr lang="fi-FI" b="1" dirty="0" err="1"/>
              <a:t>Chenin</a:t>
            </a:r>
            <a:r>
              <a:rPr lang="fi-FI" b="1" dirty="0"/>
              <a:t> Blanc</a:t>
            </a:r>
          </a:p>
          <a:p>
            <a:r>
              <a:rPr lang="fi-FI" b="1" dirty="0"/>
              <a:t>Gewȕrztraminen</a:t>
            </a:r>
          </a:p>
          <a:p>
            <a:r>
              <a:rPr lang="fi-FI" b="1" dirty="0" err="1"/>
              <a:t>Muscat</a:t>
            </a:r>
            <a:endParaRPr lang="fi-FI" b="1" dirty="0"/>
          </a:p>
          <a:p>
            <a:r>
              <a:rPr lang="fi-FI" b="1" dirty="0"/>
              <a:t>Pinot </a:t>
            </a:r>
            <a:r>
              <a:rPr lang="fi-FI" b="1" dirty="0" err="1"/>
              <a:t>Gris</a:t>
            </a:r>
            <a:endParaRPr lang="fi-FI" b="1" dirty="0"/>
          </a:p>
          <a:p>
            <a:r>
              <a:rPr lang="fi-FI" b="1" dirty="0"/>
              <a:t>Riesling</a:t>
            </a:r>
          </a:p>
          <a:p>
            <a:endParaRPr lang="fi-FI" b="1" dirty="0"/>
          </a:p>
          <a:p>
            <a:endParaRPr lang="fi-FI" b="1" dirty="0"/>
          </a:p>
          <a:p>
            <a:endParaRPr lang="fi-FI" b="1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AF79E954-487F-41CB-A810-F85F637EC8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296789"/>
            <a:ext cx="2161032" cy="10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3834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VALKOVIINI RYPÄLELAJIT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Chardonnay</a:t>
            </a:r>
          </a:p>
          <a:p>
            <a:pPr lvl="1"/>
            <a:r>
              <a:rPr lang="fi-FI" dirty="0"/>
              <a:t>Maailman suosituin vaalea rypäle</a:t>
            </a:r>
          </a:p>
          <a:p>
            <a:pPr lvl="1"/>
            <a:r>
              <a:rPr lang="fi-FI" dirty="0"/>
              <a:t>Lempeän toffeiset ja sitruunaiset aromit</a:t>
            </a:r>
          </a:p>
          <a:p>
            <a:pPr lvl="1"/>
            <a:r>
              <a:rPr lang="fi-FI" dirty="0"/>
              <a:t>Voidaan kypsyttää tammitynnyreissä</a:t>
            </a:r>
          </a:p>
          <a:p>
            <a:pPr lvl="1"/>
            <a:r>
              <a:rPr lang="fi-FI" dirty="0"/>
              <a:t>Alun perin Ranskasta, mutta kasvatetaan lähes kaikilla viinialueilla</a:t>
            </a:r>
          </a:p>
          <a:p>
            <a:pPr lvl="1"/>
            <a:r>
              <a:rPr lang="fi-FI" dirty="0"/>
              <a:t>Parasta juoda nuorena, mutta kestää myös säilytystä</a:t>
            </a:r>
          </a:p>
          <a:p>
            <a:pPr lvl="1"/>
            <a:r>
              <a:rPr lang="fi-FI" dirty="0"/>
              <a:t>Sopii useimpien ruokien kanssa, mutta parasta kalaruokien kaverina</a:t>
            </a:r>
          </a:p>
          <a:p>
            <a:pPr marL="914400" lvl="2" indent="0">
              <a:buNone/>
            </a:pPr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EF118627-ADEE-4F22-9B4C-DA430689E6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620195"/>
            <a:ext cx="2161032" cy="10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1468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VALKOVIINI RYPÄLELAJIT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Chenin</a:t>
            </a:r>
            <a:r>
              <a:rPr lang="fi-FI" dirty="0"/>
              <a:t> Blanc</a:t>
            </a:r>
          </a:p>
          <a:p>
            <a:pPr lvl="1"/>
            <a:r>
              <a:rPr lang="fi-FI" dirty="0"/>
              <a:t>Kuivia valkoviinejä, kuohuviinejä ja erittäin makeita jälkiruokaviinejä</a:t>
            </a:r>
          </a:p>
          <a:p>
            <a:pPr lvl="1"/>
            <a:r>
              <a:rPr lang="fi-FI" dirty="0"/>
              <a:t>Ranskassa Loirenlaaksossa tyypillisin.</a:t>
            </a:r>
          </a:p>
          <a:p>
            <a:pPr lvl="1"/>
            <a:r>
              <a:rPr lang="fi-FI" dirty="0"/>
              <a:t>Aromit: runsaan hunajainen ja trooppiset hedelmät</a:t>
            </a:r>
          </a:p>
          <a:p>
            <a:pPr marL="457200" lvl="1" indent="0">
              <a:buNone/>
            </a:pPr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3A4FEE94-AAA5-4ED1-B8C1-D7AF22B401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296789"/>
            <a:ext cx="2161032" cy="10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9292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VALKOVIINI RYPÄLELAJIT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b="1" dirty="0"/>
              <a:t>Gewȕrztraminen</a:t>
            </a:r>
          </a:p>
          <a:p>
            <a:pPr lvl="1"/>
            <a:r>
              <a:rPr lang="fi-FI" dirty="0"/>
              <a:t>Maailman aromaattisin rypäle</a:t>
            </a:r>
          </a:p>
          <a:p>
            <a:pPr lvl="1"/>
            <a:r>
              <a:rPr lang="fi-FI" dirty="0"/>
              <a:t>Öljyinen rakenne</a:t>
            </a:r>
          </a:p>
          <a:p>
            <a:pPr lvl="1"/>
            <a:r>
              <a:rPr lang="fi-FI" dirty="0"/>
              <a:t>Sopii hyvin </a:t>
            </a:r>
            <a:r>
              <a:rPr lang="fi-FI" u="sng" dirty="0"/>
              <a:t>mausteisten ja itämaisten ruokien kanssa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6615868E-CEFE-4F49-907C-2B4AFA4F5B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228453"/>
            <a:ext cx="2161032" cy="10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45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Viinin makuun ja aromeihin vaikuttavat tekijät: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Valmistus</a:t>
            </a:r>
          </a:p>
          <a:p>
            <a:r>
              <a:rPr lang="fi-FI" dirty="0"/>
              <a:t>Rypälelajike</a:t>
            </a:r>
          </a:p>
          <a:p>
            <a:r>
              <a:rPr lang="fi-FI" dirty="0"/>
              <a:t>Satomäärät</a:t>
            </a:r>
          </a:p>
          <a:p>
            <a:r>
              <a:rPr lang="fi-FI" dirty="0"/>
              <a:t>Ilmasto</a:t>
            </a:r>
          </a:p>
          <a:p>
            <a:r>
              <a:rPr lang="fi-FI" dirty="0"/>
              <a:t>Viinitarhan sijainti</a:t>
            </a:r>
          </a:p>
          <a:p>
            <a:r>
              <a:rPr lang="fi-FI" dirty="0"/>
              <a:t>Maaperä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0C560B72-10E3-4911-B0AF-D26DD29F11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768" y="5445224"/>
            <a:ext cx="2161032" cy="10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6909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VALKOVIINI RYPÄLELAJIT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/>
              <a:t>Muscat</a:t>
            </a:r>
          </a:p>
          <a:p>
            <a:pPr lvl="1"/>
            <a:r>
              <a:rPr lang="fi-FI" dirty="0"/>
              <a:t>Ainoa rypäle, josta valmistettu viini maistuu puhtaasti rypäleelle -&gt; monia mahdollisuuksia valmistuksen mukaan</a:t>
            </a:r>
          </a:p>
          <a:p>
            <a:pPr lvl="1"/>
            <a:r>
              <a:rPr lang="fi-FI" dirty="0"/>
              <a:t>Viljellään monilla eri alueilla</a:t>
            </a:r>
          </a:p>
          <a:p>
            <a:pPr lvl="1"/>
            <a:r>
              <a:rPr lang="fi-FI" dirty="0"/>
              <a:t>Appelsiinin kuoren aromi ja aika kuivaa viiniä</a:t>
            </a:r>
          </a:p>
          <a:p>
            <a:endParaRPr lang="fi-FI" dirty="0"/>
          </a:p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7A4E266E-4258-4E69-9543-18580B1496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257800"/>
            <a:ext cx="2161032" cy="10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7244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VALKOVIINI RYPÄLELAJIT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b="1" dirty="0"/>
              <a:t>Pinot </a:t>
            </a:r>
            <a:r>
              <a:rPr lang="fi-FI" b="1" dirty="0" err="1"/>
              <a:t>Gris</a:t>
            </a:r>
            <a:endParaRPr lang="fi-FI" b="1" dirty="0"/>
          </a:p>
          <a:p>
            <a:pPr lvl="1"/>
            <a:r>
              <a:rPr lang="fi-FI" dirty="0"/>
              <a:t>Tyypillistä maun runsaus</a:t>
            </a:r>
          </a:p>
          <a:p>
            <a:pPr lvl="1"/>
            <a:r>
              <a:rPr lang="fi-FI" dirty="0"/>
              <a:t>Mausteinen ja rutikuiva</a:t>
            </a:r>
          </a:p>
          <a:p>
            <a:pPr lvl="1"/>
            <a:r>
              <a:rPr lang="fi-FI" dirty="0"/>
              <a:t>Viljellään mm. Ranskan Alsacessa, USA:ssa, Saksassa ja Itä-Euroopassa</a:t>
            </a:r>
          </a:p>
          <a:p>
            <a:pPr marL="457200" lvl="1" indent="0">
              <a:buNone/>
            </a:pPr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8B5C021A-F505-46B9-A2DB-4F13B2A0A6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768" y="5138148"/>
            <a:ext cx="2161032" cy="10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3040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VALKOVIINI RYPÄLELAJIT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/>
              <a:t>Riesling</a:t>
            </a:r>
          </a:p>
          <a:p>
            <a:pPr lvl="1"/>
            <a:r>
              <a:rPr lang="fi-FI" dirty="0"/>
              <a:t>Aromit: Omena, limetti, persikka, hunaja</a:t>
            </a:r>
          </a:p>
          <a:p>
            <a:pPr lvl="1"/>
            <a:r>
              <a:rPr lang="fi-FI" dirty="0"/>
              <a:t>Saksan parhaat valkoviinit tästä rypäleestä</a:t>
            </a:r>
          </a:p>
          <a:p>
            <a:pPr lvl="1"/>
            <a:r>
              <a:rPr lang="fi-FI" dirty="0"/>
              <a:t>Myös Ranskan Alsace ja Australia tuottavat hyviä viinejä</a:t>
            </a:r>
          </a:p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5BEB0F60-2017-49ED-AF0B-00251B2916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257800"/>
            <a:ext cx="2161032" cy="10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5748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VALKOVIINI RYPÄLELAJIT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 err="1"/>
              <a:t>Sauvingnon</a:t>
            </a:r>
            <a:r>
              <a:rPr lang="fi-FI" b="1" dirty="0"/>
              <a:t> Blanc</a:t>
            </a:r>
          </a:p>
          <a:p>
            <a:pPr lvl="1"/>
            <a:r>
              <a:rPr lang="fi-FI" dirty="0"/>
              <a:t>Raikkaita viinejä</a:t>
            </a:r>
          </a:p>
          <a:p>
            <a:pPr lvl="1"/>
            <a:r>
              <a:rPr lang="fi-FI" dirty="0"/>
              <a:t>Tästä valmistettu viini ei säily pitkään</a:t>
            </a:r>
          </a:p>
          <a:p>
            <a:pPr lvl="1"/>
            <a:r>
              <a:rPr lang="fi-FI" dirty="0"/>
              <a:t>Sopii </a:t>
            </a:r>
            <a:r>
              <a:rPr lang="fi-FI" u="sng" dirty="0"/>
              <a:t>mausteisten ruokien ja tomaattipohjaisten ruokien kaveriksi</a:t>
            </a:r>
          </a:p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FF4CC727-FA7C-4CCD-983E-9C13F5617F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5297035"/>
            <a:ext cx="2161032" cy="10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7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fi-FI" dirty="0"/>
              <a:t>Yleistä viinistä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Viiniköynnös on hyvin sopeutuvainen kasvi</a:t>
            </a:r>
          </a:p>
          <a:p>
            <a:r>
              <a:rPr lang="fi-FI" dirty="0"/>
              <a:t>Viihtyy parhaiten ”raja-alueilla” = ei paahtavan kuuma eikä hyytävän kylmä</a:t>
            </a:r>
          </a:p>
          <a:p>
            <a:r>
              <a:rPr lang="fi-FI" dirty="0"/>
              <a:t>Pääosa viineistä valmistetaan yleisimmistä rypälelajikkeista ja niiden yhdistelmistä (15-20) mutta lajikkeita on todella paljon.</a:t>
            </a:r>
          </a:p>
          <a:p>
            <a:endParaRPr lang="fi-FI" dirty="0"/>
          </a:p>
          <a:p>
            <a:endParaRPr lang="fi-F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86916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AD1D0CC2-BBF2-4DCE-94EE-8D677FB373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114227"/>
            <a:ext cx="2161032" cy="10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47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Yleistä viinistä jatkuu….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Puna-, valko-, </a:t>
            </a:r>
            <a:r>
              <a:rPr lang="fi-FI" dirty="0" err="1"/>
              <a:t>rose-</a:t>
            </a:r>
            <a:r>
              <a:rPr lang="fi-FI" dirty="0"/>
              <a:t> ja kuohuviinejä</a:t>
            </a:r>
          </a:p>
          <a:p>
            <a:pPr marL="0" indent="0">
              <a:buNone/>
            </a:pPr>
            <a:r>
              <a:rPr lang="fi-FI" dirty="0"/>
              <a:t>	samppanja ja väkevät viinit</a:t>
            </a:r>
          </a:p>
          <a:p>
            <a:r>
              <a:rPr lang="fi-FI" dirty="0"/>
              <a:t>Alkoholipitoisuus yleensä 10-15 %</a:t>
            </a:r>
          </a:p>
          <a:p>
            <a:r>
              <a:rPr lang="fi-FI" dirty="0"/>
              <a:t>Väkevät viinit on viinin ja alkoholin sekoituksia ja niissä alkoholipitoisuus suurempi. Käytetään mm. jälkiruokaviineinä</a:t>
            </a:r>
          </a:p>
          <a:p>
            <a:endParaRPr lang="fi-FI" dirty="0"/>
          </a:p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D97FD56-0E53-4CC1-B4A4-46CFC5068E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5257800"/>
            <a:ext cx="2161032" cy="10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93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Yleistä viinistä jatkuu….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Viininvalmistuksen merkittävät alueet</a:t>
            </a:r>
          </a:p>
          <a:p>
            <a:pPr lvl="1"/>
            <a:r>
              <a:rPr lang="fi-FI" dirty="0"/>
              <a:t>Eurooppa: mm.  </a:t>
            </a:r>
            <a:r>
              <a:rPr lang="fi-FI" u="sng" dirty="0"/>
              <a:t>Ranska-- Tanja, Italia-- Maija, Espanja – </a:t>
            </a:r>
            <a:r>
              <a:rPr lang="fi-FI" u="sng" dirty="0" err="1"/>
              <a:t>Kiia</a:t>
            </a:r>
            <a:r>
              <a:rPr lang="fi-FI" u="sng" dirty="0"/>
              <a:t> ja Milla, Saksa, Portugali </a:t>
            </a:r>
          </a:p>
          <a:p>
            <a:pPr lvl="1"/>
            <a:r>
              <a:rPr lang="fi-FI" dirty="0"/>
              <a:t>Etelä-Amerikka : Chile-- Piia, Argentiina-- Jussi</a:t>
            </a:r>
          </a:p>
          <a:p>
            <a:pPr lvl="1"/>
            <a:r>
              <a:rPr lang="fi-FI" dirty="0"/>
              <a:t>Pohjois-Amerikka: </a:t>
            </a:r>
            <a:r>
              <a:rPr lang="fi-FI" u="sng" dirty="0"/>
              <a:t>Kalifornia-- Janna</a:t>
            </a:r>
          </a:p>
          <a:p>
            <a:pPr lvl="1"/>
            <a:r>
              <a:rPr lang="fi-FI" u="sng" dirty="0"/>
              <a:t>Australia—</a:t>
            </a:r>
            <a:r>
              <a:rPr lang="fi-FI" u="sng" dirty="0" err="1"/>
              <a:t>Annabel</a:t>
            </a:r>
            <a:endParaRPr lang="fi-FI" u="sng" dirty="0"/>
          </a:p>
          <a:p>
            <a:pPr lvl="1"/>
            <a:r>
              <a:rPr lang="fi-FI" u="sng" dirty="0"/>
              <a:t>Uusi-Seelanti-- Marika</a:t>
            </a:r>
          </a:p>
          <a:p>
            <a:pPr lvl="1"/>
            <a:r>
              <a:rPr lang="fi-FI" dirty="0"/>
              <a:t>Etelä-Afrikka: Kapkaupungin ympäristö</a:t>
            </a:r>
          </a:p>
          <a:p>
            <a:pPr lvl="1"/>
            <a:endParaRPr lang="fi-FI" dirty="0"/>
          </a:p>
          <a:p>
            <a:pPr lvl="1"/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1BF9414A-69EB-4E0C-A2E0-038A3A0DDA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620195"/>
            <a:ext cx="2161032" cy="10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909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VIININ VALMISTUS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Rypäleiden keräys</a:t>
            </a:r>
          </a:p>
          <a:p>
            <a:r>
              <a:rPr lang="fi-FI" dirty="0"/>
              <a:t>Mehun puristaminen, rypäleet murskataan murskain koneen avustuksella</a:t>
            </a:r>
          </a:p>
          <a:p>
            <a:r>
              <a:rPr lang="fi-FI" dirty="0"/>
              <a:t>Valkoviini -&gt; puristettu rypälemehu erotetaan kuorista ja kannoista, (lisäävät väri ja tanniinipitoisuutta jota ei valkoviinissä haluta)</a:t>
            </a:r>
          </a:p>
          <a:p>
            <a:r>
              <a:rPr lang="fi-FI" dirty="0"/>
              <a:t>Mehu suoraan säiliöön, eli käymissammioon (ruostumatonta terästä, betonia tai puuta)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89AAB43A-E604-4FE9-AEFC-C1B382B317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768" y="5818690"/>
            <a:ext cx="2161032" cy="10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591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VIININ VALMISTUS jatkuu…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Punaviini laitetaan käymissammioon kuorien kanssa murskattuna, saadaan väriä ja tanniinisuutta, tuoksuja ja aromeja</a:t>
            </a:r>
          </a:p>
          <a:p>
            <a:r>
              <a:rPr lang="fi-FI" dirty="0"/>
              <a:t>Käymislämpötila punaviinillä korkeampi kuin valkoviinillä</a:t>
            </a:r>
          </a:p>
          <a:p>
            <a:r>
              <a:rPr lang="fi-FI" dirty="0"/>
              <a:t>Käymisen aikana mehua pumpataan välillä pohjalta pinnalle</a:t>
            </a:r>
          </a:p>
          <a:p>
            <a:r>
              <a:rPr lang="fi-FI" dirty="0"/>
              <a:t>Kun väriä ja tanniinia on riittävästi erotetaan kuoret viinistä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BA2D147-2028-46FD-A8D6-F19E9D86BC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5620195"/>
            <a:ext cx="2161032" cy="10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805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VIININ VALMISTUS jatkuu…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err="1"/>
              <a:t>Rose</a:t>
            </a:r>
            <a:r>
              <a:rPr lang="fi-FI" dirty="0"/>
              <a:t> viini valmistetaan kuten punaviini, mutta kuoret erotetaan mehusta aiemmin.</a:t>
            </a:r>
          </a:p>
          <a:p>
            <a:r>
              <a:rPr lang="fi-FI" dirty="0"/>
              <a:t>Kun käymisprosessi on kestänyt niin kauan että sokeri on muuttunut alkoholiksi ja alkoholipitoisuus tappanut hiivan -&gt; voidaan sekoittaa eri sammioiden viinejä ja myös eri lajikkeista tehtyä viiniä, jolloin saadaan haluttuja makuja</a:t>
            </a:r>
          </a:p>
          <a:p>
            <a:r>
              <a:rPr lang="fi-FI" dirty="0"/>
              <a:t>Käyttämisaika: punaviineillä runsas viikko</a:t>
            </a:r>
          </a:p>
          <a:p>
            <a:pPr lvl="1">
              <a:buNone/>
            </a:pPr>
            <a:r>
              <a:rPr lang="fi-FI" dirty="0"/>
              <a:t>Valkoviineillä parista viikosta kuukauteen. 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053045B-1558-466D-BA1B-8181FBF61C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5571426"/>
            <a:ext cx="2161032" cy="10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7242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1516</TotalTime>
  <Words>942</Words>
  <Application>Microsoft Office PowerPoint</Application>
  <PresentationFormat>Näytössä katseltava diaesitys (4:3)</PresentationFormat>
  <Paragraphs>199</Paragraphs>
  <Slides>33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33</vt:i4>
      </vt:variant>
    </vt:vector>
  </HeadingPairs>
  <TitlesOfParts>
    <vt:vector size="37" baseType="lpstr">
      <vt:lpstr>Arial</vt:lpstr>
      <vt:lpstr>Calibri</vt:lpstr>
      <vt:lpstr>Source Sans Pro</vt:lpstr>
      <vt:lpstr>Office-teema</vt:lpstr>
      <vt:lpstr>Viinit</vt:lpstr>
      <vt:lpstr>Viinin historia </vt:lpstr>
      <vt:lpstr>Viinin makuun ja aromeihin vaikuttavat tekijät:</vt:lpstr>
      <vt:lpstr>Yleistä viinistä</vt:lpstr>
      <vt:lpstr>Yleistä viinistä jatkuu….</vt:lpstr>
      <vt:lpstr>Yleistä viinistä jatkuu….</vt:lpstr>
      <vt:lpstr>VIININ VALMISTUS</vt:lpstr>
      <vt:lpstr>VIININ VALMISTUS jatkuu…</vt:lpstr>
      <vt:lpstr>VIININ VALMISTUS jatkuu…</vt:lpstr>
      <vt:lpstr>VIININ VALMISTUS jatkuu…</vt:lpstr>
      <vt:lpstr>VIININ VALMISTUS jatkuu…</vt:lpstr>
      <vt:lpstr>Kuohuviinin valmistus</vt:lpstr>
      <vt:lpstr>Samppanja </vt:lpstr>
      <vt:lpstr>Miten samppanja on valmistettu?</vt:lpstr>
      <vt:lpstr>Aromatisoitu kuohuviini</vt:lpstr>
      <vt:lpstr>Hedelmäkuohuviinit</vt:lpstr>
      <vt:lpstr>Väkevistä viineistä </vt:lpstr>
      <vt:lpstr>Punaviinin rypälelajikkeet</vt:lpstr>
      <vt:lpstr>PUNAVIINIEN RYPÄLELAJIKKEET</vt:lpstr>
      <vt:lpstr>PUNAVIINIEN RYPÄLELAJIKKEET</vt:lpstr>
      <vt:lpstr>PUNAVIINIEN RYPÄLELAJIKKEET</vt:lpstr>
      <vt:lpstr>PUNAVIINIEN RYPÄLELAJIKKEET</vt:lpstr>
      <vt:lpstr>PUNAVIINIEN RYPÄLELAJIKKEET</vt:lpstr>
      <vt:lpstr>PUNAVIINIEN RYPÄLELAJIKKEET</vt:lpstr>
      <vt:lpstr>PUNAVIINIEN RYPÄLELAJIKKEET</vt:lpstr>
      <vt:lpstr>Valkoviinin tyypilliset rypäleet</vt:lpstr>
      <vt:lpstr>VALKOVIINI RYPÄLELAJIT</vt:lpstr>
      <vt:lpstr>VALKOVIINI RYPÄLELAJIT</vt:lpstr>
      <vt:lpstr>VALKOVIINI RYPÄLELAJIT</vt:lpstr>
      <vt:lpstr>VALKOVIINI RYPÄLELAJIT</vt:lpstr>
      <vt:lpstr>VALKOVIINI RYPÄLELAJIT</vt:lpstr>
      <vt:lpstr>VALKOVIINI RYPÄLELAJIT</vt:lpstr>
      <vt:lpstr>VALKOVIINI RYPÄLELAJIT</vt:lpstr>
    </vt:vector>
  </TitlesOfParts>
  <Company>Pohjoisen Keski-Suomen oppimiskeskus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Windows-käyttäjä</dc:creator>
  <cp:lastModifiedBy>Anniina Oksanen</cp:lastModifiedBy>
  <cp:revision>72</cp:revision>
  <cp:lastPrinted>2019-09-03T09:13:47Z</cp:lastPrinted>
  <dcterms:created xsi:type="dcterms:W3CDTF">2014-01-08T09:42:37Z</dcterms:created>
  <dcterms:modified xsi:type="dcterms:W3CDTF">2020-12-08T10:56:08Z</dcterms:modified>
</cp:coreProperties>
</file>