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751" r:id="rId5"/>
    <p:sldMasterId id="2147483774" r:id="rId6"/>
  </p:sldMasterIdLst>
  <p:notesMasterIdLst>
    <p:notesMasterId r:id="rId45"/>
  </p:notesMasterIdLst>
  <p:handoutMasterIdLst>
    <p:handoutMasterId r:id="rId46"/>
  </p:handoutMasterIdLst>
  <p:sldIdLst>
    <p:sldId id="280" r:id="rId7"/>
    <p:sldId id="377" r:id="rId8"/>
    <p:sldId id="354" r:id="rId9"/>
    <p:sldId id="383" r:id="rId10"/>
    <p:sldId id="384" r:id="rId11"/>
    <p:sldId id="422" r:id="rId12"/>
    <p:sldId id="423" r:id="rId13"/>
    <p:sldId id="421" r:id="rId14"/>
    <p:sldId id="381" r:id="rId15"/>
    <p:sldId id="382" r:id="rId16"/>
    <p:sldId id="378" r:id="rId17"/>
    <p:sldId id="400" r:id="rId18"/>
    <p:sldId id="401" r:id="rId19"/>
    <p:sldId id="402" r:id="rId20"/>
    <p:sldId id="403" r:id="rId21"/>
    <p:sldId id="404" r:id="rId22"/>
    <p:sldId id="405" r:id="rId23"/>
    <p:sldId id="407" r:id="rId24"/>
    <p:sldId id="412" r:id="rId25"/>
    <p:sldId id="399" r:id="rId26"/>
    <p:sldId id="408" r:id="rId27"/>
    <p:sldId id="364" r:id="rId28"/>
    <p:sldId id="413" r:id="rId29"/>
    <p:sldId id="406" r:id="rId30"/>
    <p:sldId id="419" r:id="rId31"/>
    <p:sldId id="415" r:id="rId32"/>
    <p:sldId id="416" r:id="rId33"/>
    <p:sldId id="414" r:id="rId34"/>
    <p:sldId id="366" r:id="rId35"/>
    <p:sldId id="420" r:id="rId36"/>
    <p:sldId id="398" r:id="rId37"/>
    <p:sldId id="397" r:id="rId38"/>
    <p:sldId id="417" r:id="rId39"/>
    <p:sldId id="373" r:id="rId40"/>
    <p:sldId id="418" r:id="rId41"/>
    <p:sldId id="371" r:id="rId42"/>
    <p:sldId id="396" r:id="rId43"/>
    <p:sldId id="359" r:id="rId44"/>
  </p:sldIdLst>
  <p:sldSz cx="9144000" cy="6858000" type="screen4x3"/>
  <p:notesSz cx="6724650" cy="987425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40C"/>
    <a:srgbClr val="FF5050"/>
    <a:srgbClr val="003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49754" autoAdjust="0"/>
  </p:normalViewPr>
  <p:slideViewPr>
    <p:cSldViewPr>
      <p:cViewPr varScale="1">
        <p:scale>
          <a:sx n="43" d="100"/>
          <a:sy n="43" d="100"/>
        </p:scale>
        <p:origin x="22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266" y="-120"/>
      </p:cViewPr>
      <p:guideLst>
        <p:guide orient="horz" pos="310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887422" cy="51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97" tIns="43749" rIns="87497" bIns="43749" numCol="1" anchor="t" anchorCtr="0" compatLnSpc="1">
            <a:prstTxWarp prst="textNoShape">
              <a:avLst/>
            </a:prstTxWarp>
          </a:bodyPr>
          <a:lstStyle>
            <a:lvl1pPr defTabSz="874636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6151" y="3"/>
            <a:ext cx="2885836" cy="51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97" tIns="43749" rIns="87497" bIns="43749" numCol="1" anchor="t" anchorCtr="0" compatLnSpc="1">
            <a:prstTxWarp prst="textNoShape">
              <a:avLst/>
            </a:prstTxWarp>
          </a:bodyPr>
          <a:lstStyle>
            <a:lvl1pPr algn="r" defTabSz="874636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0779"/>
            <a:ext cx="2887422" cy="44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97" tIns="43749" rIns="87497" bIns="43749" numCol="1" anchor="b" anchorCtr="0" compatLnSpc="1">
            <a:prstTxWarp prst="textNoShape">
              <a:avLst/>
            </a:prstTxWarp>
          </a:bodyPr>
          <a:lstStyle>
            <a:lvl1pPr defTabSz="874636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6151" y="9410779"/>
            <a:ext cx="2885836" cy="44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97" tIns="43749" rIns="87497" bIns="43749" numCol="1" anchor="b" anchorCtr="0" compatLnSpc="1">
            <a:prstTxWarp prst="textNoShape">
              <a:avLst/>
            </a:prstTxWarp>
          </a:bodyPr>
          <a:lstStyle>
            <a:lvl1pPr algn="r" defTabSz="874636">
              <a:defRPr sz="1200">
                <a:cs typeface="+mn-cs"/>
              </a:defRPr>
            </a:lvl1pPr>
          </a:lstStyle>
          <a:p>
            <a:pPr>
              <a:defRPr/>
            </a:pPr>
            <a:fld id="{427D5255-CF73-492F-B10F-955D90C448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136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332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6" tIns="47390" rIns="94776" bIns="47390" numCol="1" anchor="t" anchorCtr="0" compatLnSpc="1">
            <a:prstTxWarp prst="textNoShape">
              <a:avLst/>
            </a:prstTxWarp>
          </a:bodyPr>
          <a:lstStyle>
            <a:lvl1pPr defTabSz="947522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735" y="0"/>
            <a:ext cx="2914332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6" tIns="47390" rIns="94776" bIns="47390" numCol="1" anchor="t" anchorCtr="0" compatLnSpc="1">
            <a:prstTxWarp prst="textNoShape">
              <a:avLst/>
            </a:prstTxWarp>
          </a:bodyPr>
          <a:lstStyle>
            <a:lvl1pPr algn="r" defTabSz="947522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2013" y="768350"/>
            <a:ext cx="49355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784" y="4690311"/>
            <a:ext cx="5379086" cy="444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6" tIns="47390" rIns="94776" bIns="47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9036"/>
            <a:ext cx="291433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6" tIns="47390" rIns="94776" bIns="47390" numCol="1" anchor="b" anchorCtr="0" compatLnSpc="1">
            <a:prstTxWarp prst="textNoShape">
              <a:avLst/>
            </a:prstTxWarp>
          </a:bodyPr>
          <a:lstStyle>
            <a:lvl1pPr defTabSz="947522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735" y="9379036"/>
            <a:ext cx="291433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6" tIns="47390" rIns="94776" bIns="47390" numCol="1" anchor="b" anchorCtr="0" compatLnSpc="1">
            <a:prstTxWarp prst="textNoShape">
              <a:avLst/>
            </a:prstTxWarp>
          </a:bodyPr>
          <a:lstStyle>
            <a:lvl1pPr algn="r" defTabSz="947522">
              <a:defRPr sz="1200">
                <a:cs typeface="+mn-cs"/>
              </a:defRPr>
            </a:lvl1pPr>
          </a:lstStyle>
          <a:p>
            <a:pPr>
              <a:defRPr/>
            </a:pPr>
            <a:fld id="{5312E06E-8A9D-4E03-A5FC-18B53F18C2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028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8693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9265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532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1015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669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303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905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1846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211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45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90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30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919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60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1186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6209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65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10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108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2E06E-8A9D-4E03-A5FC-18B53F18C2A2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85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419872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E4B43C-E405-4271-85DD-5BE3A0CD0BA5}" type="datetime1">
              <a:rPr lang="fi-FI" smtClean="0"/>
              <a:pPr/>
              <a:t>4.9.2019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899592" y="6021288"/>
            <a:ext cx="6048672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 descr="sipuli_blu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3359" y="3933056"/>
            <a:ext cx="1290641" cy="2924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1" name="Kuva 10" descr="sipuli_green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505" y="3971239"/>
            <a:ext cx="1270495" cy="2879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 descr="sipuli_orang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0266" y="3948708"/>
            <a:ext cx="1283734" cy="2909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6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564904"/>
            <a:ext cx="8373616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254624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988841"/>
            <a:ext cx="424847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SE" dirty="0" smtClean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09120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5B96160-477E-4C56-93A9-AFEB34CADFEE}" type="datetime1">
              <a:rPr lang="fi-FI" smtClean="0"/>
              <a:pPr/>
              <a:t>4.9.2019</a:t>
            </a:fld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6048672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0" y="2894955"/>
            <a:ext cx="424847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894955"/>
            <a:ext cx="4247455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5"/>
            <a:ext cx="432048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419872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E4B43C-E405-4271-85DD-5BE3A0CD0BA5}" type="datetime1">
              <a:rPr lang="fi-FI" smtClean="0"/>
              <a:pPr/>
              <a:t>4.9.2019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899592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50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09120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5B96160-477E-4C56-93A9-AFEB34CADFEE}" type="datetime1">
              <a:rPr lang="fi-FI" smtClean="0"/>
              <a:pPr/>
              <a:t>4.9.2019</a:t>
            </a:fld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93296"/>
            <a:ext cx="6048672" cy="2880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9234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2617F29-EB51-4C92-9093-89AC304DB813}" type="datetime1">
              <a:rPr lang="fi-FI" smtClean="0"/>
              <a:pPr/>
              <a:t>4.9.2019</a:t>
            </a:fld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2269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56350"/>
            <a:ext cx="400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0177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" name="Kuva 11" descr="sosiaal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278" y="260350"/>
            <a:ext cx="903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uva 12" descr="vipuvoimaaE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803" y="260350"/>
            <a:ext cx="1163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8885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0" y="1556792"/>
            <a:ext cx="7782694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4112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11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2617F29-EB51-4C92-9093-89AC304DB813}" type="datetime1">
              <a:rPr lang="fi-FI" smtClean="0"/>
              <a:pPr/>
              <a:t>4.9.2019</a:t>
            </a:fld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757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83037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3100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36545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 descr="sipuli_blu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3359" y="3933056"/>
            <a:ext cx="1290641" cy="2924944"/>
          </a:xfrm>
          <a:prstGeom prst="rect">
            <a:avLst/>
          </a:prstGeom>
        </p:spPr>
      </p:pic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51570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1" name="Kuva 10" descr="sipuli_green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505" y="3978713"/>
            <a:ext cx="1270495" cy="2879287"/>
          </a:xfrm>
          <a:prstGeom prst="rect">
            <a:avLst/>
          </a:prstGeom>
        </p:spPr>
      </p:pic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73862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 descr="sipuli_orang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0266" y="3948708"/>
            <a:ext cx="1283734" cy="2909290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5312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17683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6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804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56350"/>
            <a:ext cx="400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564904"/>
            <a:ext cx="8373616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600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254624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988841"/>
            <a:ext cx="424847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708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0" y="2894955"/>
            <a:ext cx="424847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894955"/>
            <a:ext cx="4247455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54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5"/>
            <a:ext cx="432048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334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6243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1CA8-2A2D-4FBF-A62E-025605BCA431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F9F7-2F7E-4FA5-A912-2104604FBD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917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1CA8-2A2D-4FBF-A62E-025605BCA431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F9F7-2F7E-4FA5-A912-2104604FBD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619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1CA8-2A2D-4FBF-A62E-025605BCA431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F9F7-2F7E-4FA5-A912-2104604FBD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130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1CA8-2A2D-4FBF-A62E-025605BCA431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F9F7-2F7E-4FA5-A912-2104604FBD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058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1CA8-2A2D-4FBF-A62E-025605BCA431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F9F7-2F7E-4FA5-A912-2104604FBD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116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" name="Kuva 11" descr="sosiaal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278" y="260350"/>
            <a:ext cx="903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uva 12" descr="vipuvoimaaE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803" y="260350"/>
            <a:ext cx="1163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1CA8-2A2D-4FBF-A62E-025605BCA431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F9F7-2F7E-4FA5-A912-2104604FBD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2025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1CA8-2A2D-4FBF-A62E-025605BCA431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F9F7-2F7E-4FA5-A912-2104604FBD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124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1CA8-2A2D-4FBF-A62E-025605BCA431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F9F7-2F7E-4FA5-A912-2104604FBD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53550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1CA8-2A2D-4FBF-A62E-025605BCA431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F9F7-2F7E-4FA5-A912-2104604FBD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534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1CA8-2A2D-4FBF-A62E-025605BCA431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F9F7-2F7E-4FA5-A912-2104604FBD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589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1CA8-2A2D-4FBF-A62E-025605BCA431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F9F7-2F7E-4FA5-A912-2104604FBD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5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0" y="1556792"/>
            <a:ext cx="7782694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8" y="6357938"/>
            <a:ext cx="810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4.9.2019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3" y="6357938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352" y="6381328"/>
            <a:ext cx="40005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8" name="Kuva 7" descr="ELY_LB01_FiSvEn_3L_B3___RGB_tresprak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79512" y="116632"/>
            <a:ext cx="4055487" cy="864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48" r:id="rId2"/>
    <p:sldLayoutId id="2147483749" r:id="rId3"/>
    <p:sldLayoutId id="2147483735" r:id="rId4"/>
    <p:sldLayoutId id="2147483750" r:id="rId5"/>
    <p:sldLayoutId id="2147483736" r:id="rId6"/>
    <p:sldLayoutId id="2147483734" r:id="rId7"/>
    <p:sldLayoutId id="2147483725" r:id="rId8"/>
    <p:sldLayoutId id="2147483738" r:id="rId9"/>
    <p:sldLayoutId id="2147483739" r:id="rId10"/>
    <p:sldLayoutId id="2147483740" r:id="rId11"/>
    <p:sldLayoutId id="2147483742" r:id="rId12"/>
    <p:sldLayoutId id="2147483743" r:id="rId13"/>
    <p:sldLayoutId id="2147483744" r:id="rId14"/>
    <p:sldLayoutId id="2147483745" r:id="rId15"/>
    <p:sldLayoutId id="2147483728" r:id="rId16"/>
    <p:sldLayoutId id="2147483737" r:id="rId17"/>
    <p:sldLayoutId id="2147483721" r:id="rId18"/>
    <p:sldLayoutId id="2147483723" r:id="rId19"/>
    <p:sldLayoutId id="2147483724" r:id="rId20"/>
    <p:sldLayoutId id="2147483727" r:id="rId21"/>
    <p:sldLayoutId id="2147483726" r:id="rId2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8" y="6357938"/>
            <a:ext cx="810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4.9.2019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3" y="6357938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352" y="6381328"/>
            <a:ext cx="40005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8" name="Kuva 7" descr="ELY_LB01_FiSvEn_3L_B3___RGB_tresprak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79512" y="116632"/>
            <a:ext cx="405548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7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1CA8-2A2D-4FBF-A62E-025605BCA431}" type="datetimeFigureOut">
              <a:rPr lang="fi-FI" smtClean="0"/>
              <a:t>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9F9F7-2F7E-4FA5-A912-2104604FBD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76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y-keskus.fi/documents/10191/37760215/Kaakkois-Suomen+ELO+toimenpiteiden+seuranta+maaliskuu+2019+valmis.pdf/66a9708e-6279-4b67-b5b5-dba0fe34464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ly-keskus.fi/documents/10191/56514/Kaakkois-Suomen+ELO+Yhteisty%C3%B6ss%C3%A4%20asiakkaan+parhaaksi.pdf/afb8ccb1-7241-4e47-9e47-2e70ff7fb29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it.ly/2ZKxfdX" TargetMode="Externa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ritva.kaikkonen@ely-keskus.f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.co/jkAjb3C3o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tra.fi/julkaisut/kohti-elinikaista-oppimista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9592" y="2132856"/>
            <a:ext cx="5976664" cy="2016224"/>
          </a:xfrm>
        </p:spPr>
        <p:txBody>
          <a:bodyPr/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800" dirty="0" smtClean="0"/>
              <a:t>VERKOSTOYHTEISTYÖN </a:t>
            </a:r>
            <a:br>
              <a:rPr lang="fi-FI" sz="2800" dirty="0" smtClean="0"/>
            </a:br>
            <a:r>
              <a:rPr lang="fi-FI" sz="2800" dirty="0" smtClean="0"/>
              <a:t>VAIKUTTAVUUS</a:t>
            </a:r>
            <a:br>
              <a:rPr lang="fi-FI" sz="2800" dirty="0" smtClean="0"/>
            </a:br>
            <a:r>
              <a:rPr lang="fi-FI" sz="2800" dirty="0" smtClean="0"/>
              <a:t>KAAKKOIS-SUOMESSA </a:t>
            </a:r>
            <a:br>
              <a:rPr lang="fi-FI" sz="2800" dirty="0" smtClean="0"/>
            </a:b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/>
              <a:t/>
            </a:r>
            <a:br>
              <a:rPr lang="fi-FI" sz="3200" dirty="0" smtClean="0"/>
            </a:br>
            <a:endParaRPr lang="fi-FI" sz="14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99592" y="5013176"/>
            <a:ext cx="5976664" cy="576064"/>
          </a:xfrm>
        </p:spPr>
        <p:txBody>
          <a:bodyPr/>
          <a:lstStyle/>
          <a:p>
            <a:r>
              <a:rPr lang="fi-FI" sz="1800" dirty="0" smtClean="0"/>
              <a:t>6.9.2019 Työn murros ja jatkuva oppiminen klo 13:15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>
          <a:xfrm>
            <a:off x="899592" y="5589240"/>
            <a:ext cx="6048672" cy="792088"/>
          </a:xfrm>
        </p:spPr>
        <p:txBody>
          <a:bodyPr/>
          <a:lstStyle/>
          <a:p>
            <a:r>
              <a:rPr lang="fi-FI" sz="1200" dirty="0" smtClean="0"/>
              <a:t>Kehittämispäällikkö Ritva Kaikkonen, Kaakkois-Suomen ELY-keskus</a:t>
            </a:r>
            <a:endParaRPr lang="fi-FI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b="1" dirty="0" smtClean="0">
                <a:solidFill>
                  <a:srgbClr val="0070C0"/>
                </a:solidFill>
              </a:rPr>
              <a:t>Entistä laajapohjaisemmat verkostot</a:t>
            </a:r>
            <a:endParaRPr lang="fi-FI" sz="2400" b="1" dirty="0">
              <a:solidFill>
                <a:srgbClr val="0070C0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264696" cy="4153074"/>
          </a:xfrm>
        </p:spPr>
        <p:txBody>
          <a:bodyPr/>
          <a:lstStyle/>
          <a:p>
            <a:r>
              <a:rPr lang="fi-FI" sz="1600" dirty="0"/>
              <a:t>Parhaimmillaan tieto julkisten panostusten vaikuttavuudesta auttaa päättäjiä toteuttamaan </a:t>
            </a:r>
            <a:r>
              <a:rPr lang="fi-FI" sz="1600" b="1" dirty="0" smtClean="0">
                <a:solidFill>
                  <a:srgbClr val="0070C0"/>
                </a:solidFill>
              </a:rPr>
              <a:t>elinikäisen oppimisen </a:t>
            </a:r>
            <a:r>
              <a:rPr lang="fi-FI" sz="1600" b="1" dirty="0">
                <a:solidFill>
                  <a:srgbClr val="0070C0"/>
                </a:solidFill>
              </a:rPr>
              <a:t>politiikkaa, </a:t>
            </a:r>
            <a:r>
              <a:rPr lang="fi-FI" sz="1600" dirty="0"/>
              <a:t>jossa vaikuttavat </a:t>
            </a:r>
            <a:r>
              <a:rPr lang="fi-FI" sz="1600" b="1" dirty="0">
                <a:solidFill>
                  <a:srgbClr val="0070C0"/>
                </a:solidFill>
              </a:rPr>
              <a:t>investoinnit osaamiseen </a:t>
            </a:r>
            <a:r>
              <a:rPr lang="fi-FI" sz="1600" dirty="0"/>
              <a:t>ehkäisevät tarvetta </a:t>
            </a:r>
            <a:r>
              <a:rPr lang="fi-FI" sz="1600" b="1" dirty="0" smtClean="0">
                <a:solidFill>
                  <a:srgbClr val="0070C0"/>
                </a:solidFill>
              </a:rPr>
              <a:t>korjaaville toimenpiteille </a:t>
            </a:r>
            <a:r>
              <a:rPr lang="fi-FI" sz="1600" dirty="0"/>
              <a:t>yksilön elämänkaaren myöhemmissä vaiheissa. </a:t>
            </a:r>
            <a:endParaRPr lang="fi-FI" sz="1600" dirty="0" smtClean="0"/>
          </a:p>
          <a:p>
            <a:r>
              <a:rPr lang="fi-FI" sz="1600" dirty="0" smtClean="0"/>
              <a:t>Kysymys </a:t>
            </a:r>
            <a:r>
              <a:rPr lang="fi-FI" sz="1600" dirty="0"/>
              <a:t>on paitsi julkisen </a:t>
            </a:r>
            <a:r>
              <a:rPr lang="fi-FI" sz="1600" dirty="0" smtClean="0"/>
              <a:t>talouden kestävyydestä </a:t>
            </a:r>
            <a:r>
              <a:rPr lang="fi-FI" sz="1600" dirty="0"/>
              <a:t>myös </a:t>
            </a:r>
            <a:r>
              <a:rPr lang="fi-FI" sz="1600" b="1" dirty="0">
                <a:solidFill>
                  <a:srgbClr val="0070C0"/>
                </a:solidFill>
              </a:rPr>
              <a:t>mielekkäästä elämästä ja jokaisen mahdollisuudesta itsensä kehittämiseen.</a:t>
            </a:r>
          </a:p>
          <a:p>
            <a:r>
              <a:rPr lang="fi-FI" sz="1600" b="1" dirty="0">
                <a:solidFill>
                  <a:srgbClr val="0070C0"/>
                </a:solidFill>
              </a:rPr>
              <a:t>Tulevaisuuden osaamisjärjestelmä on sidottava osaamispohjamme kannalta </a:t>
            </a:r>
            <a:r>
              <a:rPr lang="fi-FI" sz="1600" b="1" dirty="0" smtClean="0">
                <a:solidFill>
                  <a:srgbClr val="0070C0"/>
                </a:solidFill>
              </a:rPr>
              <a:t>välttämättömiin rakennuspuihin</a:t>
            </a:r>
            <a:r>
              <a:rPr lang="fi-FI" sz="1600" b="1" dirty="0">
                <a:solidFill>
                  <a:srgbClr val="0070C0"/>
                </a:solidFill>
              </a:rPr>
              <a:t>. </a:t>
            </a:r>
            <a:r>
              <a:rPr lang="fi-FI" sz="1600" dirty="0"/>
              <a:t>Näihin lukeutuvat esimerkiksi laadukas, kaikille avoin varhaiskasvatus, </a:t>
            </a:r>
            <a:r>
              <a:rPr lang="fi-FI" sz="1600" dirty="0" smtClean="0"/>
              <a:t>oppimaan oppimisen </a:t>
            </a:r>
            <a:r>
              <a:rPr lang="fi-FI" sz="1600" dirty="0"/>
              <a:t>taitojen takaaminen tuleville ikäluokille sekä perus- ja soveltavan tutkimuksen </a:t>
            </a:r>
            <a:r>
              <a:rPr lang="fi-FI" sz="1600" dirty="0" smtClean="0"/>
              <a:t>vahva asema</a:t>
            </a:r>
            <a:r>
              <a:rPr lang="fi-FI" sz="1600" dirty="0"/>
              <a:t>. </a:t>
            </a:r>
            <a:r>
              <a:rPr lang="fi-FI" sz="1600" b="1" dirty="0">
                <a:solidFill>
                  <a:srgbClr val="0070C0"/>
                </a:solidFill>
              </a:rPr>
              <a:t>Tulevaisuudessa osaamista tulee myös voida tuottaa entistä laajapohjaisemmissa verkostoissa.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683568" y="6381328"/>
            <a:ext cx="6696744" cy="341735"/>
          </a:xfrm>
        </p:spPr>
        <p:txBody>
          <a:bodyPr/>
          <a:lstStyle/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Lähde </a:t>
            </a:r>
            <a:r>
              <a:rPr lang="fi-FI" dirty="0" smtClean="0">
                <a:solidFill>
                  <a:prstClr val="black"/>
                </a:solidFill>
                <a:latin typeface="MinionPro-Regular"/>
              </a:rPr>
              <a:t>Sitra </a:t>
            </a:r>
            <a:r>
              <a:rPr lang="fi-FI" dirty="0">
                <a:solidFill>
                  <a:prstClr val="black"/>
                </a:solidFill>
                <a:latin typeface="MinionPro-Regular"/>
              </a:rPr>
              <a:t>selvityksiä 150, maaliskuu 2019,  Kohti elinikäistä oppimista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49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6264696" cy="110351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fi-FI" sz="1600" b="1" dirty="0" smtClean="0">
                <a:solidFill>
                  <a:srgbClr val="0070C0"/>
                </a:solidFill>
                <a:ea typeface="+mn-ea"/>
                <a:cs typeface="+mn-cs"/>
              </a:rPr>
              <a:t>     Kaakkois-Suomen elinikäisen oppimisen ja ohjauksen</a:t>
            </a:r>
            <a:r>
              <a:rPr lang="fi-FI" sz="1800" b="1" dirty="0" smtClean="0">
                <a:solidFill>
                  <a:srgbClr val="0070C0"/>
                </a:solidFill>
                <a:ea typeface="+mn-ea"/>
                <a:cs typeface="+mn-cs"/>
              </a:rPr>
              <a:t> </a:t>
            </a:r>
            <a:br>
              <a:rPr lang="fi-FI" sz="1800" b="1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fi-FI" sz="1800" b="1" dirty="0" smtClean="0">
                <a:solidFill>
                  <a:srgbClr val="0070C0"/>
                </a:solidFill>
                <a:ea typeface="+mn-ea"/>
                <a:cs typeface="+mn-cs"/>
              </a:rPr>
              <a:t>VISIO 2020: YHTEISTYÖSSÄ </a:t>
            </a:r>
            <a:r>
              <a:rPr lang="fi-FI" sz="1800" b="1" dirty="0">
                <a:solidFill>
                  <a:srgbClr val="0070C0"/>
                </a:solidFill>
                <a:ea typeface="+mn-ea"/>
                <a:cs typeface="+mn-cs"/>
              </a:rPr>
              <a:t>ASIAKKAAN PARHAAKSI!</a:t>
            </a:r>
            <a:br>
              <a:rPr lang="fi-FI" sz="1800" b="1" dirty="0">
                <a:solidFill>
                  <a:srgbClr val="0070C0"/>
                </a:solidFill>
                <a:ea typeface="+mn-ea"/>
                <a:cs typeface="+mn-cs"/>
              </a:rPr>
            </a:br>
            <a:endParaRPr lang="fi-FI" sz="1800" b="1" dirty="0">
              <a:solidFill>
                <a:srgbClr val="0070C0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0070C0"/>
                </a:solidFill>
              </a:rPr>
              <a:t>Kaakkois-Suomen </a:t>
            </a:r>
            <a:r>
              <a:rPr lang="fi-FI" b="1" dirty="0">
                <a:solidFill>
                  <a:srgbClr val="0070C0"/>
                </a:solidFill>
              </a:rPr>
              <a:t>tieto-, neuvonta- ja ohjauspalvelut (TNO-palvelut) </a:t>
            </a:r>
            <a:r>
              <a:rPr lang="fi-FI" b="1" dirty="0" smtClean="0">
                <a:solidFill>
                  <a:srgbClr val="0070C0"/>
                </a:solidFill>
              </a:rPr>
              <a:t>ovat</a:t>
            </a:r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fi-FI" b="1" dirty="0">
                <a:solidFill>
                  <a:srgbClr val="0070C0"/>
                </a:solidFill>
              </a:rPr>
              <a:t>opetus- ja työhallinnon sekä elinkeino- ja työelämää </a:t>
            </a:r>
            <a:r>
              <a:rPr lang="fi-FI" b="1" dirty="0" smtClean="0">
                <a:solidFill>
                  <a:srgbClr val="0070C0"/>
                </a:solidFill>
              </a:rPr>
              <a:t>palvelevien</a:t>
            </a:r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fi-FI" b="1" dirty="0">
                <a:solidFill>
                  <a:srgbClr val="0070C0"/>
                </a:solidFill>
              </a:rPr>
              <a:t>määrätietoista verkostoitunutta yhteistyötä asiakkaan parhaaksi.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7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630" y="836712"/>
            <a:ext cx="6264696" cy="720080"/>
          </a:xfrm>
        </p:spPr>
        <p:txBody>
          <a:bodyPr/>
          <a:lstStyle/>
          <a:p>
            <a:r>
              <a:rPr lang="fi-FI" sz="1400" b="1" dirty="0">
                <a:solidFill>
                  <a:srgbClr val="0070C0"/>
                </a:solidFill>
              </a:rPr>
              <a:t>Tavoite: Yhteistyön tiivistäminen ja toimintojen yhteensovittaminen palvelun parantamiseksi</a:t>
            </a:r>
            <a:br>
              <a:rPr lang="fi-FI" sz="1400" b="1" dirty="0">
                <a:solidFill>
                  <a:srgbClr val="0070C0"/>
                </a:solidFill>
              </a:rPr>
            </a:br>
            <a:r>
              <a:rPr lang="fi-FI" sz="1400" b="1" dirty="0" smtClean="0">
                <a:solidFill>
                  <a:srgbClr val="0070C0"/>
                </a:solidFill>
              </a:rPr>
              <a:t>Strategiset </a:t>
            </a:r>
            <a:r>
              <a:rPr lang="fi-FI" sz="1400" b="1" dirty="0">
                <a:solidFill>
                  <a:srgbClr val="0070C0"/>
                </a:solidFill>
              </a:rPr>
              <a:t>painopisteet 2014 - 2020</a:t>
            </a:r>
            <a:endParaRPr lang="fi-FI" sz="14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556792"/>
            <a:ext cx="6264696" cy="4801146"/>
          </a:xfrm>
        </p:spPr>
        <p:txBody>
          <a:bodyPr/>
          <a:lstStyle/>
          <a:p>
            <a:r>
              <a:rPr lang="fi-FI" sz="1600" b="1" dirty="0" smtClean="0">
                <a:solidFill>
                  <a:srgbClr val="0070C0"/>
                </a:solidFill>
              </a:rPr>
              <a:t>YHTEISTYÖN KEHITTÄMINEN</a:t>
            </a:r>
          </a:p>
          <a:p>
            <a:r>
              <a:rPr lang="fi-FI" sz="1200" b="1" dirty="0" smtClean="0">
                <a:solidFill>
                  <a:srgbClr val="00B050"/>
                </a:solidFill>
              </a:rPr>
              <a:t>Yritykset ja oppilaitokset (&amp; kaikki yrittäjyyttä tukevat tahot) yhteistyössä systemaattisesti</a:t>
            </a:r>
          </a:p>
          <a:p>
            <a:r>
              <a:rPr lang="fi-FI" sz="1200" b="1" dirty="0" smtClean="0">
                <a:solidFill>
                  <a:srgbClr val="00B050"/>
                </a:solidFill>
              </a:rPr>
              <a:t>Kaikkien yrittäjyyttä tukevien tahojen yhteistyön tiivistäminen ja ohjaustyön yhteensovittaminen</a:t>
            </a:r>
          </a:p>
          <a:p>
            <a:endParaRPr lang="fi-FI" sz="1200" b="1" dirty="0" smtClean="0">
              <a:solidFill>
                <a:srgbClr val="0070C0"/>
              </a:solidFill>
            </a:endParaRPr>
          </a:p>
          <a:p>
            <a:r>
              <a:rPr lang="fi-FI" sz="1600" b="1" dirty="0" smtClean="0">
                <a:solidFill>
                  <a:srgbClr val="0070C0"/>
                </a:solidFill>
              </a:rPr>
              <a:t>OHJAUSPALVELUN KEHITTÄMINEN</a:t>
            </a:r>
          </a:p>
          <a:p>
            <a:r>
              <a:rPr lang="fi-FI" sz="1200" b="1" dirty="0" smtClean="0">
                <a:solidFill>
                  <a:srgbClr val="00B050"/>
                </a:solidFill>
              </a:rPr>
              <a:t>Ohjaus tuottaa tietoisia valintoja. Opiskelijat saavat riittävät tiedot valintojensa perustaksi. Avoimiin työpaikkoihin löytyy tekijät.</a:t>
            </a:r>
          </a:p>
          <a:p>
            <a:pPr lvl="0">
              <a:buClr>
                <a:srgbClr val="FDD078"/>
              </a:buClr>
            </a:pPr>
            <a:endParaRPr lang="fi-FI" sz="1200" b="1" dirty="0" smtClean="0">
              <a:solidFill>
                <a:srgbClr val="0070C0"/>
              </a:solidFill>
            </a:endParaRPr>
          </a:p>
          <a:p>
            <a:pPr lvl="0">
              <a:buClr>
                <a:srgbClr val="FDD078"/>
              </a:buClr>
            </a:pPr>
            <a:r>
              <a:rPr lang="fi-FI" sz="1600" b="1" dirty="0" smtClean="0">
                <a:solidFill>
                  <a:srgbClr val="0070C0"/>
                </a:solidFill>
              </a:rPr>
              <a:t>OHJAUSROOLIN </a:t>
            </a:r>
            <a:r>
              <a:rPr lang="fi-FI" sz="1600" b="1" dirty="0">
                <a:solidFill>
                  <a:srgbClr val="0070C0"/>
                </a:solidFill>
              </a:rPr>
              <a:t>KEHITTÄMINEN</a:t>
            </a:r>
          </a:p>
          <a:p>
            <a:pPr lvl="0">
              <a:buClr>
                <a:srgbClr val="FDD078"/>
              </a:buClr>
            </a:pPr>
            <a:r>
              <a:rPr lang="fi-FI" sz="1200" b="1" dirty="0">
                <a:solidFill>
                  <a:srgbClr val="00B050"/>
                </a:solidFill>
              </a:rPr>
              <a:t>Ohjaus on kaikkien tehtävä.</a:t>
            </a:r>
          </a:p>
          <a:p>
            <a:pPr lvl="0">
              <a:buClr>
                <a:srgbClr val="FDD078"/>
              </a:buClr>
            </a:pPr>
            <a:r>
              <a:rPr lang="fi-FI" sz="1200" b="1" dirty="0">
                <a:solidFill>
                  <a:srgbClr val="00B050"/>
                </a:solidFill>
              </a:rPr>
              <a:t>Kaakkois-Suomen ohjaustoimijat sitoutuvat systemaattiseen kehittämisotteeseen (tahtotila).</a:t>
            </a:r>
          </a:p>
          <a:p>
            <a:pPr marL="0" lvl="0" indent="0">
              <a:buClr>
                <a:srgbClr val="FDD078"/>
              </a:buClr>
              <a:buNone/>
            </a:pPr>
            <a:r>
              <a:rPr lang="fi-FI" sz="1200" b="1" dirty="0">
                <a:solidFill>
                  <a:srgbClr val="00B050"/>
                </a:solidFill>
              </a:rPr>
              <a:t> </a:t>
            </a:r>
          </a:p>
          <a:p>
            <a:pPr lvl="0">
              <a:buClr>
                <a:srgbClr val="FDD078"/>
              </a:buClr>
            </a:pPr>
            <a:r>
              <a:rPr lang="fi-FI" sz="1600" b="1" dirty="0">
                <a:solidFill>
                  <a:srgbClr val="0070C0"/>
                </a:solidFill>
              </a:rPr>
              <a:t>OHJAUKSEN LAADUN KEHITTÄMINEN</a:t>
            </a:r>
          </a:p>
          <a:p>
            <a:pPr lvl="0">
              <a:buClr>
                <a:srgbClr val="FDD078"/>
              </a:buClr>
            </a:pPr>
            <a:r>
              <a:rPr lang="fi-FI" sz="1200" b="1" dirty="0">
                <a:solidFill>
                  <a:srgbClr val="00B050"/>
                </a:solidFill>
              </a:rPr>
              <a:t>Kaakkois-Suomen ohjaustoimijat tuottavat </a:t>
            </a:r>
            <a:r>
              <a:rPr lang="fi-FI" sz="1200" b="1" u="sng" dirty="0">
                <a:solidFill>
                  <a:srgbClr val="00B050"/>
                </a:solidFill>
              </a:rPr>
              <a:t>laadukkaita ohjauspalveluja </a:t>
            </a:r>
            <a:r>
              <a:rPr lang="fi-FI" sz="1200" b="1" dirty="0">
                <a:solidFill>
                  <a:srgbClr val="00B050"/>
                </a:solidFill>
              </a:rPr>
              <a:t>ja valitsevat itselleen sopivimman laadunvarmistustavan.</a:t>
            </a:r>
          </a:p>
          <a:p>
            <a:pPr lvl="0">
              <a:buClr>
                <a:srgbClr val="FDD078"/>
              </a:buClr>
            </a:pPr>
            <a:r>
              <a:rPr lang="fi-FI" sz="1200" b="1" dirty="0">
                <a:solidFill>
                  <a:srgbClr val="00B050"/>
                </a:solidFill>
              </a:rPr>
              <a:t>Verkkoyhteistyönä toteutetut tieto-, neuvonta- ja ohjauspalvelut vastaavat </a:t>
            </a:r>
            <a:r>
              <a:rPr lang="fi-FI" sz="1200" b="1" u="sng" dirty="0">
                <a:solidFill>
                  <a:srgbClr val="00B050"/>
                </a:solidFill>
              </a:rPr>
              <a:t>kattavasti</a:t>
            </a:r>
            <a:r>
              <a:rPr lang="fi-FI" sz="1200" b="1" dirty="0">
                <a:solidFill>
                  <a:srgbClr val="00B050"/>
                </a:solidFill>
              </a:rPr>
              <a:t> sekä yksilöiden että koko Kaakkois-Suomen elinkeinoelämän ja yhteiskunnan asettamiin vaatimuksiin. </a:t>
            </a:r>
          </a:p>
          <a:p>
            <a:endParaRPr lang="fi-FI" sz="1200" b="1" dirty="0" smtClean="0">
              <a:solidFill>
                <a:srgbClr val="00B05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4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6264696" cy="720080"/>
          </a:xfrm>
        </p:spPr>
        <p:txBody>
          <a:bodyPr/>
          <a:lstStyle/>
          <a:p>
            <a:r>
              <a:rPr lang="fi-FI" sz="1800" b="1" dirty="0">
                <a:solidFill>
                  <a:srgbClr val="0070C0"/>
                </a:solidFill>
                <a:latin typeface="Arial" panose="020B0604020202020204" pitchFamily="34" charset="0"/>
              </a:rPr>
              <a:t>Kaakkois-Suomen elinikäisen oppimisen ja ohjauksen prosessi ja lähtökohdat 2014 - 2020 </a:t>
            </a:r>
            <a:br>
              <a:rPr lang="fi-FI" sz="18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endParaRPr lang="fi-FI" sz="1800" dirty="0">
              <a:solidFill>
                <a:srgbClr val="0070C0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772816"/>
            <a:ext cx="6264696" cy="4608512"/>
          </a:xfrm>
        </p:spPr>
        <p:txBody>
          <a:bodyPr/>
          <a:lstStyle/>
          <a:p>
            <a:pPr lvl="0">
              <a:buClr>
                <a:srgbClr val="FDD078"/>
              </a:buClr>
            </a:pPr>
            <a:r>
              <a:rPr lang="fi-FI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Toimintasuunnitelman seuranta </a:t>
            </a:r>
            <a:r>
              <a:rPr lang="fi-FI" sz="1800" b="1" dirty="0">
                <a:solidFill>
                  <a:srgbClr val="0070C0"/>
                </a:solidFill>
                <a:latin typeface="Arial" panose="020B0604020202020204" pitchFamily="34" charset="0"/>
              </a:rPr>
              <a:t>toteutuneet toimenpiteet maaliskuu 2018 – maaliskuu 2019 (15.3.2019 Tulosseminaari)</a:t>
            </a:r>
            <a:endParaRPr lang="fi-FI" sz="18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>
                <a:hlinkClick r:id="rId3"/>
              </a:rPr>
              <a:t>Kaakkois-Suomen elinikäisen oppimisen ja ohjauksen toimintasuunnitelma ja seuranta, maaliskuu 2019 (pdf, 895 </a:t>
            </a:r>
            <a:r>
              <a:rPr lang="fi-FI" sz="1400" dirty="0" err="1">
                <a:hlinkClick r:id="rId3"/>
              </a:rPr>
              <a:t>kt</a:t>
            </a:r>
            <a:r>
              <a:rPr lang="fi-FI" sz="1400" dirty="0" smtClean="0">
                <a:hlinkClick r:id="rId3"/>
              </a:rPr>
              <a:t>)</a:t>
            </a:r>
            <a:endParaRPr lang="fi-FI" sz="1400" dirty="0" smtClean="0"/>
          </a:p>
          <a:p>
            <a:pPr marL="0" indent="0">
              <a:buNone/>
            </a:pPr>
            <a:endParaRPr lang="fi-FI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 smtClean="0">
                <a:hlinkClick r:id="rId4"/>
              </a:rPr>
              <a:t>Kaakkois-Suomen ELO Yhteistyössä asiakkaan parhaaksi, esite (pdf, 263 </a:t>
            </a:r>
            <a:r>
              <a:rPr lang="fi-FI" sz="1400" dirty="0" err="1" smtClean="0">
                <a:hlinkClick r:id="rId4"/>
              </a:rPr>
              <a:t>kt</a:t>
            </a:r>
            <a:r>
              <a:rPr lang="fi-FI" sz="1400" dirty="0" smtClean="0">
                <a:hlinkClick r:id="rId4"/>
              </a:rPr>
              <a:t>) </a:t>
            </a:r>
            <a:endParaRPr lang="fi-FI" sz="1400" dirty="0" smtClean="0"/>
          </a:p>
          <a:p>
            <a:r>
              <a:rPr lang="fi-FI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Painopisteet </a:t>
            </a:r>
            <a:r>
              <a:rPr lang="fi-FI" sz="1800" b="1" dirty="0">
                <a:solidFill>
                  <a:srgbClr val="0070C0"/>
                </a:solidFill>
                <a:latin typeface="Arial" panose="020B0604020202020204" pitchFamily="34" charset="0"/>
              </a:rPr>
              <a:t>2018 – </a:t>
            </a:r>
            <a:r>
              <a:rPr lang="fi-FI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2019: monialainen </a:t>
            </a:r>
            <a:r>
              <a:rPr lang="fi-FI" sz="1800" b="1" dirty="0">
                <a:solidFill>
                  <a:srgbClr val="0070C0"/>
                </a:solidFill>
                <a:latin typeface="Arial" panose="020B0604020202020204" pitchFamily="34" charset="0"/>
              </a:rPr>
              <a:t>ohjaus, </a:t>
            </a:r>
            <a:r>
              <a:rPr lang="fi-FI" sz="1800" b="1" dirty="0">
                <a:solidFill>
                  <a:srgbClr val="00B050"/>
                </a:solidFill>
                <a:latin typeface="Arial" panose="020B0604020202020204" pitchFamily="34" charset="0"/>
              </a:rPr>
              <a:t>monialaisen ja innovatiivisen verkostoyhteistyön tiivistäminen</a:t>
            </a:r>
            <a:r>
              <a:rPr lang="fi-FI" sz="1800" b="1" dirty="0">
                <a:solidFill>
                  <a:srgbClr val="0070C0"/>
                </a:solidFill>
                <a:latin typeface="Arial" panose="020B0604020202020204" pitchFamily="34" charset="0"/>
              </a:rPr>
              <a:t>, uraohjaus, ohjaamot, siirtymät, työelämävalmiudet, yritteliäisyys, yrittäjyyskasvatus, yrittäjyys, kasvu ja kansainvälistyminen, monikanavaiset </a:t>
            </a:r>
            <a:r>
              <a:rPr lang="fi-FI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TNO-palvelut</a:t>
            </a:r>
          </a:p>
          <a:p>
            <a:r>
              <a:rPr lang="fi-FI" sz="1800" b="1" dirty="0" smtClean="0">
                <a:latin typeface="Arial" panose="020B0604020202020204" pitchFamily="34" charset="0"/>
              </a:rPr>
              <a:t>Ennakointi, toimintaympäristön muutokset, työllisyys, </a:t>
            </a:r>
            <a:r>
              <a:rPr lang="fi-FI" sz="1800" b="1" dirty="0" err="1" smtClean="0">
                <a:latin typeface="Arial" panose="020B0604020202020204" pitchFamily="34" charset="0"/>
              </a:rPr>
              <a:t>osaamis</a:t>
            </a:r>
            <a:r>
              <a:rPr lang="fi-FI" sz="1800" b="1" dirty="0" smtClean="0">
                <a:latin typeface="Arial" panose="020B0604020202020204" pitchFamily="34" charset="0"/>
              </a:rPr>
              <a:t>- ja koulutustarpeiden muutokset</a:t>
            </a:r>
          </a:p>
          <a:p>
            <a:endParaRPr lang="fi-FI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5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6264696" cy="864096"/>
          </a:xfrm>
        </p:spPr>
        <p:txBody>
          <a:bodyPr/>
          <a:lstStyle/>
          <a:p>
            <a:r>
              <a:rPr lang="fi-FI" sz="1800" b="1" dirty="0" smtClean="0">
                <a:solidFill>
                  <a:srgbClr val="0070C0"/>
                </a:solidFill>
              </a:rPr>
              <a:t/>
            </a:r>
            <a:br>
              <a:rPr lang="fi-FI" sz="1800" b="1" dirty="0" smtClean="0">
                <a:solidFill>
                  <a:srgbClr val="0070C0"/>
                </a:solidFill>
              </a:rPr>
            </a:br>
            <a:r>
              <a:rPr lang="fi-FI" sz="2400" b="1" dirty="0" smtClean="0">
                <a:solidFill>
                  <a:srgbClr val="0070C0"/>
                </a:solidFill>
              </a:rPr>
              <a:t>Palautetta verkostoyhteistyöstä</a:t>
            </a:r>
            <a:endParaRPr lang="fi-FI" sz="2400" b="1" dirty="0">
              <a:solidFill>
                <a:srgbClr val="0070C0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700808"/>
            <a:ext cx="6264696" cy="4657130"/>
          </a:xfrm>
        </p:spPr>
        <p:txBody>
          <a:bodyPr/>
          <a:lstStyle/>
          <a:p>
            <a:r>
              <a:rPr lang="fi-FI" sz="1800" b="1" u="sng" dirty="0" smtClean="0">
                <a:solidFill>
                  <a:srgbClr val="0070C0"/>
                </a:solidFill>
              </a:rPr>
              <a:t>”Suunta on hyvä”, </a:t>
            </a:r>
            <a:r>
              <a:rPr lang="fi-FI" sz="1800" b="1" dirty="0" smtClean="0">
                <a:solidFill>
                  <a:srgbClr val="0070C0"/>
                </a:solidFill>
              </a:rPr>
              <a:t>Raimo Vuorisen/ Jyväskylän yliopisto palautetta Kaakkois-Suomen ELO-verkostojen toiminnasta 27.4.2018.</a:t>
            </a:r>
          </a:p>
          <a:p>
            <a:pPr marL="0" indent="0">
              <a:buNone/>
            </a:pPr>
            <a:endParaRPr lang="fi-FI" sz="1800" b="1" dirty="0" smtClean="0">
              <a:solidFill>
                <a:srgbClr val="00B050"/>
              </a:solidFill>
            </a:endParaRPr>
          </a:p>
          <a:p>
            <a:r>
              <a:rPr lang="fi-FI" sz="1800" b="1" dirty="0" smtClean="0">
                <a:solidFill>
                  <a:srgbClr val="0070C0"/>
                </a:solidFill>
              </a:rPr>
              <a:t>Valtakunnallisen ELO-yhteistyöryhmän palautetta </a:t>
            </a:r>
            <a:r>
              <a:rPr lang="fi-FI" sz="1800" b="1" u="sng" dirty="0" err="1" smtClean="0">
                <a:solidFill>
                  <a:srgbClr val="0070C0"/>
                </a:solidFill>
              </a:rPr>
              <a:t>KASELOn</a:t>
            </a:r>
            <a:r>
              <a:rPr lang="fi-FI" sz="1800" b="1" u="sng" dirty="0" smtClean="0">
                <a:solidFill>
                  <a:srgbClr val="0070C0"/>
                </a:solidFill>
              </a:rPr>
              <a:t> </a:t>
            </a:r>
            <a:r>
              <a:rPr lang="fi-FI" sz="1800" b="1" u="sng" dirty="0">
                <a:solidFill>
                  <a:srgbClr val="0070C0"/>
                </a:solidFill>
              </a:rPr>
              <a:t>l</a:t>
            </a:r>
            <a:r>
              <a:rPr lang="fi-FI" sz="1800" b="1" u="sng" dirty="0" smtClean="0">
                <a:solidFill>
                  <a:srgbClr val="0070C0"/>
                </a:solidFill>
              </a:rPr>
              <a:t>aajat verkostot</a:t>
            </a:r>
            <a:r>
              <a:rPr lang="fi-FI" sz="1800" b="1" dirty="0" smtClean="0">
                <a:solidFill>
                  <a:srgbClr val="0070C0"/>
                </a:solidFill>
              </a:rPr>
              <a:t>, 4.9.2018</a:t>
            </a:r>
          </a:p>
          <a:p>
            <a:endParaRPr lang="fi-FI" sz="1800" b="1" dirty="0" smtClean="0">
              <a:solidFill>
                <a:srgbClr val="0070C0"/>
              </a:solidFill>
            </a:endParaRPr>
          </a:p>
          <a:p>
            <a:r>
              <a:rPr lang="fi-FI" sz="1800" b="1" dirty="0" smtClean="0">
                <a:solidFill>
                  <a:srgbClr val="0070C0"/>
                </a:solidFill>
              </a:rPr>
              <a:t> </a:t>
            </a:r>
            <a:r>
              <a:rPr lang="fi-FI" sz="1800" b="1" u="sng" dirty="0">
                <a:solidFill>
                  <a:srgbClr val="0070C0"/>
                </a:solidFill>
              </a:rPr>
              <a:t>”Loistavaa </a:t>
            </a:r>
            <a:r>
              <a:rPr lang="fi-FI" sz="1800" b="1" u="sng" dirty="0" smtClean="0">
                <a:solidFill>
                  <a:srgbClr val="0070C0"/>
                </a:solidFill>
              </a:rPr>
              <a:t>työtä”</a:t>
            </a:r>
            <a:r>
              <a:rPr lang="fi-FI" sz="1800" b="1" dirty="0" smtClean="0">
                <a:solidFill>
                  <a:srgbClr val="0070C0"/>
                </a:solidFill>
              </a:rPr>
              <a:t>, </a:t>
            </a:r>
            <a:r>
              <a:rPr lang="fi-FI" sz="1800" b="1" dirty="0">
                <a:solidFill>
                  <a:srgbClr val="0070C0"/>
                </a:solidFill>
              </a:rPr>
              <a:t>Teija Feltin/TEM palautetta 15.3.2019 </a:t>
            </a:r>
            <a:r>
              <a:rPr lang="fi-FI" sz="1800" b="1" dirty="0" err="1">
                <a:solidFill>
                  <a:srgbClr val="0070C0"/>
                </a:solidFill>
              </a:rPr>
              <a:t>KASELOn</a:t>
            </a:r>
            <a:r>
              <a:rPr lang="fi-FI" sz="1800" b="1" dirty="0">
                <a:solidFill>
                  <a:srgbClr val="0070C0"/>
                </a:solidFill>
              </a:rPr>
              <a:t> Tulosseminaarin </a:t>
            </a:r>
            <a:r>
              <a:rPr lang="fi-FI" sz="1800" b="1" dirty="0" smtClean="0">
                <a:solidFill>
                  <a:srgbClr val="0070C0"/>
                </a:solidFill>
              </a:rPr>
              <a:t>uutiskirjeestä.</a:t>
            </a:r>
          </a:p>
          <a:p>
            <a:endParaRPr lang="fi-FI" sz="1800" b="1" dirty="0">
              <a:solidFill>
                <a:srgbClr val="0070C0"/>
              </a:solidFill>
            </a:endParaRPr>
          </a:p>
          <a:p>
            <a:r>
              <a:rPr lang="fi-FI" sz="1800" b="1" u="sng" dirty="0" smtClean="0">
                <a:solidFill>
                  <a:srgbClr val="0070C0"/>
                </a:solidFill>
              </a:rPr>
              <a:t>Ohjauksen laatu </a:t>
            </a:r>
            <a:r>
              <a:rPr lang="fi-FI" sz="1800" b="1" u="sng" dirty="0" err="1" smtClean="0">
                <a:solidFill>
                  <a:srgbClr val="0070C0"/>
                </a:solidFill>
              </a:rPr>
              <a:t>Kaakkois</a:t>
            </a:r>
            <a:r>
              <a:rPr lang="fi-FI" sz="1800" b="1" u="sng" dirty="0" smtClean="0">
                <a:solidFill>
                  <a:srgbClr val="0070C0"/>
                </a:solidFill>
              </a:rPr>
              <a:t>-Suomessa keskitasoa parempaa</a:t>
            </a:r>
            <a:r>
              <a:rPr lang="fi-FI" sz="1800" b="1" dirty="0" smtClean="0">
                <a:solidFill>
                  <a:srgbClr val="0070C0"/>
                </a:solidFill>
              </a:rPr>
              <a:t>. Jani </a:t>
            </a:r>
            <a:r>
              <a:rPr lang="fi-FI" sz="1800" b="1" dirty="0" err="1" smtClean="0">
                <a:solidFill>
                  <a:srgbClr val="0070C0"/>
                </a:solidFill>
              </a:rPr>
              <a:t>Gomanin</a:t>
            </a:r>
            <a:r>
              <a:rPr lang="fi-FI" sz="1800" b="1" dirty="0" smtClean="0">
                <a:solidFill>
                  <a:srgbClr val="0070C0"/>
                </a:solidFill>
              </a:rPr>
              <a:t> kommentti  15.3.2019. </a:t>
            </a:r>
          </a:p>
          <a:p>
            <a:endParaRPr lang="fi-FI" sz="1800" b="1" dirty="0">
              <a:solidFill>
                <a:srgbClr val="0070C0"/>
              </a:solidFill>
            </a:endParaRPr>
          </a:p>
          <a:p>
            <a:pPr lvl="0">
              <a:buClr>
                <a:srgbClr val="FDD078"/>
              </a:buClr>
            </a:pPr>
            <a:r>
              <a:rPr lang="fi-FI" sz="1800" b="1" dirty="0" smtClean="0">
                <a:solidFill>
                  <a:srgbClr val="0070C0"/>
                </a:solidFill>
              </a:rPr>
              <a:t>Suuntana tulevaisuus: Tunne </a:t>
            </a:r>
            <a:r>
              <a:rPr lang="fi-FI" sz="1800" b="1" dirty="0">
                <a:solidFill>
                  <a:srgbClr val="0070C0"/>
                </a:solidFill>
              </a:rPr>
              <a:t>huominen - </a:t>
            </a:r>
            <a:r>
              <a:rPr lang="fi-FI" sz="1800" b="1" dirty="0" err="1">
                <a:solidFill>
                  <a:srgbClr val="0070C0"/>
                </a:solidFill>
              </a:rPr>
              <a:t>All</a:t>
            </a:r>
            <a:r>
              <a:rPr lang="fi-FI" sz="1800" b="1" dirty="0">
                <a:solidFill>
                  <a:srgbClr val="0070C0"/>
                </a:solidFill>
              </a:rPr>
              <a:t> for </a:t>
            </a:r>
            <a:r>
              <a:rPr lang="fi-FI" sz="1800" b="1" dirty="0" err="1">
                <a:solidFill>
                  <a:srgbClr val="0070C0"/>
                </a:solidFill>
              </a:rPr>
              <a:t>the</a:t>
            </a:r>
            <a:r>
              <a:rPr lang="fi-FI" sz="1800" b="1" dirty="0">
                <a:solidFill>
                  <a:srgbClr val="0070C0"/>
                </a:solidFill>
              </a:rPr>
              <a:t> </a:t>
            </a:r>
            <a:r>
              <a:rPr lang="fi-FI" sz="1800" b="1" dirty="0" err="1">
                <a:solidFill>
                  <a:srgbClr val="0070C0"/>
                </a:solidFill>
              </a:rPr>
              <a:t>Future</a:t>
            </a:r>
            <a:endParaRPr lang="fi-FI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1800" b="1" dirty="0">
              <a:solidFill>
                <a:srgbClr val="0070C0"/>
              </a:solidFill>
            </a:endParaRPr>
          </a:p>
          <a:p>
            <a:endParaRPr lang="fi-FI" sz="1800" dirty="0">
              <a:solidFill>
                <a:srgbClr val="0070C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6264696" cy="1152128"/>
          </a:xfrm>
        </p:spPr>
        <p:txBody>
          <a:bodyPr/>
          <a:lstStyle/>
          <a:p>
            <a:r>
              <a:rPr lang="fi-FI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Kaakkois-Suomen ELO-verkoston  toimintasuunnitelma vuodelle 2019</a:t>
            </a:r>
            <a:r>
              <a:rPr lang="fi-FI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ELO- työryhmät: </a:t>
            </a:r>
            <a:r>
              <a:rPr lang="fi-FI" sz="2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fasilitointia</a:t>
            </a:r>
            <a:endParaRPr lang="fi-FI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772816"/>
            <a:ext cx="6264696" cy="4248472"/>
          </a:xfrm>
        </p:spPr>
        <p:txBody>
          <a:bodyPr/>
          <a:lstStyle/>
          <a:p>
            <a:pPr marL="0" indent="0">
              <a:buNone/>
            </a:pPr>
            <a:endParaRPr 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Keskeisenä tavoitteena on yhteistyön tiivistäminen. </a:t>
            </a:r>
            <a:endParaRPr lang="fi-FI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6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Taustalla </a:t>
            </a: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on 6 työryhmää (3 Etelä-Karjalassa ja 3 Kymenlaaksossa), jotka ovat työskennelleet valittujen painopisteiden mukaisesti:</a:t>
            </a: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6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Ohjaamot </a:t>
            </a:r>
            <a:r>
              <a:rPr lang="fi-FI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 moniammatillinen </a:t>
            </a:r>
            <a:r>
              <a:rPr lang="fi-FI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verkostoyhteistyö</a:t>
            </a:r>
          </a:p>
          <a:p>
            <a:pPr marL="457200" lvl="1" indent="0">
              <a:buNone/>
            </a:pPr>
            <a:r>
              <a:rPr lang="fi-FI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Ohjaamot kiitettävää palautetta, nuorten kuuleminen (koulutus, työ, osallisuus)</a:t>
            </a: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Työelämäyhteistyö </a:t>
            </a:r>
            <a:r>
              <a:rPr lang="fi-FI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Etelä-Karjalassa ja Kymenlaaksossa -Kaikki yrittäjyyttä tukevat tahot systemaattisesti </a:t>
            </a:r>
            <a:r>
              <a:rPr lang="fi-FI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yhteistyössä</a:t>
            </a:r>
          </a:p>
          <a:p>
            <a:r>
              <a:rPr lang="fi-FI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Etelä-Karjala ja Kymenlaakso (esim. esitykset 15.3.2019)</a:t>
            </a: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Etelä-Karjala </a:t>
            </a:r>
            <a:r>
              <a:rPr lang="fi-FI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 Kymenlaakso kasvaa ja kansainvälistyy -yritys-ja </a:t>
            </a:r>
            <a:r>
              <a:rPr lang="fi-FI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oppilaitosyhteistyö</a:t>
            </a:r>
          </a:p>
          <a:p>
            <a:r>
              <a:rPr lang="fi-FI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Esim. Yhteistyötä OPH, Team Finland Juha Linden ja Asko Jaakkola</a:t>
            </a: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7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Kaakkois-Suomen </a:t>
            </a:r>
            <a:r>
              <a:rPr lang="fi-FI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ELO-verkoston  toimintasuunnitelma </a:t>
            </a:r>
            <a:r>
              <a:rPr lang="fi-FI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vuodelle </a:t>
            </a:r>
            <a:r>
              <a:rPr lang="fi-FI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fi-FI" sz="2000" dirty="0">
              <a:solidFill>
                <a:srgbClr val="0070C0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 smtClean="0"/>
          </a:p>
          <a:p>
            <a:r>
              <a:rPr lang="fi-FI" b="1" dirty="0" smtClean="0">
                <a:solidFill>
                  <a:srgbClr val="0070C0"/>
                </a:solidFill>
              </a:rPr>
              <a:t>Etelä-Karjalan ja Kymenlaakson ELO-verkostojen työryhmätyöskentelyt </a:t>
            </a:r>
            <a:r>
              <a:rPr lang="fi-FI" b="1" dirty="0">
                <a:solidFill>
                  <a:srgbClr val="0070C0"/>
                </a:solidFill>
              </a:rPr>
              <a:t>puheenjohtajien johdolla</a:t>
            </a:r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fi-FI" b="1" dirty="0">
                <a:solidFill>
                  <a:srgbClr val="0070C0"/>
                </a:solidFill>
              </a:rPr>
              <a:t>Konkreettiset </a:t>
            </a:r>
            <a:r>
              <a:rPr lang="fi-FI" b="1" dirty="0" smtClean="0">
                <a:solidFill>
                  <a:srgbClr val="0070C0"/>
                </a:solidFill>
              </a:rPr>
              <a:t>toimenpiteet: kootaan strategisen kumppanuuden edistämiseksi. </a:t>
            </a:r>
          </a:p>
          <a:p>
            <a:endParaRPr lang="fi-FI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2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9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6264696" cy="504056"/>
          </a:xfrm>
        </p:spPr>
        <p:txBody>
          <a:bodyPr/>
          <a:lstStyle/>
          <a:p>
            <a:r>
              <a:rPr lang="fi-FI" b="1" dirty="0" smtClean="0">
                <a:solidFill>
                  <a:srgbClr val="0070C0"/>
                </a:solidFill>
              </a:rPr>
              <a:t>Ilmiölähtöisyys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628800"/>
            <a:ext cx="6264696" cy="4248472"/>
          </a:xfrm>
        </p:spPr>
        <p:txBody>
          <a:bodyPr/>
          <a:lstStyle/>
          <a:p>
            <a:r>
              <a:rPr lang="fi-FI" sz="1200" b="1" dirty="0" smtClean="0"/>
              <a:t>Tapa </a:t>
            </a:r>
            <a:r>
              <a:rPr lang="fi-FI" sz="1200" b="1" dirty="0"/>
              <a:t>katsoa asioita kokonaisvaltaisesti, osana laajempaa järjestelmää, monesta näkökulmasta, hallinnonalat ylittäen</a:t>
            </a:r>
            <a:endParaRPr lang="fi-FI" sz="1200" dirty="0"/>
          </a:p>
          <a:p>
            <a:r>
              <a:rPr lang="fi-FI" sz="1200" dirty="0" smtClean="0"/>
              <a:t>ilmiöt </a:t>
            </a:r>
            <a:r>
              <a:rPr lang="fi-FI" sz="1200" dirty="0"/>
              <a:t>voivat olla vakiintuneita, laajasti yhteiskunnassa tunnistettavissa olevia ongelmia, joihin on vastattava toiminnalla, tai vielä osin hahmottumattomia kokonaisuuksia, joiden ymmärtäminen vaatii lisää </a:t>
            </a:r>
            <a:r>
              <a:rPr lang="fi-FI" sz="1200" dirty="0" smtClean="0"/>
              <a:t>kokemus- tai </a:t>
            </a:r>
            <a:r>
              <a:rPr lang="fi-FI" sz="1200" dirty="0"/>
              <a:t>tutkimustietoa.</a:t>
            </a:r>
          </a:p>
          <a:p>
            <a:r>
              <a:rPr lang="fi-FI" sz="1200" dirty="0" smtClean="0"/>
              <a:t>hallinnon </a:t>
            </a:r>
            <a:r>
              <a:rPr lang="fi-FI" sz="1200" dirty="0"/>
              <a:t>näkökulmasta kyse on politiikan toimenpitein ratkaistavista </a:t>
            </a:r>
            <a:r>
              <a:rPr lang="fi-FI" sz="1200" b="1" dirty="0"/>
              <a:t>yhteiskunnallisista haasteista ja niiden monimutkaisista kokonaisuuksista</a:t>
            </a:r>
            <a:r>
              <a:rPr lang="fi-FI" sz="1200" dirty="0"/>
              <a:t>(esim. syrjäytyminen, eriarvoistuminen, työelämän murros, ilmastomuutos)-hallituskauden ylittäviä ilmiöitä </a:t>
            </a:r>
          </a:p>
          <a:p>
            <a:r>
              <a:rPr lang="fi-FI" sz="1200" dirty="0" smtClean="0"/>
              <a:t>hallinnon </a:t>
            </a:r>
            <a:r>
              <a:rPr lang="fi-FI" sz="1200" dirty="0"/>
              <a:t>perinteiset siilot ja lainsäädännön sekä budjetoinnin yksityiskohtaisuus vaikeuttavat kokonaisvaltaista lähestymistapaa ilmiöihin -kokonaisuuden hallinta vaikeutuu ja politiikkatoimet voivat jopa olla ristiriidassa keskenään. </a:t>
            </a:r>
          </a:p>
          <a:p>
            <a:r>
              <a:rPr lang="fi-FI" sz="1200" dirty="0" smtClean="0"/>
              <a:t>Käsitykset </a:t>
            </a:r>
            <a:r>
              <a:rPr lang="fi-FI" sz="1200" dirty="0"/>
              <a:t>ilmiöiden luonteesta ovat avoimia monenlaisille tulkinnoille ja niiden syy-seuraussuhteet monimuotoisia ja vaikeasti avautuvia -edellyttää uudenlaisia ratkaisuja. </a:t>
            </a:r>
          </a:p>
          <a:p>
            <a:r>
              <a:rPr lang="fi-FI" sz="1200" dirty="0" smtClean="0"/>
              <a:t>Toimenpiteitä </a:t>
            </a:r>
            <a:r>
              <a:rPr lang="fi-FI" sz="1200" dirty="0"/>
              <a:t>ja julkisen politiikan ja hallinnon vaihtoehtoja on vaikea hahmottaa yksittäisen hallinnonalan, tieteenalan tai sektorin ymmärryksen pohjalta</a:t>
            </a:r>
          </a:p>
          <a:p>
            <a:r>
              <a:rPr lang="fi-FI" sz="1200" dirty="0" smtClean="0"/>
              <a:t>Ilmiölähtöisyys </a:t>
            </a:r>
            <a:r>
              <a:rPr lang="fi-FI" sz="1200" dirty="0"/>
              <a:t>haastaa pohtimaan asioita yhdessä, verkostoissa ja monesta näkökulmasta</a:t>
            </a:r>
          </a:p>
          <a:p>
            <a:r>
              <a:rPr lang="fi-FI" sz="1200" dirty="0" smtClean="0"/>
              <a:t>SITRA </a:t>
            </a:r>
            <a:r>
              <a:rPr lang="fi-FI" sz="1200" dirty="0"/>
              <a:t>–työkalupakki https://www.sitra.fi/julkaisut/vaikuttavuuden-askelmerkit/</a:t>
            </a:r>
          </a:p>
          <a:p>
            <a:r>
              <a:rPr lang="fi-FI" sz="1200" dirty="0" smtClean="0"/>
              <a:t>Megatrendit </a:t>
            </a:r>
            <a:r>
              <a:rPr lang="fi-FI" sz="1200" dirty="0"/>
              <a:t>https://www.sitra.fi/aiheet/megatrendit/</a:t>
            </a:r>
          </a:p>
          <a:p>
            <a:endParaRPr lang="fi-FI" sz="1200" dirty="0"/>
          </a:p>
          <a:p>
            <a:r>
              <a:rPr lang="fi-FI" sz="1200" dirty="0" smtClean="0"/>
              <a:t>Erikoistutkija </a:t>
            </a:r>
            <a:r>
              <a:rPr lang="fi-FI" sz="1200" dirty="0"/>
              <a:t>Tarja Paananen Työllisyyden, yrittäjyyden ja osaamisen palvelut, </a:t>
            </a:r>
            <a:r>
              <a:rPr lang="fi-FI" sz="1200" dirty="0" smtClean="0"/>
              <a:t>KASELY, Lähde Sitra </a:t>
            </a:r>
            <a:endParaRPr lang="fi-FI" sz="1200" dirty="0"/>
          </a:p>
          <a:p>
            <a:endParaRPr lang="fi-FI" sz="1200" dirty="0"/>
          </a:p>
          <a:p>
            <a:pPr marL="0" indent="0">
              <a:buNone/>
            </a:pPr>
            <a:endParaRPr lang="fi-FI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51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7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b="1" dirty="0" smtClean="0">
                <a:solidFill>
                  <a:srgbClr val="0070C0"/>
                </a:solidFill>
              </a:rPr>
              <a:t>Ilmiöitä </a:t>
            </a:r>
            <a:r>
              <a:rPr lang="fi-FI" sz="2400" b="1" smtClean="0">
                <a:solidFill>
                  <a:srgbClr val="0070C0"/>
                </a:solidFill>
              </a:rPr>
              <a:t>eli poikkihallinnollisia teemoja</a:t>
            </a:r>
            <a:r>
              <a:rPr lang="fi-FI" sz="2400" b="1" dirty="0" smtClean="0">
                <a:solidFill>
                  <a:srgbClr val="0070C0"/>
                </a:solidFill>
              </a:rPr>
              <a:t>…</a:t>
            </a:r>
            <a:endParaRPr lang="fi-FI" sz="2400" b="1" dirty="0">
              <a:solidFill>
                <a:srgbClr val="0070C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>
          <a:xfrm>
            <a:off x="960983" y="6198765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2400" b="1" dirty="0" smtClean="0">
                <a:solidFill>
                  <a:srgbClr val="0070C0"/>
                </a:solidFill>
              </a:rPr>
              <a:t>Työn murros ja jatkuva oppiminen</a:t>
            </a:r>
          </a:p>
          <a:p>
            <a:endParaRPr lang="fi-FI" sz="2400" b="1" dirty="0" smtClean="0">
              <a:solidFill>
                <a:srgbClr val="0070C0"/>
              </a:solidFill>
            </a:endParaRPr>
          </a:p>
          <a:p>
            <a:r>
              <a:rPr lang="fi-FI" sz="2400" b="1" dirty="0" smtClean="0">
                <a:solidFill>
                  <a:srgbClr val="0070C0"/>
                </a:solidFill>
              </a:rPr>
              <a:t>Työllisyyden edistäminen</a:t>
            </a:r>
          </a:p>
          <a:p>
            <a:endParaRPr lang="fi-FI" sz="2400" b="1" dirty="0" smtClean="0">
              <a:solidFill>
                <a:srgbClr val="0070C0"/>
              </a:solidFill>
            </a:endParaRPr>
          </a:p>
          <a:p>
            <a:r>
              <a:rPr lang="fi-FI" sz="2400" b="1" dirty="0" smtClean="0">
                <a:solidFill>
                  <a:srgbClr val="0070C0"/>
                </a:solidFill>
              </a:rPr>
              <a:t>Syrjäytymisen ehkäiseminen</a:t>
            </a:r>
          </a:p>
          <a:p>
            <a:endParaRPr lang="fi-FI" sz="2400" b="1" dirty="0" smtClean="0">
              <a:solidFill>
                <a:srgbClr val="0070C0"/>
              </a:solidFill>
            </a:endParaRPr>
          </a:p>
          <a:p>
            <a:r>
              <a:rPr lang="fi-FI" sz="2400" b="1" dirty="0" smtClean="0">
                <a:solidFill>
                  <a:srgbClr val="0070C0"/>
                </a:solidFill>
              </a:rPr>
              <a:t>Yritysten kasvu- ja kansainvälistyminen</a:t>
            </a:r>
            <a:endParaRPr lang="fi-FI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5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21697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756084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Lähde: Elinikäisen ohjauksen toimintapolitiikan laadun ja tutkimusperustaisuuden vahvistaminen. Tiivistelmä. ELGPN Tools No. 5.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Saatavana osoitteesta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https://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bit.ly/2ZKxfdX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5" y="836712"/>
            <a:ext cx="9144000" cy="53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66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>
          <a:xfrm>
            <a:off x="827584" y="6376243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827584" y="1484784"/>
            <a:ext cx="6624736" cy="4536504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sz="4800" b="1" dirty="0" smtClean="0">
                <a:solidFill>
                  <a:srgbClr val="0070C0"/>
                </a:solidFill>
              </a:rPr>
              <a:t>YHDESSÄ </a:t>
            </a:r>
          </a:p>
          <a:p>
            <a:pPr marL="0" indent="0" algn="ctr">
              <a:buNone/>
            </a:pPr>
            <a:r>
              <a:rPr lang="fi-FI" sz="4800" b="1" dirty="0" smtClean="0">
                <a:solidFill>
                  <a:srgbClr val="0070C0"/>
                </a:solidFill>
              </a:rPr>
              <a:t>TEEMME TULEVAISUUDEN </a:t>
            </a:r>
            <a:endParaRPr lang="fi-FI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1916831"/>
            <a:ext cx="6696745" cy="4104457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268760"/>
            <a:ext cx="6264696" cy="475252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827582" y="6381328"/>
            <a:ext cx="6912769" cy="341735"/>
          </a:xfrm>
        </p:spPr>
        <p:txBody>
          <a:bodyPr/>
          <a:lstStyle/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Lähde 2018 </a:t>
            </a:r>
            <a:r>
              <a:rPr lang="fi-FI" dirty="0" err="1">
                <a:solidFill>
                  <a:prstClr val="black"/>
                </a:solidFill>
              </a:rPr>
              <a:t>Deloitte</a:t>
            </a:r>
            <a:r>
              <a:rPr lang="fi-FI" dirty="0">
                <a:solidFill>
                  <a:prstClr val="black"/>
                </a:solidFill>
              </a:rPr>
              <a:t> Oy, Sitra Koulutusmateriaali Tavoitteellisen yhteiskunnallisen vaikuttavuuden koulutuspaketti </a:t>
            </a:r>
          </a:p>
        </p:txBody>
      </p:sp>
    </p:spTree>
    <p:extLst>
      <p:ext uri="{BB962C8B-B14F-4D97-AF65-F5344CB8AC3E}">
        <p14:creationId xmlns:p14="http://schemas.microsoft.com/office/powerpoint/2010/main" val="23761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0070C0"/>
                </a:solidFill>
              </a:rPr>
              <a:t>Vaikuttavuusketjun ymmärtäminen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>
          <a:xfrm>
            <a:off x="827584" y="6188694"/>
            <a:ext cx="6624736" cy="534369"/>
          </a:xfrm>
        </p:spPr>
        <p:txBody>
          <a:bodyPr/>
          <a:lstStyle/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Lähde 2018 </a:t>
            </a:r>
            <a:r>
              <a:rPr lang="fi-FI" dirty="0" err="1">
                <a:solidFill>
                  <a:prstClr val="black"/>
                </a:solidFill>
              </a:rPr>
              <a:t>Deloitte</a:t>
            </a:r>
            <a:r>
              <a:rPr lang="fi-FI" dirty="0">
                <a:solidFill>
                  <a:prstClr val="black"/>
                </a:solidFill>
              </a:rPr>
              <a:t> Oy, Sitra Koulutusmateriaali Tavoitteellisen yhteiskunnallisen vaikuttavuuden koulutuspaketti 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84238"/>
            <a:ext cx="6624736" cy="3937050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41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0070C0"/>
                </a:solidFill>
              </a:rPr>
              <a:t>Vaikuttavuuden ekosysteemi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>
          <a:xfrm>
            <a:off x="827584" y="6188694"/>
            <a:ext cx="6624736" cy="534369"/>
          </a:xfrm>
        </p:spPr>
        <p:txBody>
          <a:bodyPr/>
          <a:lstStyle/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Lähde 2018 </a:t>
            </a:r>
            <a:r>
              <a:rPr lang="fi-FI" dirty="0" err="1">
                <a:solidFill>
                  <a:prstClr val="black"/>
                </a:solidFill>
              </a:rPr>
              <a:t>Deloitte</a:t>
            </a:r>
            <a:r>
              <a:rPr lang="fi-FI" dirty="0">
                <a:solidFill>
                  <a:prstClr val="black"/>
                </a:solidFill>
              </a:rPr>
              <a:t> Oy, Sitra Koulutusmateriaali Tavoitteellisen yhteiskunnallisen vaikuttavuuden koulutuspaketti </a:t>
            </a:r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84238"/>
            <a:ext cx="6624736" cy="3937050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53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</a:rPr>
              <a:t>Millainen on hyvä vaikuttavuustavoite?</a:t>
            </a:r>
            <a:endParaRPr lang="fi-FI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432994"/>
          </a:xfrm>
        </p:spPr>
        <p:txBody>
          <a:bodyPr/>
          <a:lstStyle/>
          <a:p>
            <a:r>
              <a:rPr lang="fi-FI" dirty="0" smtClean="0"/>
              <a:t>Täsmällinen, mitattava, saavutettava, realistinen, aikaan sidottu (SMART-tavoite)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Mitä haluamme organisaationa, verkostona</a:t>
            </a:r>
            <a:r>
              <a:rPr lang="fi-FI" dirty="0"/>
              <a:t> </a:t>
            </a:r>
            <a:r>
              <a:rPr lang="fi-FI" dirty="0" smtClean="0"/>
              <a:t>tai ryhmänä saavuttaa ja millainen on kunnianhimoinen mutta samalla realistinen tavoite toiminnallemme?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827585" y="6021288"/>
            <a:ext cx="7087968" cy="517624"/>
          </a:xfrm>
        </p:spPr>
        <p:txBody>
          <a:bodyPr/>
          <a:lstStyle/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Lähde 2018 </a:t>
            </a:r>
            <a:r>
              <a:rPr lang="fi-FI" dirty="0" err="1">
                <a:solidFill>
                  <a:prstClr val="black"/>
                </a:solidFill>
              </a:rPr>
              <a:t>Deloitte</a:t>
            </a:r>
            <a:r>
              <a:rPr lang="fi-FI" dirty="0">
                <a:solidFill>
                  <a:prstClr val="black"/>
                </a:solidFill>
              </a:rPr>
              <a:t> Oy, Sitra Koulutusmateriaali Tavoitteellisen yhteiskunnallisen vaikuttavuuden koulutuspaketti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5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b="1" dirty="0">
                <a:solidFill>
                  <a:schemeClr val="accent2">
                    <a:lumMod val="50000"/>
                  </a:schemeClr>
                </a:solidFill>
              </a:rPr>
              <a:t>Vaikuttavuuden mallintaminen Sitran mukaan</a:t>
            </a:r>
            <a:endParaRPr lang="fi-FI" sz="24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7344816" cy="365125"/>
          </a:xfrm>
        </p:spPr>
        <p:txBody>
          <a:bodyPr/>
          <a:lstStyle/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Lähde 2018 </a:t>
            </a:r>
            <a:r>
              <a:rPr lang="fi-FI" dirty="0" err="1">
                <a:solidFill>
                  <a:prstClr val="black"/>
                </a:solidFill>
              </a:rPr>
              <a:t>Deloitte</a:t>
            </a:r>
            <a:r>
              <a:rPr lang="fi-FI" dirty="0">
                <a:solidFill>
                  <a:prstClr val="black"/>
                </a:solidFill>
              </a:rPr>
              <a:t> Oy, Sitra Koulutusmateriaali Tavoitteellisen yhteiskunnallisen vaikuttavuuden koulutuspaketti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150"/>
            <a:ext cx="9144000" cy="450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6264696" cy="689767"/>
          </a:xfrm>
        </p:spPr>
        <p:txBody>
          <a:bodyPr/>
          <a:lstStyle/>
          <a:p>
            <a:r>
              <a:rPr lang="fi-FI" sz="2000" b="1" dirty="0" smtClean="0">
                <a:solidFill>
                  <a:srgbClr val="0070C0"/>
                </a:solidFill>
              </a:rPr>
              <a:t>Kaakkois-Suomen tuloksellinen verkostoyhteistyö</a:t>
            </a:r>
            <a:br>
              <a:rPr lang="fi-FI" sz="2000" b="1" dirty="0" smtClean="0">
                <a:solidFill>
                  <a:srgbClr val="0070C0"/>
                </a:solidFill>
              </a:rPr>
            </a:b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742503"/>
            <a:ext cx="6264696" cy="4638825"/>
          </a:xfrm>
        </p:spPr>
        <p:txBody>
          <a:bodyPr/>
          <a:lstStyle/>
          <a:p>
            <a:endParaRPr lang="fi-FI" sz="2000" b="1" dirty="0" smtClean="0">
              <a:solidFill>
                <a:srgbClr val="0070C0"/>
              </a:solidFill>
            </a:endParaRPr>
          </a:p>
          <a:p>
            <a:r>
              <a:rPr lang="fi-FI" sz="2000" b="1" dirty="0" smtClean="0">
                <a:solidFill>
                  <a:srgbClr val="0070C0"/>
                </a:solidFill>
              </a:rPr>
              <a:t>Tavoitteena verkostoyhteistyön tiivistäminen moniammatillisissa </a:t>
            </a:r>
            <a:r>
              <a:rPr lang="fi-FI" sz="2000" b="1" dirty="0">
                <a:solidFill>
                  <a:srgbClr val="0070C0"/>
                </a:solidFill>
              </a:rPr>
              <a:t>verkostoissa. 	</a:t>
            </a:r>
            <a:endParaRPr lang="fi-FI" sz="2000" b="1" dirty="0" smtClean="0">
              <a:solidFill>
                <a:srgbClr val="0070C0"/>
              </a:solidFill>
            </a:endParaRPr>
          </a:p>
          <a:p>
            <a:r>
              <a:rPr lang="fi-FI" sz="2000" b="1" dirty="0" smtClean="0">
                <a:solidFill>
                  <a:srgbClr val="0070C0"/>
                </a:solidFill>
              </a:rPr>
              <a:t>YHDESSÄ mahdollistamme </a:t>
            </a:r>
            <a:r>
              <a:rPr lang="fi-FI" sz="2000" b="1" dirty="0">
                <a:solidFill>
                  <a:srgbClr val="0070C0"/>
                </a:solidFill>
              </a:rPr>
              <a:t>hyvinvointia </a:t>
            </a:r>
            <a:r>
              <a:rPr lang="fi-FI" sz="2000" b="1" dirty="0" err="1">
                <a:solidFill>
                  <a:srgbClr val="0070C0"/>
                </a:solidFill>
              </a:rPr>
              <a:t>Kaakkois</a:t>
            </a:r>
            <a:r>
              <a:rPr lang="fi-FI" sz="2000" b="1" dirty="0">
                <a:solidFill>
                  <a:srgbClr val="0070C0"/>
                </a:solidFill>
              </a:rPr>
              <a:t>-Suomeen. </a:t>
            </a:r>
            <a:endParaRPr lang="fi-FI" sz="2000" b="1" dirty="0" smtClean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endParaRPr lang="fi-FI" sz="2000" b="1" dirty="0" smtClean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20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Kohderyhminä: </a:t>
            </a:r>
            <a:r>
              <a:rPr lang="fi-FI" sz="2000" dirty="0">
                <a:solidFill>
                  <a:srgbClr val="0070C0"/>
                </a:solidFill>
                <a:ea typeface="Calibri" panose="020F0502020204030204" pitchFamily="34" charset="0"/>
              </a:rPr>
              <a:t>Kaakkois-Suomen elinikäisen oppimisen ja ohjauksen verkostot, Kaakkois-Suomen luovien alojen verkostot, Työelämä 2020 -hankkeen alueverkostot, </a:t>
            </a:r>
            <a:r>
              <a:rPr lang="fi-FI" sz="2000" dirty="0" err="1" smtClean="0">
                <a:solidFill>
                  <a:srgbClr val="0070C0"/>
                </a:solidFill>
                <a:ea typeface="Calibri" panose="020F0502020204030204" pitchFamily="34" charset="0"/>
              </a:rPr>
              <a:t>SeutuYp</a:t>
            </a:r>
            <a:r>
              <a:rPr lang="fi-FI" sz="2000" dirty="0" smtClean="0">
                <a:solidFill>
                  <a:srgbClr val="0070C0"/>
                </a:solidFill>
                <a:ea typeface="Calibri" panose="020F0502020204030204" pitchFamily="34" charset="0"/>
              </a:rPr>
              <a:t> -verkostot</a:t>
            </a:r>
            <a:r>
              <a:rPr lang="fi-FI" sz="2000" dirty="0">
                <a:solidFill>
                  <a:srgbClr val="0070C0"/>
                </a:solidFill>
                <a:ea typeface="Calibri" panose="020F0502020204030204" pitchFamily="34" charset="0"/>
              </a:rPr>
              <a:t>, </a:t>
            </a:r>
            <a:r>
              <a:rPr lang="fi-FI" sz="2000" dirty="0" smtClean="0">
                <a:solidFill>
                  <a:srgbClr val="0070C0"/>
                </a:solidFill>
                <a:ea typeface="Calibri" panose="020F0502020204030204" pitchFamily="34" charset="0"/>
              </a:rPr>
              <a:t>Ennakointiverkostot</a:t>
            </a:r>
            <a:r>
              <a:rPr lang="fi-FI" sz="2000" dirty="0">
                <a:solidFill>
                  <a:srgbClr val="0070C0"/>
                </a:solidFill>
                <a:ea typeface="Calibri" panose="020F0502020204030204" pitchFamily="34" charset="0"/>
              </a:rPr>
              <a:t>, </a:t>
            </a:r>
            <a:r>
              <a:rPr lang="fi-FI" sz="2000" dirty="0" smtClean="0">
                <a:solidFill>
                  <a:srgbClr val="0070C0"/>
                </a:solidFill>
                <a:ea typeface="Calibri" panose="020F0502020204030204" pitchFamily="34" charset="0"/>
              </a:rPr>
              <a:t>Maahanmuuttajatyön </a:t>
            </a:r>
            <a:r>
              <a:rPr lang="fi-FI" sz="2000" dirty="0">
                <a:solidFill>
                  <a:srgbClr val="0070C0"/>
                </a:solidFill>
                <a:ea typeface="Calibri" panose="020F0502020204030204" pitchFamily="34" charset="0"/>
              </a:rPr>
              <a:t>verkostot, ESR-hankeverkostot.</a:t>
            </a:r>
          </a:p>
          <a:p>
            <a:endParaRPr lang="fi-FI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800" b="1" dirty="0" smtClean="0">
              <a:solidFill>
                <a:srgbClr val="0070C0"/>
              </a:solidFill>
            </a:endParaRPr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13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0070C0"/>
                </a:solidFill>
              </a:rPr>
              <a:t>Tehtävä 1: Vaikuttavuustavoite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>
          <a:xfrm>
            <a:off x="251520" y="6021288"/>
            <a:ext cx="7888882" cy="360041"/>
          </a:xfrm>
        </p:spPr>
        <p:txBody>
          <a:bodyPr/>
          <a:lstStyle/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Lähde 2018 </a:t>
            </a:r>
            <a:r>
              <a:rPr lang="fi-FI" dirty="0" err="1">
                <a:solidFill>
                  <a:prstClr val="black"/>
                </a:solidFill>
              </a:rPr>
              <a:t>Deloitte</a:t>
            </a:r>
            <a:r>
              <a:rPr lang="fi-FI" dirty="0">
                <a:solidFill>
                  <a:prstClr val="black"/>
                </a:solidFill>
              </a:rPr>
              <a:t> Oy, Sitra Koulutusmateriaali Tavoitteellisen yhteiskunnallisen vaikuttavuuden koulutuspaketti 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1800" dirty="0" smtClean="0"/>
              <a:t>A. Määritelkää yhdessä, mihin </a:t>
            </a:r>
            <a:r>
              <a:rPr lang="fi-FI" sz="1800" b="1" dirty="0" smtClean="0">
                <a:solidFill>
                  <a:srgbClr val="0070C0"/>
                </a:solidFill>
              </a:rPr>
              <a:t>ilmiöön </a:t>
            </a:r>
            <a:r>
              <a:rPr lang="fi-FI" sz="1800" dirty="0" smtClean="0"/>
              <a:t>haluatte löytää ratkaisuja: Mitä syitä ilmiöön on olemassa? Mitä ilmiöstä seuraa?</a:t>
            </a:r>
          </a:p>
          <a:p>
            <a:r>
              <a:rPr lang="fi-FI" sz="1800" dirty="0" smtClean="0"/>
              <a:t>B. Rajaa ilmiötä: </a:t>
            </a:r>
            <a:r>
              <a:rPr lang="fi-FI" sz="1800" b="1" dirty="0" smtClean="0">
                <a:solidFill>
                  <a:srgbClr val="0070C0"/>
                </a:solidFill>
              </a:rPr>
              <a:t>Minkä asioiden tulisi muuttua, jotta ilmiön taustalla olevat syyt ratkeavat? </a:t>
            </a:r>
            <a:r>
              <a:rPr lang="fi-FI" sz="1800" dirty="0" smtClean="0"/>
              <a:t>Mieti keinoja, miten ratkaisuihin päästään.</a:t>
            </a:r>
          </a:p>
          <a:p>
            <a:r>
              <a:rPr lang="fi-FI" sz="1800" dirty="0" smtClean="0"/>
              <a:t>C. Rajaa ilmiö </a:t>
            </a:r>
            <a:r>
              <a:rPr lang="fi-FI" sz="1800" b="1" dirty="0" smtClean="0">
                <a:solidFill>
                  <a:srgbClr val="0070C0"/>
                </a:solidFill>
              </a:rPr>
              <a:t>konkreettiseksi kokonaisuudeksi</a:t>
            </a:r>
            <a:r>
              <a:rPr lang="fi-FI" sz="1800" dirty="0" smtClean="0"/>
              <a:t>, johon haluatte luoda ratkaisuja.</a:t>
            </a:r>
          </a:p>
          <a:p>
            <a:r>
              <a:rPr lang="fi-FI" sz="1800" dirty="0" smtClean="0"/>
              <a:t>D. </a:t>
            </a:r>
            <a:r>
              <a:rPr lang="fi-FI" sz="1800" dirty="0"/>
              <a:t>M</a:t>
            </a:r>
            <a:r>
              <a:rPr lang="fi-FI" sz="1800" dirty="0" smtClean="0"/>
              <a:t>ääritä </a:t>
            </a:r>
            <a:r>
              <a:rPr lang="fi-FI" sz="1800" b="1" dirty="0" smtClean="0">
                <a:solidFill>
                  <a:srgbClr val="0070C0"/>
                </a:solidFill>
              </a:rPr>
              <a:t>kohderyhmä</a:t>
            </a:r>
            <a:r>
              <a:rPr lang="fi-FI" sz="1800" dirty="0" smtClean="0"/>
              <a:t> edellisten pohdintojen perusteella. </a:t>
            </a:r>
          </a:p>
          <a:p>
            <a:r>
              <a:rPr lang="fi-FI" sz="1800" dirty="0" smtClean="0"/>
              <a:t>E. Pohdi </a:t>
            </a:r>
            <a:r>
              <a:rPr lang="fi-FI" sz="1800" b="1" dirty="0" smtClean="0">
                <a:solidFill>
                  <a:srgbClr val="0070C0"/>
                </a:solidFill>
              </a:rPr>
              <a:t>muutoksia</a:t>
            </a:r>
            <a:r>
              <a:rPr lang="fi-FI" sz="1800" dirty="0" smtClean="0"/>
              <a:t>, joita haluatte saada aikaan ja mitä haluatte organisaationa, verkostona tai ryhmänä saavuttaa.</a:t>
            </a:r>
          </a:p>
          <a:p>
            <a:r>
              <a:rPr lang="fi-FI" sz="1800" dirty="0" smtClean="0"/>
              <a:t>F. </a:t>
            </a:r>
            <a:r>
              <a:rPr lang="fi-FI" sz="1800" b="1" dirty="0" smtClean="0">
                <a:solidFill>
                  <a:srgbClr val="0070C0"/>
                </a:solidFill>
              </a:rPr>
              <a:t>Kirjaa vaikuttavuustavoite muistiin.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67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>
          <a:xfrm>
            <a:off x="251520" y="6363000"/>
            <a:ext cx="7200800" cy="360063"/>
          </a:xfrm>
        </p:spPr>
        <p:txBody>
          <a:bodyPr/>
          <a:lstStyle/>
          <a:p>
            <a:pPr lvl="0">
              <a:defRPr/>
            </a:pPr>
            <a:endParaRPr lang="fi-FI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fi-FI" dirty="0" smtClean="0">
                <a:solidFill>
                  <a:prstClr val="black"/>
                </a:solidFill>
              </a:rPr>
              <a:t>Lähde </a:t>
            </a:r>
            <a:r>
              <a:rPr lang="fi-FI" dirty="0">
                <a:solidFill>
                  <a:prstClr val="black"/>
                </a:solidFill>
              </a:rPr>
              <a:t>2018 </a:t>
            </a:r>
            <a:r>
              <a:rPr lang="fi-FI" dirty="0" err="1">
                <a:solidFill>
                  <a:prstClr val="black"/>
                </a:solidFill>
              </a:rPr>
              <a:t>Deloitte</a:t>
            </a:r>
            <a:r>
              <a:rPr lang="fi-FI" dirty="0">
                <a:solidFill>
                  <a:prstClr val="black"/>
                </a:solidFill>
              </a:rPr>
              <a:t> Oy, Sitra Koulutusmateriaali Tavoitteellisen yhteiskunnallisen vaikuttavuuden koulutuspaketti 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81880"/>
            <a:ext cx="6840760" cy="50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32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>
          <a:xfrm>
            <a:off x="251520" y="6381328"/>
            <a:ext cx="7344816" cy="341735"/>
          </a:xfrm>
        </p:spPr>
        <p:txBody>
          <a:bodyPr/>
          <a:lstStyle/>
          <a:p>
            <a:pPr lvl="0">
              <a:defRPr/>
            </a:pPr>
            <a:endParaRPr lang="fi-FI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fi-FI" dirty="0" smtClean="0">
                <a:solidFill>
                  <a:prstClr val="black"/>
                </a:solidFill>
              </a:rPr>
              <a:t>Lähde </a:t>
            </a:r>
            <a:r>
              <a:rPr lang="fi-FI" dirty="0">
                <a:solidFill>
                  <a:prstClr val="black"/>
                </a:solidFill>
              </a:rPr>
              <a:t>2018 </a:t>
            </a:r>
            <a:r>
              <a:rPr lang="fi-FI" dirty="0" err="1">
                <a:solidFill>
                  <a:prstClr val="black"/>
                </a:solidFill>
              </a:rPr>
              <a:t>Deloitte</a:t>
            </a:r>
            <a:r>
              <a:rPr lang="fi-FI" dirty="0">
                <a:solidFill>
                  <a:prstClr val="black"/>
                </a:solidFill>
              </a:rPr>
              <a:t> Oy, Sitra Koulutusmateriaali Tavoitteellisen yhteiskunnallisen vaikuttavuuden koulutuspaketti 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7704856" cy="619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3063" y="1268760"/>
            <a:ext cx="6624736" cy="648072"/>
          </a:xfrm>
        </p:spPr>
        <p:txBody>
          <a:bodyPr/>
          <a:lstStyle/>
          <a:p>
            <a:r>
              <a:rPr lang="fi-FI" b="1" dirty="0" smtClean="0">
                <a:solidFill>
                  <a:srgbClr val="0070C0"/>
                </a:solidFill>
              </a:rPr>
              <a:t>Ilmiön rajaaminen 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>
          <a:xfrm>
            <a:off x="827584" y="6188693"/>
            <a:ext cx="7128792" cy="375197"/>
          </a:xfrm>
        </p:spPr>
        <p:txBody>
          <a:bodyPr/>
          <a:lstStyle/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Lähde 2018 </a:t>
            </a:r>
            <a:r>
              <a:rPr lang="fi-FI" dirty="0" err="1">
                <a:solidFill>
                  <a:prstClr val="black"/>
                </a:solidFill>
              </a:rPr>
              <a:t>Deloitte</a:t>
            </a:r>
            <a:r>
              <a:rPr lang="fi-FI" dirty="0">
                <a:solidFill>
                  <a:prstClr val="black"/>
                </a:solidFill>
              </a:rPr>
              <a:t> Oy, Sitra Koulutusmateriaali Tavoitteellisen yhteiskunnallisen vaikuttavuuden koulutuspaketti </a:t>
            </a:r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84237"/>
            <a:ext cx="6624737" cy="3937051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9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 smtClean="0">
                <a:solidFill>
                  <a:srgbClr val="0070C0"/>
                </a:solidFill>
              </a:rPr>
              <a:t>Tehtävä 2: Vaikuttavuusketjun määrittäminen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>
          <a:xfrm>
            <a:off x="251520" y="5877272"/>
            <a:ext cx="7056784" cy="504057"/>
          </a:xfrm>
        </p:spPr>
        <p:txBody>
          <a:bodyPr/>
          <a:lstStyle/>
          <a:p>
            <a:pPr lvl="0">
              <a:defRPr/>
            </a:pPr>
            <a:endParaRPr lang="fi-FI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fi-FI" dirty="0" smtClean="0">
                <a:solidFill>
                  <a:prstClr val="black"/>
                </a:solidFill>
              </a:rPr>
              <a:t>Lähde </a:t>
            </a:r>
            <a:r>
              <a:rPr lang="fi-FI" dirty="0">
                <a:solidFill>
                  <a:prstClr val="black"/>
                </a:solidFill>
              </a:rPr>
              <a:t>2018 </a:t>
            </a:r>
            <a:r>
              <a:rPr lang="fi-FI" dirty="0" err="1">
                <a:solidFill>
                  <a:prstClr val="black"/>
                </a:solidFill>
              </a:rPr>
              <a:t>Deloitte</a:t>
            </a:r>
            <a:r>
              <a:rPr lang="fi-FI" dirty="0">
                <a:solidFill>
                  <a:prstClr val="black"/>
                </a:solidFill>
              </a:rPr>
              <a:t> Oy, Sitra Koulutusmateriaali Tavoitteellisen yhteiskunnallisen vaikuttavuuden koulutuspaketti </a:t>
            </a:r>
          </a:p>
          <a:p>
            <a:pPr lvl="0"/>
            <a:endParaRPr lang="fi-FI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467543" y="2084238"/>
            <a:ext cx="7416825" cy="3793034"/>
          </a:xfrm>
        </p:spPr>
        <p:txBody>
          <a:bodyPr/>
          <a:lstStyle/>
          <a:p>
            <a:pPr marL="0" indent="0">
              <a:buNone/>
            </a:pPr>
            <a:r>
              <a:rPr lang="fi-FI" sz="3200" dirty="0" smtClean="0"/>
              <a:t>Panos </a:t>
            </a:r>
            <a:r>
              <a:rPr lang="fi-FI" sz="3200" dirty="0"/>
              <a:t>-</a:t>
            </a:r>
            <a:r>
              <a:rPr lang="fi-FI" sz="3200" dirty="0" smtClean="0"/>
              <a:t> Teko – Vaikutus – Vaikuttavuus</a:t>
            </a:r>
          </a:p>
          <a:p>
            <a:pPr marL="0" indent="0">
              <a:buNone/>
            </a:pPr>
            <a:r>
              <a:rPr lang="fi-FI" sz="1200" dirty="0" smtClean="0"/>
              <a:t>Mitä tarvitsemme          Mikä mitattava tehty   Mitkä konkreettiset muutokset   Mikä on organisaatiosi</a:t>
            </a:r>
          </a:p>
          <a:p>
            <a:pPr marL="0" indent="0">
              <a:buNone/>
            </a:pPr>
            <a:r>
              <a:rPr lang="fi-FI" sz="1200" dirty="0"/>
              <a:t>t</a:t>
            </a:r>
            <a:r>
              <a:rPr lang="fi-FI" sz="1200" dirty="0" smtClean="0"/>
              <a:t>oteuttaaksemme          työ saa aikaan            johtavat tavoiteltuun                   asettama vaikuttavuus-</a:t>
            </a:r>
          </a:p>
          <a:p>
            <a:pPr marL="0" indent="0">
              <a:buNone/>
            </a:pPr>
            <a:r>
              <a:rPr lang="fi-FI" sz="1200" dirty="0" smtClean="0"/>
              <a:t>Halutut                          </a:t>
            </a:r>
            <a:r>
              <a:rPr lang="fi-FI" sz="1200" dirty="0" err="1" smtClean="0"/>
              <a:t>halutut</a:t>
            </a:r>
            <a:r>
              <a:rPr lang="fi-FI" sz="1200" dirty="0" smtClean="0"/>
              <a:t> vaikutukset?    Vaikuttavuuteen?                       tavoite?</a:t>
            </a:r>
          </a:p>
          <a:p>
            <a:pPr marL="0" indent="0">
              <a:buNone/>
            </a:pPr>
            <a:r>
              <a:rPr lang="fi-FI" sz="1200" dirty="0" smtClean="0"/>
              <a:t>Aktiviteetit?</a:t>
            </a:r>
          </a:p>
          <a:p>
            <a:pPr marL="0" indent="0">
              <a:buNone/>
            </a:pPr>
            <a:r>
              <a:rPr lang="fi-FI" sz="1200" dirty="0" smtClean="0"/>
              <a:t> </a:t>
            </a:r>
          </a:p>
          <a:p>
            <a:pPr marL="0" indent="0">
              <a:buNone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2252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>
          <a:xfrm>
            <a:off x="539552" y="6381328"/>
            <a:ext cx="6768752" cy="341735"/>
          </a:xfrm>
        </p:spPr>
        <p:txBody>
          <a:bodyPr/>
          <a:lstStyle/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Lähde 2018 </a:t>
            </a:r>
            <a:r>
              <a:rPr lang="fi-FI" dirty="0" err="1">
                <a:solidFill>
                  <a:prstClr val="black"/>
                </a:solidFill>
              </a:rPr>
              <a:t>Deloitte</a:t>
            </a:r>
            <a:r>
              <a:rPr lang="fi-FI" dirty="0">
                <a:solidFill>
                  <a:prstClr val="black"/>
                </a:solidFill>
              </a:rPr>
              <a:t> Oy, Sitra Koulutusmateriaali Tavoitteellisen yhteiskunnallisen vaikuttavuuden koulutuspaketti </a:t>
            </a:r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8640"/>
            <a:ext cx="795637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</a:rPr>
              <a:t>Millainen on hyvä vaikuttavuustavoite?</a:t>
            </a:r>
            <a:endParaRPr lang="fi-FI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Täsmällinen, mitattava, saavutettava, realistinen, aikaan sidottu (SMART-tavoite)</a:t>
            </a:r>
          </a:p>
          <a:p>
            <a:r>
              <a:rPr lang="fi-FI" dirty="0" smtClean="0"/>
              <a:t>Mitä haluamme organisaationa, verkostona</a:t>
            </a:r>
            <a:r>
              <a:rPr lang="fi-FI" dirty="0"/>
              <a:t> </a:t>
            </a:r>
            <a:r>
              <a:rPr lang="fi-FI" dirty="0" smtClean="0"/>
              <a:t>tai ryhmänä saavuttaa ja millainen on kunnianhimoinen mutta samalla realistinen tavoite toiminnallemme?</a:t>
            </a:r>
          </a:p>
          <a:p>
            <a:endParaRPr lang="fi-FI" dirty="0"/>
          </a:p>
          <a:p>
            <a:r>
              <a:rPr lang="fi-FI" b="1" dirty="0" smtClean="0">
                <a:solidFill>
                  <a:srgbClr val="0070C0"/>
                </a:solidFill>
              </a:rPr>
              <a:t>KESKEISET MUUTOSMITTARIT: ALUSTAVAA KESKUSTELUA JA VÄLITEHTÄVÄKSI verkostoille</a:t>
            </a:r>
          </a:p>
          <a:p>
            <a:r>
              <a:rPr lang="fi-FI" b="1" dirty="0" smtClean="0">
                <a:solidFill>
                  <a:srgbClr val="0070C0"/>
                </a:solidFill>
              </a:rPr>
              <a:t>SKYPE VIIKON KULUTTUA. </a:t>
            </a:r>
            <a:r>
              <a:rPr lang="fi-FI" b="1" dirty="0" err="1" smtClean="0">
                <a:solidFill>
                  <a:srgbClr val="0070C0"/>
                </a:solidFill>
              </a:rPr>
              <a:t>Fasilitaattori</a:t>
            </a:r>
            <a:r>
              <a:rPr lang="fi-FI" b="1" dirty="0" smtClean="0">
                <a:solidFill>
                  <a:srgbClr val="0070C0"/>
                </a:solidFill>
              </a:rPr>
              <a:t> Ritva Kaikkonen lähettää kutsun. 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0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 smtClean="0">
                <a:solidFill>
                  <a:srgbClr val="0070C0"/>
                </a:solidFill>
              </a:rPr>
              <a:t>Välitehtävän palautus</a:t>
            </a:r>
            <a:endParaRPr lang="fi-FI" sz="4000" b="1" dirty="0">
              <a:solidFill>
                <a:srgbClr val="0070C0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Sähköpostitse 16.9.2019 klo 12:00 mennessä </a:t>
            </a:r>
            <a:r>
              <a:rPr lang="fi-FI" dirty="0" smtClean="0">
                <a:hlinkClick r:id="rId3"/>
              </a:rPr>
              <a:t>ritva.kaikkonen@ely-keskus.fi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b="1" dirty="0" smtClean="0">
                <a:solidFill>
                  <a:srgbClr val="0070C0"/>
                </a:solidFill>
              </a:rPr>
              <a:t>Skype-palaveri 17.9.2019 klo 9:30-11:00.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3600" b="1" dirty="0" smtClean="0">
                <a:solidFill>
                  <a:srgbClr val="0070C0"/>
                </a:solidFill>
              </a:rPr>
              <a:t>		</a:t>
            </a:r>
            <a:endParaRPr lang="fi-FI" sz="4400" b="1" dirty="0">
              <a:solidFill>
                <a:srgbClr val="0070C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251520" y="6188695"/>
            <a:ext cx="7056784" cy="408658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27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6264696" cy="1008111"/>
          </a:xfrm>
        </p:spPr>
        <p:txBody>
          <a:bodyPr/>
          <a:lstStyle/>
          <a:p>
            <a:r>
              <a:rPr lang="fi-FI" sz="1600" b="1" dirty="0" smtClean="0">
                <a:solidFill>
                  <a:srgbClr val="0070C0"/>
                </a:solidFill>
              </a:rPr>
              <a:t/>
            </a:r>
            <a:br>
              <a:rPr lang="fi-FI" sz="1600" b="1" dirty="0" smtClean="0">
                <a:solidFill>
                  <a:srgbClr val="0070C0"/>
                </a:solidFill>
              </a:rPr>
            </a:br>
            <a:r>
              <a:rPr lang="fi-FI" sz="2400" b="1" dirty="0" smtClean="0">
                <a:solidFill>
                  <a:srgbClr val="0070C0"/>
                </a:solidFill>
              </a:rPr>
              <a:t>Lämpimät kiitokset</a:t>
            </a:r>
            <a:r>
              <a:rPr lang="fi-FI" sz="2400" b="1" dirty="0">
                <a:solidFill>
                  <a:srgbClr val="0070C0"/>
                </a:solidFill>
              </a:rPr>
              <a:t> </a:t>
            </a:r>
            <a:br>
              <a:rPr lang="fi-FI" sz="2400" b="1" dirty="0">
                <a:solidFill>
                  <a:srgbClr val="0070C0"/>
                </a:solidFill>
              </a:rPr>
            </a:br>
            <a:r>
              <a:rPr lang="fi-FI" sz="2400" b="1" dirty="0" smtClean="0">
                <a:solidFill>
                  <a:srgbClr val="0070C0"/>
                </a:solidFill>
              </a:rPr>
              <a:t>tuloksellisesta verkostoyhteistyöstä.</a:t>
            </a:r>
            <a:r>
              <a:rPr lang="fi-FI" sz="1600" b="1" dirty="0" smtClean="0">
                <a:solidFill>
                  <a:srgbClr val="0070C0"/>
                </a:solidFill>
              </a:rPr>
              <a:t/>
            </a:r>
            <a:br>
              <a:rPr lang="fi-FI" sz="1600" b="1" dirty="0" smtClean="0">
                <a:solidFill>
                  <a:srgbClr val="0070C0"/>
                </a:solidFill>
              </a:rPr>
            </a:br>
            <a:r>
              <a:rPr lang="fi-FI" sz="1600" b="1" dirty="0">
                <a:solidFill>
                  <a:srgbClr val="0070C0"/>
                </a:solidFill>
              </a:rPr>
              <a:t/>
            </a:r>
            <a:br>
              <a:rPr lang="fi-FI" sz="1600" b="1" dirty="0">
                <a:solidFill>
                  <a:srgbClr val="0070C0"/>
                </a:solidFill>
              </a:rPr>
            </a:br>
            <a:r>
              <a:rPr lang="fi-FI" sz="2800" dirty="0"/>
              <a:t/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3" y="2084238"/>
            <a:ext cx="15967709" cy="10144738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1"/>
            <a:ext cx="6480720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9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 smtClean="0">
                <a:solidFill>
                  <a:srgbClr val="0070C0"/>
                </a:solidFill>
              </a:rPr>
              <a:t>Osallistava ja osaava Suomi –hallitusohjelma 3.6.2019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916832"/>
            <a:ext cx="6264696" cy="4392488"/>
          </a:xfrm>
        </p:spPr>
        <p:txBody>
          <a:bodyPr/>
          <a:lstStyle/>
          <a:p>
            <a:r>
              <a:rPr lang="fi-FI" sz="1600" dirty="0" smtClean="0">
                <a:solidFill>
                  <a:srgbClr val="000000"/>
                </a:solidFill>
              </a:rPr>
              <a:t>”</a:t>
            </a:r>
            <a:r>
              <a:rPr lang="fi-FI" sz="1600" dirty="0">
                <a:solidFill>
                  <a:srgbClr val="000000"/>
                </a:solidFill>
              </a:rPr>
              <a:t>Osallistava ja osaava Suomi – sosiaalisesti, taloudellisesti ja ekologisesti kestävä yhteiskunta”. Koko ohjelma </a:t>
            </a:r>
            <a:r>
              <a:rPr lang="fi-FI" sz="1600" dirty="0" smtClean="0">
                <a:solidFill>
                  <a:srgbClr val="000000"/>
                </a:solidFill>
              </a:rPr>
              <a:t>löytyy </a:t>
            </a:r>
            <a:r>
              <a:rPr lang="fi-FI" sz="1600" dirty="0">
                <a:solidFill>
                  <a:srgbClr val="000000"/>
                </a:solidFill>
                <a:hlinkClick r:id="rId3"/>
              </a:rPr>
              <a:t>tämän linkin takaa</a:t>
            </a:r>
            <a:r>
              <a:rPr lang="fi-FI" sz="1600" dirty="0">
                <a:solidFill>
                  <a:srgbClr val="000000"/>
                </a:solidFill>
              </a:rPr>
              <a:t>.</a:t>
            </a:r>
          </a:p>
          <a:p>
            <a:r>
              <a:rPr lang="fi-FI" sz="1600" b="1" dirty="0" smtClean="0">
                <a:solidFill>
                  <a:srgbClr val="0070C0"/>
                </a:solidFill>
              </a:rPr>
              <a:t>Sosiaalisesti</a:t>
            </a:r>
            <a:r>
              <a:rPr lang="fi-FI" sz="1600" b="1" dirty="0">
                <a:solidFill>
                  <a:srgbClr val="0070C0"/>
                </a:solidFill>
              </a:rPr>
              <a:t>, taloudellisesti ja ekologisesti kestävässä Suomessa taloutta hoidetaan ihmisiä varten, ei päinvastoin. </a:t>
            </a:r>
            <a:r>
              <a:rPr lang="fi-FI" sz="1600" dirty="0">
                <a:solidFill>
                  <a:srgbClr val="000000"/>
                </a:solidFill>
              </a:rPr>
              <a:t>Kestävä talouskasvu rakentuu korkealle työllisyysasteelle ja vahvalle julkiselle taloudelle, valtioneuvoston tiedotteessa todetaan ohjelmasta.</a:t>
            </a:r>
          </a:p>
          <a:p>
            <a:r>
              <a:rPr lang="fi-FI" sz="1600" dirty="0">
                <a:solidFill>
                  <a:srgbClr val="000000"/>
                </a:solidFill>
              </a:rPr>
              <a:t>Antti Rinteen hallitus tavoittelee </a:t>
            </a:r>
            <a:r>
              <a:rPr lang="fi-FI" sz="1600" b="1" dirty="0">
                <a:solidFill>
                  <a:srgbClr val="0070C0"/>
                </a:solidFill>
              </a:rPr>
              <a:t>60 000 </a:t>
            </a:r>
            <a:r>
              <a:rPr lang="fi-FI" sz="1600" dirty="0">
                <a:solidFill>
                  <a:srgbClr val="000000"/>
                </a:solidFill>
              </a:rPr>
              <a:t>uutta työllistä työn tarjontaa ja kysyntää tukevilla toimilla. Paitsi työllisyysasteen nostamiseen, nojaa kestävä talouskasvu myös työn tuottavuuden vahvistumiseen.</a:t>
            </a:r>
          </a:p>
          <a:p>
            <a:r>
              <a:rPr lang="fi-FI" sz="1600" b="1" dirty="0" smtClean="0">
                <a:solidFill>
                  <a:srgbClr val="0070C0"/>
                </a:solidFill>
              </a:rPr>
              <a:t>Uusi </a:t>
            </a:r>
            <a:r>
              <a:rPr lang="fi-FI" sz="1600" b="1" dirty="0">
                <a:solidFill>
                  <a:srgbClr val="0070C0"/>
                </a:solidFill>
              </a:rPr>
              <a:t>hallitus arvostaa koulutusta ja tutkimusta. Sivistys on tärkeimpiä arvojamme ja ihmisen vapauden tae. </a:t>
            </a:r>
            <a:r>
              <a:rPr lang="fi-FI" sz="1600" b="1" u="sng" dirty="0">
                <a:solidFill>
                  <a:srgbClr val="0070C0"/>
                </a:solidFill>
              </a:rPr>
              <a:t>Hyvinvoinnin perusta on myös 2020-luvulla osaamisessa, työssä ja yrittäjyydessä. </a:t>
            </a:r>
            <a:r>
              <a:rPr lang="fi-FI" sz="1600" b="1" dirty="0">
                <a:solidFill>
                  <a:srgbClr val="0070C0"/>
                </a:solidFill>
              </a:rPr>
              <a:t>Suomen koulutus- ja osaamistaso on nostettava takaisin maailman kärkeen.</a:t>
            </a:r>
          </a:p>
          <a:p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827584" y="6381328"/>
            <a:ext cx="6768752" cy="34173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Lähde Hallitusohjelma 2019 Osallistava ja osaava Suomi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5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6264696" cy="648072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fi-FI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Hallitusohjelman kirjauksia ohjauksesta</a:t>
            </a:r>
            <a:r>
              <a:rPr lang="fi-FI" sz="2000" b="1" dirty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fi-FI" sz="2000" b="1" dirty="0">
                <a:solidFill>
                  <a:srgbClr val="0070C0"/>
                </a:solidFill>
                <a:ea typeface="+mn-ea"/>
                <a:cs typeface="+mn-cs"/>
              </a:rPr>
            </a:b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556792"/>
            <a:ext cx="6264696" cy="4464496"/>
          </a:xfrm>
        </p:spPr>
        <p:txBody>
          <a:bodyPr/>
          <a:lstStyle/>
          <a:p>
            <a:r>
              <a:rPr lang="fi-FI" sz="1800" b="1" dirty="0">
                <a:solidFill>
                  <a:srgbClr val="0070C0"/>
                </a:solidFill>
                <a:ea typeface="+mj-ea"/>
                <a:cs typeface="+mj-cs"/>
              </a:rPr>
              <a:t>Luodaan kattavat elinikäisen ohjauksen palvelut, jotta kaikilla on yhdenvertaiset mahdollisuudet</a:t>
            </a:r>
            <a:br>
              <a:rPr lang="fi-FI" sz="1800" b="1" dirty="0">
                <a:solidFill>
                  <a:srgbClr val="0070C0"/>
                </a:solidFill>
                <a:ea typeface="+mj-ea"/>
                <a:cs typeface="+mj-cs"/>
              </a:rPr>
            </a:br>
            <a:r>
              <a:rPr lang="fi-FI" sz="1800" b="1" dirty="0" smtClean="0">
                <a:solidFill>
                  <a:srgbClr val="0070C0"/>
                </a:solidFill>
                <a:ea typeface="+mj-ea"/>
                <a:cs typeface="+mj-cs"/>
              </a:rPr>
              <a:t>j</a:t>
            </a:r>
            <a:r>
              <a:rPr lang="fi-FI" sz="1800" b="1" dirty="0" smtClean="0">
                <a:solidFill>
                  <a:srgbClr val="0070C0"/>
                </a:solidFill>
              </a:rPr>
              <a:t>atkuvaan </a:t>
            </a:r>
            <a:r>
              <a:rPr lang="fi-FI" sz="1800" b="1" dirty="0">
                <a:solidFill>
                  <a:srgbClr val="0070C0"/>
                </a:solidFill>
              </a:rPr>
              <a:t>oppimiseen </a:t>
            </a:r>
            <a:r>
              <a:rPr lang="fi-FI" sz="1800" dirty="0"/>
              <a:t>ja jotta osaamisen </a:t>
            </a:r>
            <a:r>
              <a:rPr lang="fi-FI" sz="1800" dirty="0" smtClean="0"/>
              <a:t>kehittämistä </a:t>
            </a:r>
            <a:r>
              <a:rPr lang="fi-FI" sz="1800" dirty="0"/>
              <a:t>ohjataan </a:t>
            </a:r>
            <a:r>
              <a:rPr lang="fi-FI" sz="1800" dirty="0" smtClean="0"/>
              <a:t>yksilön </a:t>
            </a:r>
            <a:r>
              <a:rPr lang="fi-FI" sz="1800" dirty="0"/>
              <a:t>ja </a:t>
            </a:r>
            <a:r>
              <a:rPr lang="fi-FI" sz="1800" dirty="0" smtClean="0"/>
              <a:t>yhteiskunnan kannalta </a:t>
            </a:r>
            <a:r>
              <a:rPr lang="fi-FI" sz="1800" b="1" dirty="0">
                <a:solidFill>
                  <a:srgbClr val="0070C0"/>
                </a:solidFill>
              </a:rPr>
              <a:t>strategisesti</a:t>
            </a:r>
            <a:r>
              <a:rPr lang="fi-FI" sz="1800" dirty="0" smtClean="0"/>
              <a:t>.</a:t>
            </a:r>
          </a:p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Ohjauksen </a:t>
            </a:r>
            <a:r>
              <a:rPr lang="fi-FI" sz="1800" dirty="0"/>
              <a:t>avulla tuetaan </a:t>
            </a:r>
            <a:r>
              <a:rPr lang="fi-FI" sz="1800" dirty="0" smtClean="0"/>
              <a:t>myös </a:t>
            </a:r>
            <a:r>
              <a:rPr lang="fi-FI" sz="1800" dirty="0"/>
              <a:t>aikuiskoulutuksessa </a:t>
            </a:r>
            <a:r>
              <a:rPr lang="fi-FI" sz="1800" b="1" dirty="0" smtClean="0">
                <a:solidFill>
                  <a:srgbClr val="0070C0"/>
                </a:solidFill>
              </a:rPr>
              <a:t>aliedustettujen ryhmien </a:t>
            </a:r>
            <a:r>
              <a:rPr lang="fi-FI" sz="1800" b="1" dirty="0">
                <a:solidFill>
                  <a:srgbClr val="0070C0"/>
                </a:solidFill>
              </a:rPr>
              <a:t>osallistumista </a:t>
            </a:r>
            <a:r>
              <a:rPr lang="fi-FI" sz="1800" dirty="0"/>
              <a:t>jatkuvaan oppimiseen. </a:t>
            </a:r>
            <a:endParaRPr lang="fi-FI" sz="1800" dirty="0" smtClean="0"/>
          </a:p>
          <a:p>
            <a:r>
              <a:rPr lang="fi-FI" sz="1800" b="1" dirty="0" smtClean="0">
                <a:solidFill>
                  <a:srgbClr val="0070C0"/>
                </a:solidFill>
              </a:rPr>
              <a:t>Ura- ja ohjauspalvelut, osaamisen tunnistaminen</a:t>
            </a:r>
          </a:p>
          <a:p>
            <a:r>
              <a:rPr lang="fi-FI" sz="1800" dirty="0" smtClean="0"/>
              <a:t>Erityisenä </a:t>
            </a:r>
            <a:r>
              <a:rPr lang="fi-FI" sz="1800" dirty="0"/>
              <a:t>haasteena </a:t>
            </a:r>
            <a:r>
              <a:rPr lang="fi-FI" sz="1800" dirty="0" smtClean="0"/>
              <a:t>tunnistetaan, että </a:t>
            </a:r>
            <a:r>
              <a:rPr lang="fi-FI" sz="1800" b="1" dirty="0" smtClean="0">
                <a:solidFill>
                  <a:srgbClr val="0070C0"/>
                </a:solidFill>
              </a:rPr>
              <a:t>työn </a:t>
            </a:r>
            <a:r>
              <a:rPr lang="fi-FI" sz="1800" b="1" dirty="0">
                <a:solidFill>
                  <a:srgbClr val="0070C0"/>
                </a:solidFill>
              </a:rPr>
              <a:t>murros ja </a:t>
            </a:r>
            <a:r>
              <a:rPr lang="fi-FI" sz="1800" b="1" dirty="0" err="1">
                <a:solidFill>
                  <a:srgbClr val="0070C0"/>
                </a:solidFill>
              </a:rPr>
              <a:t>digitalisaatio</a:t>
            </a:r>
            <a:r>
              <a:rPr lang="fi-FI" sz="1800" b="1" dirty="0">
                <a:solidFill>
                  <a:srgbClr val="0070C0"/>
                </a:solidFill>
              </a:rPr>
              <a:t> muuttavat eniten matalamman koulutustason </a:t>
            </a:r>
            <a:r>
              <a:rPr lang="fi-FI" sz="1800" b="1" dirty="0" smtClean="0">
                <a:solidFill>
                  <a:srgbClr val="0070C0"/>
                </a:solidFill>
              </a:rPr>
              <a:t>vaativia töitä</a:t>
            </a:r>
            <a:r>
              <a:rPr lang="fi-FI" sz="1800" dirty="0" smtClean="0"/>
              <a:t>, </a:t>
            </a:r>
            <a:r>
              <a:rPr lang="fi-FI" sz="1800" dirty="0"/>
              <a:t>joka korostaa uudelleenkoulutusta </a:t>
            </a:r>
            <a:r>
              <a:rPr lang="fi-FI" sz="1800" dirty="0" smtClean="0"/>
              <a:t>ryhmissä, </a:t>
            </a:r>
            <a:r>
              <a:rPr lang="fi-FI" sz="1800" dirty="0"/>
              <a:t>jotka nykyisin osallistuvat </a:t>
            </a:r>
            <a:r>
              <a:rPr lang="fi-FI" sz="1800" dirty="0" smtClean="0"/>
              <a:t>aikuiskoulutukseen vähän. (s. 164).</a:t>
            </a:r>
            <a:endParaRPr lang="fi-FI" sz="1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827584" y="6381328"/>
            <a:ext cx="6624736" cy="341735"/>
          </a:xfrm>
        </p:spPr>
        <p:txBody>
          <a:bodyPr/>
          <a:lstStyle/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Lähde Hallitusohjelma 2019 Osallistava ja osaava Suomi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5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Hallitusohjelman kirjauksia ohjauksesta</a:t>
            </a:r>
            <a:r>
              <a:rPr lang="fi-FI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fi-FI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2400" dirty="0">
              <a:solidFill>
                <a:srgbClr val="0070C0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916832"/>
            <a:ext cx="6264696" cy="410445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i-FI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Kehitetään </a:t>
            </a:r>
            <a:r>
              <a:rPr lang="fi-FI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ura- ja ohjauspalveluita </a:t>
            </a:r>
            <a:r>
              <a:rPr lang="fi-FI" sz="2000" b="1" dirty="0">
                <a:latin typeface="Calibri" panose="020F0502020204030204" pitchFamily="34" charset="0"/>
                <a:ea typeface="Calibri" panose="020F0502020204030204" pitchFamily="34" charset="0"/>
              </a:rPr>
              <a:t>työttömien lisäksi erityisesti pitkään perhevapailla olleille ja ikääntyneille työntekijöille. </a:t>
            </a:r>
            <a:endParaRPr lang="fi-FI" sz="20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fi-FI" sz="20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Työuraohjausta </a:t>
            </a:r>
            <a:r>
              <a:rPr lang="fi-FI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lisätään myös työssäkäyville ja yrittäjille (s. 129). </a:t>
            </a:r>
          </a:p>
          <a:p>
            <a:pPr lvl="0">
              <a:spcAft>
                <a:spcPts val="0"/>
              </a:spcAft>
              <a:buClr>
                <a:srgbClr val="FDD078"/>
              </a:buClr>
            </a:pPr>
            <a:endParaRPr lang="fi-FI" sz="20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  <a:buClr>
                <a:srgbClr val="FDD078"/>
              </a:buClr>
            </a:pPr>
            <a:r>
              <a:rPr lang="fi-FI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Vahvistetaan maahanmuuttajien osaamisen tunnistamista, ohjausta ja osaamiskeskustoimintaa. (s. 137). </a:t>
            </a:r>
          </a:p>
          <a:p>
            <a:pPr>
              <a:spcAft>
                <a:spcPts val="0"/>
              </a:spcAft>
            </a:pPr>
            <a:endParaRPr lang="fi-FI"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827584" y="6021288"/>
            <a:ext cx="6264696" cy="701775"/>
          </a:xfrm>
        </p:spPr>
        <p:txBody>
          <a:bodyPr/>
          <a:lstStyle/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Lähde Hallitusohjelma 2019 Osallistava ja osaava Suomi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617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264696" cy="504056"/>
          </a:xfrm>
        </p:spPr>
        <p:txBody>
          <a:bodyPr/>
          <a:lstStyle/>
          <a:p>
            <a:r>
              <a:rPr lang="fi-FI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Hallitusohjelman kirjauksia </a:t>
            </a:r>
            <a:r>
              <a:rPr lang="fi-FI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ohjauksesta</a:t>
            </a:r>
            <a:r>
              <a:rPr lang="fi-FI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fi-FI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916832"/>
            <a:ext cx="6264696" cy="4441106"/>
          </a:xfrm>
        </p:spPr>
        <p:txBody>
          <a:bodyPr/>
          <a:lstStyle/>
          <a:p>
            <a:pPr lvl="0">
              <a:spcAft>
                <a:spcPts val="0"/>
              </a:spcAft>
              <a:buClr>
                <a:srgbClr val="FDD078"/>
              </a:buClr>
            </a:pPr>
            <a:r>
              <a:rPr lang="fi-FI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Työhönvalmentajien</a:t>
            </a:r>
            <a:r>
              <a:rPr lang="fi-FI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saatavuutta </a:t>
            </a:r>
            <a:r>
              <a:rPr lang="fi-FI" sz="2400" b="1" dirty="0">
                <a:latin typeface="Calibri" panose="020F0502020204030204" pitchFamily="34" charset="0"/>
                <a:ea typeface="Calibri" panose="020F0502020204030204" pitchFamily="34" charset="0"/>
              </a:rPr>
              <a:t>parannetaan TE- ja sosiaalipalveluissa (s. 131).</a:t>
            </a:r>
          </a:p>
          <a:p>
            <a:pPr lvl="0">
              <a:spcAft>
                <a:spcPts val="0"/>
              </a:spcAft>
              <a:buClr>
                <a:srgbClr val="FDD078"/>
              </a:buClr>
            </a:pPr>
            <a:r>
              <a:rPr lang="fi-FI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Vahvistetaan </a:t>
            </a:r>
            <a:r>
              <a:rPr lang="fi-FI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työpaikalla tapahtuvaa oppimista ja työpaikkaohjaajien roolia </a:t>
            </a:r>
            <a:r>
              <a:rPr lang="fi-FI" sz="2400" b="1" dirty="0">
                <a:latin typeface="Calibri" panose="020F0502020204030204" pitchFamily="34" charset="0"/>
                <a:ea typeface="Calibri" panose="020F0502020204030204" pitchFamily="34" charset="0"/>
              </a:rPr>
              <a:t>(s. 139).</a:t>
            </a:r>
          </a:p>
          <a:p>
            <a:pPr lvl="0">
              <a:spcAft>
                <a:spcPts val="0"/>
              </a:spcAft>
              <a:buClr>
                <a:srgbClr val="FDD078"/>
              </a:buClr>
            </a:pPr>
            <a:r>
              <a:rPr lang="fi-FI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Ohjaamoista </a:t>
            </a:r>
            <a:r>
              <a:rPr lang="fi-FI" sz="2400" b="1" dirty="0">
                <a:latin typeface="Helvetica" panose="020B0604020202020204" pitchFamily="34" charset="0"/>
                <a:ea typeface="Calibri" panose="020F0502020204030204" pitchFamily="34" charset="0"/>
              </a:rPr>
              <a:t>sivuilla 131 ja 173.</a:t>
            </a:r>
            <a:endParaRPr lang="fi-FI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Clr>
                <a:srgbClr val="FDD078"/>
              </a:buClr>
              <a:buNone/>
            </a:pPr>
            <a:r>
              <a:rPr lang="fi-FI" sz="2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i-FI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Clr>
                <a:srgbClr val="FDD078"/>
              </a:buClr>
              <a:buNone/>
            </a:pPr>
            <a:endParaRPr lang="fi-FI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Clr>
                <a:srgbClr val="FDD078"/>
              </a:buClr>
            </a:pPr>
            <a:endParaRPr lang="fi-FI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827584" y="5805265"/>
            <a:ext cx="5976664" cy="576064"/>
          </a:xfrm>
        </p:spPr>
        <p:txBody>
          <a:bodyPr/>
          <a:lstStyle/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Lähde Hallitusohjelma 2019 Osallistava ja osaava Suomi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780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>
                <a:solidFill>
                  <a:srgbClr val="0070C0"/>
                </a:solidFill>
              </a:rPr>
              <a:t>Vahvistetaan opinto-ohjausta eri </a:t>
            </a:r>
            <a:r>
              <a:rPr lang="fi-FI" sz="2000" b="1" dirty="0" smtClean="0">
                <a:solidFill>
                  <a:srgbClr val="0070C0"/>
                </a:solidFill>
              </a:rPr>
              <a:t>koulutusasteilla</a:t>
            </a:r>
            <a:br>
              <a:rPr lang="fi-FI" sz="2000" b="1" dirty="0" smtClean="0">
                <a:solidFill>
                  <a:srgbClr val="0070C0"/>
                </a:solidFill>
              </a:rPr>
            </a:br>
            <a:r>
              <a:rPr lang="fi-FI" sz="2000" b="1" dirty="0" smtClean="0">
                <a:solidFill>
                  <a:srgbClr val="0070C0"/>
                </a:solidFill>
              </a:rPr>
              <a:t>(s. 165)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buClr>
                <a:srgbClr val="FDD078"/>
              </a:buClr>
            </a:pPr>
            <a:r>
              <a:rPr lang="fi-FI" sz="1600" b="1" dirty="0">
                <a:solidFill>
                  <a:srgbClr val="0070C0"/>
                </a:solidFill>
              </a:rPr>
              <a:t>Selvitetään </a:t>
            </a:r>
          </a:p>
          <a:p>
            <a:pPr lvl="0">
              <a:buClr>
                <a:srgbClr val="FDD078"/>
              </a:buClr>
              <a:buFont typeface="Wingdings" panose="05000000000000000000" pitchFamily="2" charset="2"/>
              <a:buChar char="Ø"/>
            </a:pPr>
            <a:r>
              <a:rPr lang="fi-FI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sitovat mitoitukset opinto-ohjaajien määrästä toisen asteen koulutuksessa </a:t>
            </a:r>
          </a:p>
          <a:p>
            <a:pPr lvl="0">
              <a:buClr>
                <a:srgbClr val="FDD078"/>
              </a:buClr>
              <a:buFont typeface="Wingdings" panose="05000000000000000000" pitchFamily="2" charset="2"/>
              <a:buChar char="Ø"/>
            </a:pPr>
            <a:endParaRPr lang="fi-FI" sz="16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FDD078"/>
              </a:buClr>
              <a:buFont typeface="Wingdings" panose="05000000000000000000" pitchFamily="2" charset="2"/>
              <a:buChar char="Ø"/>
            </a:pPr>
            <a:r>
              <a:rPr lang="fi-FI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jälkiohjausvelvoitteen </a:t>
            </a:r>
            <a:r>
              <a:rPr lang="fi-FI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ulottamista ammatilliseen koulutukseen</a:t>
            </a:r>
          </a:p>
          <a:p>
            <a:pPr lvl="0">
              <a:buClr>
                <a:srgbClr val="FDD078"/>
              </a:buClr>
              <a:buFont typeface="Wingdings" panose="05000000000000000000" pitchFamily="2" charset="2"/>
              <a:buChar char="Ø"/>
            </a:pPr>
            <a:r>
              <a:rPr lang="fi-FI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tukiopinto-ohjaus</a:t>
            </a:r>
            <a:r>
              <a:rPr lang="fi-FI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peruskoulusta toiselle asteelle osana </a:t>
            </a:r>
            <a:r>
              <a:rPr lang="fi-FI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oppivelvollisuusiän korotuksen ja maksuttoman toisen asteen koulutuksen valmistelua</a:t>
            </a:r>
          </a:p>
          <a:p>
            <a:pPr lvl="0">
              <a:buClr>
                <a:srgbClr val="FDD078"/>
              </a:buClr>
              <a:buFont typeface="Wingdings" panose="05000000000000000000" pitchFamily="2" charset="2"/>
              <a:buChar char="Ø"/>
            </a:pPr>
            <a:r>
              <a:rPr lang="fi-FI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Parannetaan </a:t>
            </a:r>
            <a:r>
              <a:rPr lang="fi-FI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maahanmuuttajataustaisten jatko-opintovalmiuksia </a:t>
            </a:r>
            <a:r>
              <a:rPr lang="fi-FI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lisäämällä opinto-ohjausta ja </a:t>
            </a:r>
            <a:r>
              <a:rPr lang="fi-FI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monialaista yhteistyötä perheiden kanssa.</a:t>
            </a:r>
          </a:p>
          <a:p>
            <a:pPr lvl="0">
              <a:buClr>
                <a:srgbClr val="FDD078"/>
              </a:buClr>
              <a:buFont typeface="Wingdings" panose="05000000000000000000" pitchFamily="2" charset="2"/>
              <a:buChar char="Ø"/>
            </a:pPr>
            <a:r>
              <a:rPr lang="fi-FI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Taataan jokaiselle lapselle ja nuorelle aito mahdollisuus mieluisaan harrastukseen koulupäivän yhteydessä.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1115616" y="6021288"/>
            <a:ext cx="6624736" cy="360041"/>
          </a:xfrm>
        </p:spPr>
        <p:txBody>
          <a:bodyPr/>
          <a:lstStyle/>
          <a:p>
            <a:pPr lvl="0">
              <a:defRPr/>
            </a:pPr>
            <a:r>
              <a:rPr lang="fi-FI" dirty="0">
                <a:solidFill>
                  <a:prstClr val="black"/>
                </a:solidFill>
              </a:rPr>
              <a:t>Lähde Hallitusohjelma 2019 Osallistava ja osaava Suomi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98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6264696" cy="1224136"/>
          </a:xfrm>
        </p:spPr>
        <p:txBody>
          <a:bodyPr/>
          <a:lstStyle/>
          <a:p>
            <a:r>
              <a:rPr lang="fi-FI" sz="2400" b="1" dirty="0">
                <a:solidFill>
                  <a:srgbClr val="0070C0"/>
                </a:solidFill>
              </a:rPr>
              <a:t>Kohti elinikäistä oppimista</a:t>
            </a:r>
            <a:br>
              <a:rPr lang="fi-FI" sz="2400" b="1" dirty="0">
                <a:solidFill>
                  <a:srgbClr val="0070C0"/>
                </a:solidFill>
              </a:rPr>
            </a:br>
            <a:r>
              <a:rPr lang="fi-FI" sz="1600" dirty="0">
                <a:solidFill>
                  <a:srgbClr val="0070C0"/>
                </a:solidFill>
              </a:rPr>
              <a:t>Yhteinen tahtotila, rahoituksen periaatteet ja </a:t>
            </a:r>
            <a:r>
              <a:rPr lang="fi-FI" sz="1600" dirty="0" smtClean="0">
                <a:solidFill>
                  <a:srgbClr val="0070C0"/>
                </a:solidFill>
              </a:rPr>
              <a:t>muutoshaasteet </a:t>
            </a:r>
            <a:endParaRPr lang="fi-FI" sz="1600" dirty="0">
              <a:solidFill>
                <a:srgbClr val="0070C0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844824"/>
            <a:ext cx="6264696" cy="3888432"/>
          </a:xfrm>
        </p:spPr>
        <p:txBody>
          <a:bodyPr/>
          <a:lstStyle/>
          <a:p>
            <a:endParaRPr lang="fi-FI" sz="1800" b="1" dirty="0" smtClean="0">
              <a:solidFill>
                <a:srgbClr val="0070C0"/>
              </a:solidFill>
              <a:latin typeface="MinionPro-Regular"/>
            </a:endParaRPr>
          </a:p>
          <a:p>
            <a:r>
              <a:rPr lang="fi-FI" sz="1800" b="1" u="sng" dirty="0" smtClean="0">
                <a:solidFill>
                  <a:srgbClr val="0070C0"/>
                </a:solidFill>
                <a:latin typeface="MinionPro-Regular"/>
              </a:rPr>
              <a:t>Laajasti </a:t>
            </a:r>
            <a:r>
              <a:rPr lang="fi-FI" sz="1800" b="1" u="sng" dirty="0">
                <a:solidFill>
                  <a:srgbClr val="0070C0"/>
                </a:solidFill>
                <a:latin typeface="MinionPro-Regular"/>
              </a:rPr>
              <a:t>ajateltuna </a:t>
            </a:r>
            <a:r>
              <a:rPr lang="fi-FI" sz="1800" b="1" dirty="0">
                <a:solidFill>
                  <a:srgbClr val="0070C0"/>
                </a:solidFill>
                <a:latin typeface="MinionPro-Regular"/>
              </a:rPr>
              <a:t>elinikäisessä oppimisessa on kyse paitsi osaamisesta, kilpailukyvystä </a:t>
            </a:r>
            <a:r>
              <a:rPr lang="fi-FI" sz="1800" b="1" dirty="0" smtClean="0">
                <a:solidFill>
                  <a:srgbClr val="0070C0"/>
                </a:solidFill>
                <a:latin typeface="MinionPro-Regular"/>
              </a:rPr>
              <a:t>ja hyvinvoinnista </a:t>
            </a:r>
            <a:r>
              <a:rPr lang="fi-FI" sz="1800" b="1" dirty="0">
                <a:solidFill>
                  <a:srgbClr val="0070C0"/>
                </a:solidFill>
                <a:latin typeface="MinionPro-Regular"/>
              </a:rPr>
              <a:t>myös </a:t>
            </a:r>
            <a:r>
              <a:rPr lang="fi-FI" sz="1800" b="1" dirty="0">
                <a:solidFill>
                  <a:srgbClr val="00B050"/>
                </a:solidFill>
                <a:latin typeface="MinionPro-Regular"/>
              </a:rPr>
              <a:t>yhteiskuntamme ytimestä eli sivistyksestä, osallisuudesta ja </a:t>
            </a:r>
            <a:r>
              <a:rPr lang="fi-FI" sz="1800" b="1" dirty="0" smtClean="0">
                <a:solidFill>
                  <a:srgbClr val="00B050"/>
                </a:solidFill>
                <a:latin typeface="MinionPro-Regular"/>
              </a:rPr>
              <a:t>eriarvoistumisen ehkäisystä</a:t>
            </a:r>
            <a:r>
              <a:rPr lang="fi-FI" sz="1800" b="1" dirty="0">
                <a:solidFill>
                  <a:srgbClr val="00B050"/>
                </a:solidFill>
                <a:latin typeface="MinionPro-Regular"/>
              </a:rPr>
              <a:t>. </a:t>
            </a:r>
            <a:endParaRPr lang="fi-FI" sz="1800" b="1" dirty="0" smtClean="0">
              <a:solidFill>
                <a:srgbClr val="00B050"/>
              </a:solidFill>
              <a:latin typeface="MinionPro-Regular"/>
            </a:endParaRPr>
          </a:p>
          <a:p>
            <a:r>
              <a:rPr lang="fi-FI" sz="1800" b="1" dirty="0" smtClean="0">
                <a:solidFill>
                  <a:srgbClr val="0070C0"/>
                </a:solidFill>
                <a:latin typeface="MinionPro-Regular"/>
              </a:rPr>
              <a:t>Tahdomme</a:t>
            </a:r>
            <a:r>
              <a:rPr lang="fi-FI" sz="1800" b="1" dirty="0">
                <a:solidFill>
                  <a:srgbClr val="0070C0"/>
                </a:solidFill>
                <a:latin typeface="MinionPro-Regular"/>
              </a:rPr>
              <a:t>, että tulevaisuuteen ja ihmiseen luottava yhteiskunta mahdollistaa </a:t>
            </a:r>
            <a:r>
              <a:rPr lang="fi-FI" sz="1800" b="1" dirty="0" smtClean="0">
                <a:solidFill>
                  <a:srgbClr val="0070C0"/>
                </a:solidFill>
                <a:latin typeface="MinionPro-Regular"/>
              </a:rPr>
              <a:t>luovuuden, henkisen </a:t>
            </a:r>
            <a:r>
              <a:rPr lang="fi-FI" sz="1800" b="1" dirty="0">
                <a:solidFill>
                  <a:srgbClr val="0070C0"/>
                </a:solidFill>
                <a:latin typeface="MinionPro-Regular"/>
              </a:rPr>
              <a:t>kasvun ja oppimisen kaikille läpi elämän</a:t>
            </a:r>
            <a:r>
              <a:rPr lang="fi-FI" sz="1800" b="1" dirty="0" smtClean="0">
                <a:solidFill>
                  <a:srgbClr val="0070C0"/>
                </a:solidFill>
                <a:latin typeface="MinionPro-Regular"/>
              </a:rPr>
              <a:t>.</a:t>
            </a:r>
          </a:p>
          <a:p>
            <a:endParaRPr lang="fi-FI" sz="1800" dirty="0" smtClean="0">
              <a:latin typeface="MinionPro-Regular"/>
            </a:endParaRPr>
          </a:p>
          <a:p>
            <a:r>
              <a:rPr lang="fi-FI" sz="1800" b="1" dirty="0" smtClean="0">
                <a:latin typeface="MinionPro-Regular"/>
              </a:rPr>
              <a:t>Sitran selvityksiä 150, maaliskuu 2019</a:t>
            </a:r>
          </a:p>
          <a:p>
            <a:r>
              <a:rPr lang="fi-FI" sz="1800" dirty="0" smtClean="0">
                <a:hlinkClick r:id="rId2"/>
              </a:rPr>
              <a:t>https</a:t>
            </a:r>
            <a:r>
              <a:rPr lang="fi-FI" sz="1800" dirty="0">
                <a:hlinkClick r:id="rId2"/>
              </a:rPr>
              <a:t>://www.sitra.fi/julkaisut/kohti-elinikaista-oppimista</a:t>
            </a:r>
            <a:r>
              <a:rPr lang="fi-FI" sz="1800" dirty="0" smtClean="0">
                <a:hlinkClick r:id="rId2"/>
              </a:rPr>
              <a:t>/</a:t>
            </a:r>
            <a:endParaRPr lang="fi-FI" sz="1800" dirty="0" smtClean="0"/>
          </a:p>
          <a:p>
            <a:endParaRPr lang="fi-FI" sz="1600" dirty="0" smtClean="0"/>
          </a:p>
          <a:p>
            <a:pPr marL="0" indent="0">
              <a:buNone/>
            </a:pPr>
            <a:endParaRPr lang="fi-FI" sz="1800" dirty="0">
              <a:latin typeface="MinionPro-Regular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827584" y="6381328"/>
            <a:ext cx="6480720" cy="341735"/>
          </a:xfrm>
        </p:spPr>
        <p:txBody>
          <a:bodyPr/>
          <a:lstStyle/>
          <a:p>
            <a:pPr>
              <a:defRPr/>
            </a:pPr>
            <a:r>
              <a:rPr kumimoji="0" lang="fi-FI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Lähde </a:t>
            </a:r>
            <a:r>
              <a:rPr lang="fi-FI" noProof="0" dirty="0" smtClean="0">
                <a:latin typeface="MinionPro-Regular"/>
              </a:rPr>
              <a:t>Sitra selvityksiä 150, maaliskuu 2019,  Kohti elinikäistä oppimista</a:t>
            </a:r>
            <a:endParaRPr lang="fi-FI" dirty="0">
              <a:latin typeface="MinionPro-Regular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4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Y_EA02_PowerP_________RGB[1]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9BBBB05E346EB49BE5495847806A081" ma:contentTypeVersion="1" ma:contentTypeDescription="Luo uusi asiakirja." ma:contentTypeScope="" ma:versionID="357db163d7109ef8c2e3c37eb042e87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4340a008e99365d80b71206bae22299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8479D9E-8688-4419-9651-A118AB995E74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B30199-9875-4C26-8B61-140ED82B68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A38DF0-594B-4215-8F99-979072CB03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1396</Words>
  <Application>Microsoft Office PowerPoint</Application>
  <PresentationFormat>Näytössä katseltava diaesitys (4:3)</PresentationFormat>
  <Paragraphs>252</Paragraphs>
  <Slides>38</Slides>
  <Notes>20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Helvetica</vt:lpstr>
      <vt:lpstr>MinionPro-Regular</vt:lpstr>
      <vt:lpstr>Verdana</vt:lpstr>
      <vt:lpstr>Wingdings</vt:lpstr>
      <vt:lpstr>ELY_EA02_PowerP_________RGB[1]</vt:lpstr>
      <vt:lpstr>1_ELY_powerpoint_pohja</vt:lpstr>
      <vt:lpstr>Office-teema</vt:lpstr>
      <vt:lpstr> VERKOSTOYHTEISTYÖN  VAIKUTTAVUUS KAAKKOIS-SUOMESSA    </vt:lpstr>
      <vt:lpstr>PowerPoint-esitys</vt:lpstr>
      <vt:lpstr>Kaakkois-Suomen tuloksellinen verkostoyhteistyö </vt:lpstr>
      <vt:lpstr>Osallistava ja osaava Suomi –hallitusohjelma 3.6.2019</vt:lpstr>
      <vt:lpstr>  Hallitusohjelman kirjauksia ohjauksesta </vt:lpstr>
      <vt:lpstr>Hallitusohjelman kirjauksia ohjauksesta </vt:lpstr>
      <vt:lpstr>Hallitusohjelman kirjauksia ohjauksesta </vt:lpstr>
      <vt:lpstr>Vahvistetaan opinto-ohjausta eri koulutusasteilla (s. 165)</vt:lpstr>
      <vt:lpstr>Kohti elinikäistä oppimista Yhteinen tahtotila, rahoituksen periaatteet ja muutoshaasteet </vt:lpstr>
      <vt:lpstr>Entistä laajapohjaisemmat verkostot</vt:lpstr>
      <vt:lpstr>PowerPoint-esitys</vt:lpstr>
      <vt:lpstr>     Kaakkois-Suomen elinikäisen oppimisen ja ohjauksen  VISIO 2020: YHTEISTYÖSSÄ ASIAKKAAN PARHAAKSI! </vt:lpstr>
      <vt:lpstr>Tavoite: Yhteistyön tiivistäminen ja toimintojen yhteensovittaminen palvelun parantamiseksi Strategiset painopisteet 2014 - 2020</vt:lpstr>
      <vt:lpstr>Kaakkois-Suomen elinikäisen oppimisen ja ohjauksen prosessi ja lähtökohdat 2014 - 2020  </vt:lpstr>
      <vt:lpstr> Palautetta verkostoyhteistyöstä</vt:lpstr>
      <vt:lpstr>Kaakkois-Suomen ELO-verkoston  toimintasuunnitelma vuodelle 2019 ELO- työryhmät: fasilitointia</vt:lpstr>
      <vt:lpstr>Kaakkois-Suomen ELO-verkoston  toimintasuunnitelma vuodelle 2019</vt:lpstr>
      <vt:lpstr>PowerPoint-esitys</vt:lpstr>
      <vt:lpstr>Ilmiölähtöisyys</vt:lpstr>
      <vt:lpstr>Ilmiöitä eli poikkihallinnollisia teemoja…</vt:lpstr>
      <vt:lpstr>PowerPoint-esitys</vt:lpstr>
      <vt:lpstr>  </vt:lpstr>
      <vt:lpstr> </vt:lpstr>
      <vt:lpstr>PowerPoint-esitys</vt:lpstr>
      <vt:lpstr>PowerPoint-esitys</vt:lpstr>
      <vt:lpstr>Vaikuttavuusketjun ymmärtäminen</vt:lpstr>
      <vt:lpstr>Vaikuttavuuden ekosysteemi</vt:lpstr>
      <vt:lpstr>Millainen on hyvä vaikuttavuustavoite?</vt:lpstr>
      <vt:lpstr>Vaikuttavuuden mallintaminen Sitran mukaan</vt:lpstr>
      <vt:lpstr>Tehtävä 1: Vaikuttavuustavoite</vt:lpstr>
      <vt:lpstr>PowerPoint-esitys</vt:lpstr>
      <vt:lpstr>PowerPoint-esitys</vt:lpstr>
      <vt:lpstr>Ilmiön rajaaminen </vt:lpstr>
      <vt:lpstr>Tehtävä 2: Vaikuttavuusketjun määrittäminen</vt:lpstr>
      <vt:lpstr>PowerPoint-esitys</vt:lpstr>
      <vt:lpstr>Millainen on hyvä vaikuttavuustavoite?</vt:lpstr>
      <vt:lpstr>Välitehtävän palautus</vt:lpstr>
      <vt:lpstr> Lämpimät kiitokset  tuloksellisesta verkostoyhteistyöstä.   </vt:lpstr>
    </vt:vector>
  </TitlesOfParts>
  <Company>Aluehallinto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Narhi Tuija</dc:creator>
  <cp:lastModifiedBy>Kaikkonen Ritva</cp:lastModifiedBy>
  <cp:revision>497</cp:revision>
  <cp:lastPrinted>2019-09-04T06:09:28Z</cp:lastPrinted>
  <dcterms:created xsi:type="dcterms:W3CDTF">2012-03-06T11:00:42Z</dcterms:created>
  <dcterms:modified xsi:type="dcterms:W3CDTF">2019-09-04T15:29:00Z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0x010100E9BBBB05E346EB49BE5495847806A081</vt:lpwstr>
  </property>
</Properties>
</file>