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0" r:id="rId3"/>
    <p:sldId id="257"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3" d="100"/>
          <a:sy n="83" d="100"/>
        </p:scale>
        <p:origin x="96"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i-FI" smtClean="0"/>
              <a:t>Muokkaa perustyyl. napsautt.</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80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3" name="Date Placeholder 2"/>
          <p:cNvSpPr>
            <a:spLocks noGrp="1"/>
          </p:cNvSpPr>
          <p:nvPr>
            <p:ph type="dt" sz="half" idx="10"/>
          </p:nvPr>
        </p:nvSpPr>
        <p:spPr/>
        <p:txBody>
          <a:bodyPr/>
          <a:lstStyle/>
          <a:p>
            <a:fld id="{B61BEF0D-F0BB-DE4B-95CE-6DB70DBA9567}" type="datetimeFigureOut">
              <a:rPr lang="en-US" smtClean="0"/>
              <a:pPr/>
              <a:t>5/29/2015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655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i-FI" smtClean="0"/>
              <a:t>Muokkaa perustyyl. napsautt.</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smtClean="0"/>
              <a:pPr/>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3696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smtClean="0"/>
              <a:pPr/>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6388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i-FI" smtClean="0"/>
              <a:t>Muokkaa perustyyl. napsautt.</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smtClean="0"/>
              <a:pPr/>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727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i-FI" smtClean="0"/>
              <a:t>Muokkaa tekstin perustyylejä napsauttamalla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smtClean="0"/>
              <a:pPr/>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96641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i-FI" smtClean="0"/>
              <a:t>Muokkaa perustyyl. napsautt.</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i-FI" smtClean="0"/>
              <a:t>Muokkaa tekstin perustyylejä napsauttamalla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smtClean="0"/>
              <a:pPr/>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1203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9283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664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nchor="ct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843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i-FI" smtClean="0"/>
              <a:t>Muokkaa perustyyl. napsautt.</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smtClean="0"/>
              <a:pPr/>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27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074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855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258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435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i-FI" smtClean="0"/>
              <a:t>Muokkaa perustyyl. napsautt.</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smtClean="0"/>
              <a:pPr/>
              <a:t>5/29/2015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219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i-FI" smtClean="0"/>
              <a:t>Muokkaa perustyyl. napsautt.</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smtClean="0"/>
              <a:pPr/>
              <a:t>5/29/2015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798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5/29/2015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9543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fi/url?sa=t&amp;rct=j&amp;q=&amp;esrc=s&amp;source=web&amp;cd=1&amp;cad=rja&amp;uact=8&amp;ved=0CB4QFjAA&amp;url=http://www03.edu.fi/oppimateriaalit/puutuoteteollisuus/kasityovaltainen_pienteollisuus/sorvaus/index.html&amp;ei=rzpcVez5HaTNygOo5YGIAg&amp;usg=AFQjCNFTnbVKuwDsRhAhpWkTV9pcbp5a4w"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84212" y="622736"/>
            <a:ext cx="8001000" cy="2971801"/>
          </a:xfrm>
        </p:spPr>
        <p:txBody>
          <a:bodyPr>
            <a:normAutofit fontScale="90000"/>
          </a:bodyPr>
          <a:lstStyle/>
          <a:p>
            <a:r>
              <a:rPr lang="fi-FI" sz="6600" b="1" dirty="0" smtClean="0">
                <a:solidFill>
                  <a:schemeClr val="accent5">
                    <a:lumMod val="50000"/>
                  </a:schemeClr>
                </a:solidFill>
                <a:effectLst>
                  <a:outerShdw blurRad="38100" dist="38100" dir="2700000" algn="tl">
                    <a:srgbClr val="000000">
                      <a:alpha val="43137"/>
                    </a:srgbClr>
                  </a:outerShdw>
                </a:effectLst>
              </a:rPr>
              <a:t>Vanha Käsikäyttöinen puusorvi</a:t>
            </a:r>
            <a:endParaRPr lang="fi-FI" sz="6600" b="1" dirty="0">
              <a:solidFill>
                <a:schemeClr val="accent5">
                  <a:lumMod val="50000"/>
                </a:schemeClr>
              </a:solidFill>
              <a:effectLst>
                <a:outerShdw blurRad="38100" dist="38100" dir="2700000" algn="tl">
                  <a:srgbClr val="000000">
                    <a:alpha val="43137"/>
                  </a:srgbClr>
                </a:outerShdw>
              </a:effectLst>
            </a:endParaRPr>
          </a:p>
        </p:txBody>
      </p:sp>
      <p:sp>
        <p:nvSpPr>
          <p:cNvPr id="3" name="Alaotsikko 2"/>
          <p:cNvSpPr>
            <a:spLocks noGrp="1"/>
          </p:cNvSpPr>
          <p:nvPr>
            <p:ph type="subTitle" idx="1"/>
          </p:nvPr>
        </p:nvSpPr>
        <p:spPr>
          <a:xfrm>
            <a:off x="591614" y="4619371"/>
            <a:ext cx="6400800" cy="1947333"/>
          </a:xfrm>
        </p:spPr>
        <p:txBody>
          <a:bodyPr>
            <a:normAutofit/>
          </a:bodyPr>
          <a:lstStyle/>
          <a:p>
            <a:r>
              <a:rPr lang="fi-FI" sz="1800" dirty="0" smtClean="0">
                <a:solidFill>
                  <a:schemeClr val="bg1"/>
                </a:solidFill>
              </a:rPr>
              <a:t>Tekijät: </a:t>
            </a:r>
            <a:r>
              <a:rPr lang="fi-FI" sz="1800" dirty="0" err="1" smtClean="0">
                <a:solidFill>
                  <a:schemeClr val="bg1"/>
                </a:solidFill>
              </a:rPr>
              <a:t>Hytölän</a:t>
            </a:r>
            <a:r>
              <a:rPr lang="fi-FI" sz="1800" dirty="0" smtClean="0">
                <a:solidFill>
                  <a:schemeClr val="bg1"/>
                </a:solidFill>
              </a:rPr>
              <a:t> koulun 5.-6.lk. Siiri Keurulainen, Juho </a:t>
            </a:r>
            <a:r>
              <a:rPr lang="fi-FI" sz="1800" dirty="0" err="1" smtClean="0">
                <a:solidFill>
                  <a:schemeClr val="bg1"/>
                </a:solidFill>
              </a:rPr>
              <a:t>Jääskä</a:t>
            </a:r>
            <a:r>
              <a:rPr lang="fi-FI" sz="1800" dirty="0" smtClean="0">
                <a:solidFill>
                  <a:schemeClr val="bg1"/>
                </a:solidFill>
              </a:rPr>
              <a:t>, Ida Laulainen</a:t>
            </a:r>
            <a:endParaRPr lang="fi-FI" sz="1800" dirty="0">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7505722" y="622736"/>
            <a:ext cx="3379379" cy="56322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6474627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134640" y="-433552"/>
            <a:ext cx="8001000" cy="2971801"/>
          </a:xfrm>
        </p:spPr>
        <p:txBody>
          <a:bodyPr>
            <a:normAutofit/>
          </a:bodyPr>
          <a:lstStyle/>
          <a:p>
            <a:r>
              <a:rPr lang="fi-FI" sz="6600" b="1" dirty="0" smtClean="0">
                <a:solidFill>
                  <a:schemeClr val="accent5">
                    <a:lumMod val="50000"/>
                  </a:schemeClr>
                </a:solidFill>
                <a:effectLst>
                  <a:outerShdw blurRad="38100" dist="38100" dir="2700000" algn="tl">
                    <a:srgbClr val="000000">
                      <a:alpha val="43137"/>
                    </a:srgbClr>
                  </a:outerShdw>
                </a:effectLst>
              </a:rPr>
              <a:t>Historia</a:t>
            </a:r>
            <a:endParaRPr lang="fi-FI" sz="6600" b="1" dirty="0">
              <a:solidFill>
                <a:schemeClr val="accent5">
                  <a:lumMod val="50000"/>
                </a:schemeClr>
              </a:solidFill>
              <a:effectLst>
                <a:outerShdw blurRad="38100" dist="38100" dir="2700000" algn="tl">
                  <a:srgbClr val="000000">
                    <a:alpha val="43137"/>
                  </a:srgbClr>
                </a:outerShdw>
              </a:effectLst>
            </a:endParaRPr>
          </a:p>
        </p:txBody>
      </p:sp>
      <p:sp>
        <p:nvSpPr>
          <p:cNvPr id="3" name="Alaotsikko 2"/>
          <p:cNvSpPr>
            <a:spLocks noGrp="1"/>
          </p:cNvSpPr>
          <p:nvPr>
            <p:ph type="subTitle" idx="1"/>
          </p:nvPr>
        </p:nvSpPr>
        <p:spPr>
          <a:xfrm>
            <a:off x="495025" y="3213246"/>
            <a:ext cx="7703043" cy="2493871"/>
          </a:xfrm>
        </p:spPr>
        <p:txBody>
          <a:bodyPr>
            <a:normAutofit fontScale="70000" lnSpcReduction="20000"/>
          </a:bodyPr>
          <a:lstStyle/>
          <a:p>
            <a:r>
              <a:rPr lang="fi-FI" sz="3600" dirty="0" smtClean="0">
                <a:solidFill>
                  <a:schemeClr val="accent5">
                    <a:lumMod val="50000"/>
                  </a:schemeClr>
                </a:solidFill>
              </a:rPr>
              <a:t> Satoja vuosia sitten oli Käsikäyttöisen puusorvin lisäksi käytössä myös jalalla poljettava sorvi, sekä nuolisorveja, jotka toimivat samalla periaatteella käsikäyttöisen sorvin kanssa. Käsikäyttöinen puusorvi oli puuseppien tärkeimpiä työvälineitä.(Isien työt, Kustaa Vilkuna&amp; Eino Mäkinen)</a:t>
            </a:r>
            <a:endParaRPr lang="fi-FI" sz="3600" dirty="0">
              <a:solidFill>
                <a:schemeClr val="accent5">
                  <a:lumMod val="50000"/>
                </a:schemeClr>
              </a:solidFill>
            </a:endParaRPr>
          </a:p>
        </p:txBody>
      </p:sp>
      <p:pic>
        <p:nvPicPr>
          <p:cNvPr id="4" name="Picture 3"/>
          <p:cNvPicPr>
            <a:picLocks noChangeAspect="1" noChangeArrowheads="1"/>
          </p:cNvPicPr>
          <p:nvPr/>
        </p:nvPicPr>
        <p:blipFill>
          <a:blip r:embed="rId2"/>
          <a:srcRect/>
          <a:stretch>
            <a:fillRect/>
          </a:stretch>
        </p:blipFill>
        <p:spPr bwMode="auto">
          <a:xfrm>
            <a:off x="8418470" y="1131976"/>
            <a:ext cx="2843697" cy="4739495"/>
          </a:xfrm>
          <a:prstGeom prst="rect">
            <a:avLst/>
          </a:prstGeom>
          <a:ln>
            <a:noFill/>
          </a:ln>
          <a:effectLst>
            <a:softEdge rad="112500"/>
          </a:effectLst>
        </p:spPr>
      </p:pic>
    </p:spTree>
    <p:extLst>
      <p:ext uri="{BB962C8B-B14F-4D97-AF65-F5344CB8AC3E}">
        <p14:creationId xmlns:p14="http://schemas.microsoft.com/office/powerpoint/2010/main" val="3530559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84212" y="-906518"/>
            <a:ext cx="8001000" cy="2971801"/>
          </a:xfrm>
        </p:spPr>
        <p:txBody>
          <a:bodyPr>
            <a:normAutofit/>
          </a:bodyPr>
          <a:lstStyle/>
          <a:p>
            <a:r>
              <a:rPr lang="fi-FI" sz="6600" b="1" dirty="0" smtClean="0">
                <a:solidFill>
                  <a:schemeClr val="accent5">
                    <a:lumMod val="50000"/>
                  </a:schemeClr>
                </a:solidFill>
                <a:effectLst>
                  <a:outerShdw blurRad="38100" dist="38100" dir="2700000" algn="tl">
                    <a:srgbClr val="000000">
                      <a:alpha val="43137"/>
                    </a:srgbClr>
                  </a:outerShdw>
                </a:effectLst>
              </a:rPr>
              <a:t>Käyttötarkoitus</a:t>
            </a:r>
            <a:endParaRPr lang="fi-FI" sz="6600" b="1" dirty="0">
              <a:solidFill>
                <a:schemeClr val="accent5">
                  <a:lumMod val="50000"/>
                </a:schemeClr>
              </a:solidFill>
              <a:effectLst>
                <a:outerShdw blurRad="38100" dist="38100" dir="2700000" algn="tl">
                  <a:srgbClr val="000000">
                    <a:alpha val="43137"/>
                  </a:srgbClr>
                </a:outerShdw>
              </a:effectLst>
            </a:endParaRPr>
          </a:p>
        </p:txBody>
      </p:sp>
      <p:sp>
        <p:nvSpPr>
          <p:cNvPr id="3" name="Alaotsikko 2"/>
          <p:cNvSpPr>
            <a:spLocks noGrp="1"/>
          </p:cNvSpPr>
          <p:nvPr>
            <p:ph type="subTitle" idx="1"/>
          </p:nvPr>
        </p:nvSpPr>
        <p:spPr>
          <a:xfrm>
            <a:off x="684212" y="2787578"/>
            <a:ext cx="6400800" cy="1947333"/>
          </a:xfrm>
        </p:spPr>
        <p:txBody>
          <a:bodyPr>
            <a:noAutofit/>
          </a:bodyPr>
          <a:lstStyle/>
          <a:p>
            <a:r>
              <a:rPr lang="fi-FI" sz="3200" dirty="0" smtClean="0">
                <a:solidFill>
                  <a:schemeClr val="accent5">
                    <a:lumMod val="50000"/>
                  </a:schemeClr>
                </a:solidFill>
              </a:rPr>
              <a:t>Käsikäyttöistä puusorvia käytettiin erilaisten käyttöesineiden tekemiseen, sekä metsästyksessä käytettävien nuolenkärkien tekemiseen.</a:t>
            </a:r>
            <a:endParaRPr lang="fi-FI" sz="3200" dirty="0"/>
          </a:p>
        </p:txBody>
      </p:sp>
    </p:spTree>
    <p:extLst>
      <p:ext uri="{BB962C8B-B14F-4D97-AF65-F5344CB8AC3E}">
        <p14:creationId xmlns:p14="http://schemas.microsoft.com/office/powerpoint/2010/main" val="3334031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53113" y="-575443"/>
            <a:ext cx="8001000" cy="2971801"/>
          </a:xfrm>
        </p:spPr>
        <p:txBody>
          <a:bodyPr>
            <a:normAutofit/>
          </a:bodyPr>
          <a:lstStyle/>
          <a:p>
            <a:r>
              <a:rPr lang="fi-FI" sz="6600" b="1" dirty="0" smtClean="0">
                <a:solidFill>
                  <a:schemeClr val="accent5">
                    <a:lumMod val="50000"/>
                  </a:schemeClr>
                </a:solidFill>
                <a:effectLst>
                  <a:outerShdw blurRad="38100" dist="38100" dir="2700000" algn="tl">
                    <a:srgbClr val="000000">
                      <a:alpha val="43137"/>
                    </a:srgbClr>
                  </a:outerShdw>
                </a:effectLst>
              </a:rPr>
              <a:t>Käyttötapa/ Sorvaus</a:t>
            </a:r>
            <a:endParaRPr lang="fi-FI" sz="6600" b="1" dirty="0">
              <a:solidFill>
                <a:schemeClr val="accent5">
                  <a:lumMod val="50000"/>
                </a:schemeClr>
              </a:solidFill>
              <a:effectLst>
                <a:outerShdw blurRad="38100" dist="38100" dir="2700000" algn="tl">
                  <a:srgbClr val="000000">
                    <a:alpha val="43137"/>
                  </a:srgbClr>
                </a:outerShdw>
              </a:effectLst>
            </a:endParaRPr>
          </a:p>
        </p:txBody>
      </p:sp>
      <p:sp>
        <p:nvSpPr>
          <p:cNvPr id="3" name="Alaotsikko 2"/>
          <p:cNvSpPr>
            <a:spLocks noGrp="1"/>
          </p:cNvSpPr>
          <p:nvPr>
            <p:ph type="subTitle" idx="1"/>
          </p:nvPr>
        </p:nvSpPr>
        <p:spPr>
          <a:xfrm>
            <a:off x="826100" y="2771810"/>
            <a:ext cx="6820175" cy="3802411"/>
          </a:xfrm>
        </p:spPr>
        <p:txBody>
          <a:bodyPr>
            <a:noAutofit/>
          </a:bodyPr>
          <a:lstStyle/>
          <a:p>
            <a:r>
              <a:rPr lang="fi-FI" sz="2400" dirty="0" smtClean="0">
                <a:solidFill>
                  <a:schemeClr val="bg1"/>
                </a:solidFill>
              </a:rPr>
              <a:t>Puusorvin kampea pyöritettiin kädellä ja kampi sai sorvin rattaat pyörimään. Rattaat pyörittivät sorvin pyörää, jota kiersi sorvia pyörittävä lanka. Lanka kiersi erilaisten rattaiden ympäri ja pyöritti sorviin kiinnitettyä muotoiltavaa puuta. Puuta muotoillaan terävän metallikappaleen, kuten taltan avulla, sillä puukappaleen pyöriessä sorvissa, höylää metallikappale puukappaleesta tarvittavan muotoisen.(</a:t>
            </a:r>
            <a:r>
              <a:rPr lang="fi-FI" sz="2400" dirty="0">
                <a:solidFill>
                  <a:schemeClr val="bg1"/>
                </a:solidFill>
                <a:hlinkClick r:id="rId2"/>
              </a:rPr>
              <a:t>Sorvaus - Edu.fi</a:t>
            </a:r>
            <a:r>
              <a:rPr lang="fi-FI" sz="2400" dirty="0">
                <a:solidFill>
                  <a:schemeClr val="bg1"/>
                </a:solidFill>
              </a:rPr>
              <a:t>)</a:t>
            </a:r>
          </a:p>
          <a:p>
            <a:endParaRPr lang="fi-FI" sz="2400" dirty="0">
              <a:solidFill>
                <a:schemeClr val="bg1"/>
              </a:solidFill>
            </a:endParaRPr>
          </a:p>
        </p:txBody>
      </p:sp>
      <p:pic>
        <p:nvPicPr>
          <p:cNvPr id="2050" name="Picture 2"/>
          <p:cNvPicPr>
            <a:picLocks noChangeAspect="1" noChangeArrowheads="1"/>
          </p:cNvPicPr>
          <p:nvPr/>
        </p:nvPicPr>
        <p:blipFill>
          <a:blip r:embed="rId3"/>
          <a:srcRect/>
          <a:stretch>
            <a:fillRect/>
          </a:stretch>
        </p:blipFill>
        <p:spPr bwMode="auto">
          <a:xfrm>
            <a:off x="8142514" y="1306286"/>
            <a:ext cx="2830285" cy="4615542"/>
          </a:xfrm>
          <a:prstGeom prst="rect">
            <a:avLst/>
          </a:prstGeom>
          <a:noFill/>
          <a:ln w="9525">
            <a:noFill/>
            <a:miter lim="800000"/>
            <a:headEnd/>
            <a:tailEnd/>
          </a:ln>
          <a:effectLst/>
        </p:spPr>
      </p:pic>
    </p:spTree>
    <p:extLst>
      <p:ext uri="{BB962C8B-B14F-4D97-AF65-F5344CB8AC3E}">
        <p14:creationId xmlns:p14="http://schemas.microsoft.com/office/powerpoint/2010/main" val="2849220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84212" y="134006"/>
            <a:ext cx="8001000" cy="2971801"/>
          </a:xfrm>
        </p:spPr>
        <p:txBody>
          <a:bodyPr>
            <a:normAutofit fontScale="90000"/>
          </a:bodyPr>
          <a:lstStyle/>
          <a:p>
            <a:r>
              <a:rPr lang="fi-FI" sz="6600" b="1" dirty="0" smtClean="0">
                <a:solidFill>
                  <a:schemeClr val="accent5">
                    <a:lumMod val="50000"/>
                  </a:schemeClr>
                </a:solidFill>
                <a:effectLst>
                  <a:outerShdw blurRad="38100" dist="38100" dir="2700000" algn="tl">
                    <a:srgbClr val="000000">
                      <a:alpha val="43137"/>
                    </a:srgbClr>
                  </a:outerShdw>
                </a:effectLst>
              </a:rPr>
              <a:t>Sorvilla valmistettuja esineitä</a:t>
            </a:r>
            <a:endParaRPr lang="fi-FI" sz="6600" b="1" dirty="0">
              <a:solidFill>
                <a:schemeClr val="accent5">
                  <a:lumMod val="50000"/>
                </a:schemeClr>
              </a:solidFill>
              <a:effectLst>
                <a:outerShdw blurRad="38100" dist="38100" dir="2700000" algn="tl">
                  <a:srgbClr val="000000">
                    <a:alpha val="43137"/>
                  </a:srgbClr>
                </a:outerShdw>
              </a:effectLst>
            </a:endParaRPr>
          </a:p>
        </p:txBody>
      </p:sp>
      <p:sp>
        <p:nvSpPr>
          <p:cNvPr id="3" name="Alaotsikko 2"/>
          <p:cNvSpPr>
            <a:spLocks noGrp="1"/>
          </p:cNvSpPr>
          <p:nvPr>
            <p:ph type="subTitle" idx="1"/>
          </p:nvPr>
        </p:nvSpPr>
        <p:spPr>
          <a:xfrm>
            <a:off x="684212" y="3720662"/>
            <a:ext cx="6400800" cy="2275489"/>
          </a:xfrm>
        </p:spPr>
        <p:txBody>
          <a:bodyPr>
            <a:normAutofit fontScale="92500" lnSpcReduction="10000"/>
          </a:bodyPr>
          <a:lstStyle/>
          <a:p>
            <a:r>
              <a:rPr lang="fi-FI" sz="2800" dirty="0" smtClean="0">
                <a:solidFill>
                  <a:schemeClr val="bg1"/>
                </a:solidFill>
              </a:rPr>
              <a:t>Käsikäyttöisellä puusorvilla valmistettiin kynttilänjalkoja, turkiseläinten metsästyksessä tarvittavia nuolenkärkiä eli vasamia ja erilaisia käyttöesineitä. Myös nuolen varsia voitiin sorvata puusorvilla.</a:t>
            </a:r>
            <a:endParaRPr lang="fi-FI" sz="2800" dirty="0">
              <a:solidFill>
                <a:schemeClr val="bg1"/>
              </a:solidFill>
            </a:endParaRPr>
          </a:p>
        </p:txBody>
      </p:sp>
      <p:pic>
        <p:nvPicPr>
          <p:cNvPr id="1028" name="Picture 4" descr="http://www1.rauma.fi/museo/kynttil%C3%A4njalat/kjalat/kynttilanjalat%20kuvat/6233_5.jpg"/>
          <p:cNvPicPr>
            <a:picLocks noChangeAspect="1" noChangeArrowheads="1"/>
          </p:cNvPicPr>
          <p:nvPr/>
        </p:nvPicPr>
        <p:blipFill>
          <a:blip r:embed="rId2"/>
          <a:srcRect/>
          <a:stretch>
            <a:fillRect/>
          </a:stretch>
        </p:blipFill>
        <p:spPr bwMode="auto">
          <a:xfrm>
            <a:off x="7451271" y="957942"/>
            <a:ext cx="2511671" cy="49099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6183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Sektori">
  <a:themeElements>
    <a:clrScheme name="Sektori">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ektori">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ktori">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45</TotalTime>
  <Words>161</Words>
  <Application>Microsoft Office PowerPoint</Application>
  <PresentationFormat>Laajakuva</PresentationFormat>
  <Paragraphs>10</Paragraphs>
  <Slides>5</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5</vt:i4>
      </vt:variant>
    </vt:vector>
  </HeadingPairs>
  <TitlesOfParts>
    <vt:vector size="8" baseType="lpstr">
      <vt:lpstr>Century Gothic</vt:lpstr>
      <vt:lpstr>Wingdings 3</vt:lpstr>
      <vt:lpstr>Sektori</vt:lpstr>
      <vt:lpstr>Vanha Käsikäyttöinen puusorvi</vt:lpstr>
      <vt:lpstr>Historia</vt:lpstr>
      <vt:lpstr>Käyttötarkoitus</vt:lpstr>
      <vt:lpstr>Käyttötapa/ Sorvaus</vt:lpstr>
      <vt:lpstr>Sorvilla valmistettuja esineitä</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Vanha Käsikäyttöinen puusorvi</dc:title>
  <dc:creator>Oppilas</dc:creator>
  <cp:lastModifiedBy>Oppilas</cp:lastModifiedBy>
  <cp:revision>8</cp:revision>
  <dcterms:created xsi:type="dcterms:W3CDTF">2015-05-25T09:30:58Z</dcterms:created>
  <dcterms:modified xsi:type="dcterms:W3CDTF">2015-05-29T06:44:20Z</dcterms:modified>
</cp:coreProperties>
</file>