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7" r:id="rId6"/>
    <p:sldId id="263" r:id="rId7"/>
    <p:sldId id="261" r:id="rId8"/>
    <p:sldId id="273" r:id="rId9"/>
    <p:sldId id="274" r:id="rId10"/>
    <p:sldId id="260" r:id="rId11"/>
    <p:sldId id="271" r:id="rId12"/>
    <p:sldId id="264" r:id="rId13"/>
    <p:sldId id="266" r:id="rId14"/>
    <p:sldId id="268" r:id="rId15"/>
    <p:sldId id="269" r:id="rId16"/>
    <p:sldId id="275" r:id="rId17"/>
    <p:sldId id="270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FF554D-07B5-4423-9C0A-CDCF91B56BFE}" v="2" dt="2026-09-01T12:58:22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ho Korhonen" userId="71b67d64-67c0-4f6e-a795-153b5639d767" providerId="ADAL" clId="{5A357DF8-7A73-4150-B919-C92D092CBAF5}"/>
    <pc:docChg chg="addSld modSld sldOrd">
      <pc:chgData name="Juho Korhonen" userId="71b67d64-67c0-4f6e-a795-153b5639d767" providerId="ADAL" clId="{5A357DF8-7A73-4150-B919-C92D092CBAF5}" dt="2026-09-01T13:33:15.740" v="4"/>
      <pc:docMkLst>
        <pc:docMk/>
      </pc:docMkLst>
      <pc:sldChg chg="ord">
        <pc:chgData name="Juho Korhonen" userId="71b67d64-67c0-4f6e-a795-153b5639d767" providerId="ADAL" clId="{5A357DF8-7A73-4150-B919-C92D092CBAF5}" dt="2026-09-01T13:23:55.225" v="2"/>
        <pc:sldMkLst>
          <pc:docMk/>
          <pc:sldMk cId="2929228155" sldId="264"/>
        </pc:sldMkLst>
      </pc:sldChg>
      <pc:sldChg chg="add ord">
        <pc:chgData name="Juho Korhonen" userId="71b67d64-67c0-4f6e-a795-153b5639d767" providerId="ADAL" clId="{5A357DF8-7A73-4150-B919-C92D092CBAF5}" dt="2026-09-01T13:33:12.230" v="3"/>
        <pc:sldMkLst>
          <pc:docMk/>
          <pc:sldMk cId="4265757836" sldId="273"/>
        </pc:sldMkLst>
      </pc:sldChg>
      <pc:sldChg chg="add ord">
        <pc:chgData name="Juho Korhonen" userId="71b67d64-67c0-4f6e-a795-153b5639d767" providerId="ADAL" clId="{5A357DF8-7A73-4150-B919-C92D092CBAF5}" dt="2026-09-01T13:33:15.740" v="4"/>
        <pc:sldMkLst>
          <pc:docMk/>
          <pc:sldMk cId="3261110033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FF515C-C0E9-172E-F901-12D7786A0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117066-573E-2528-899B-7EAAC0D4C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CA3E072-2528-B306-B70D-A5DADC5FB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ABBEC6-9205-9505-720F-588FA178C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F0DFEE5-8004-A13D-A02E-493CCD37B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094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9E0136-EF38-8F4B-B099-6C0EA8BF2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4780A7E-338D-80E5-15CE-B52E57507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229DF3-E625-001A-73D2-75FE0D313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F6AA24-0824-FC2F-2DBD-92A7CE7B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AB9237C-618C-A295-E1F0-0F309EF24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833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F5C836-E366-94FF-D5DC-9ADE11DF6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FA2A5CC-8F20-A4A1-D446-D80D6C548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B660B8A-70E0-0353-C13A-B5FA3950D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094AB3-7625-4108-B0A1-31C26E658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332FCC-6CC6-5312-7C7F-ECCC0CE3B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0465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B2EE6F-D520-E57E-93BB-25CEB5A00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12C5F0-0CD1-3EE9-1045-36712FA11A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DBF338D-480A-03C9-416F-002EFA533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1151D96-C4EA-F541-26A9-8BC650FA3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5116CF-2A58-FDB6-8A72-70DD2E2C7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114750A-99E9-5C25-26F5-0505C7B34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741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97F61B-463D-62A6-B1FD-BB86D3C5B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469EFBA-0319-1297-1526-D6A3BA249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4B80DA8-B1E8-5541-FB8C-79F30F920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CE705F9-0B9B-EB71-E711-FC07636CC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2B605D9-7AB0-4C66-663A-5709628F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0A88116-CC6F-6070-352E-9A1BEA6A5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46C8823-8738-4ACC-39DA-17DF5748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6105092-F5E8-D6EA-A40A-3FC9DEA7D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985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3D134F-3A19-FF0F-A5AE-CAB1645F6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7C2E55B-BE41-0568-8FA9-C16ED6B90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9381FD2-B9A1-E352-ED15-07802C8FC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D029F78-2A44-4E38-2028-EC8FB7972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2721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C6A7F07-0C0B-7188-1088-6AEB0EAD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9B387B5-CF59-485F-1E9C-34D87C94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A85CD5A-3262-F0FA-BA7B-A4ED9BA11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4273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CC5FE5-2D4B-C85D-4ADF-191E5B97D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DBB5A3-B562-CC6E-4F31-3C4AD8874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368E4B1-866B-E34D-DFFD-7AF3CB7AF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47B2B1A-FE0C-641B-042B-C86E0D92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BCBCE6F-AA10-38E0-8B53-50DBE367D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D3B9E5A-1483-544C-DB5E-71F98D4F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3384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2D8979-D5A0-2890-0C28-B1F9E572E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E1848A5-4E74-410B-0C52-B7B78D7587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1D61528-5CD6-95CE-DB7D-D97E1845F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90101AB-7321-CFAB-3F60-2FA8450F2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4FAD2C7-2CF0-F01E-3579-FD1D79867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06671C1-D758-9E1C-C138-B2BB34537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152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591918-E813-50B3-F58A-EA32528F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70935F1-5B36-7EAD-F3F4-8745A3FE1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A83119-A7B5-C687-734D-DBA6396EF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D73AF8F-15A2-8321-A083-80ABDC34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81A5CAC-CA8B-BB6B-F76E-B1A30DC36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5798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D9D2703-73E9-C060-8148-19A75AEF1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E9FB2FA-104C-2E60-45F4-ACB342C4B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45149F-A91E-6C42-6E5A-FBA08F041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2AFA953-7D8C-32A1-7760-ABC85055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A5A5A68-41A1-2872-5B23-DA61396D3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056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äliotsikko + kuva">
    <p:bg>
      <p:bgPr>
        <a:solidFill>
          <a:srgbClr val="394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F2AB4FF-FCBC-414A-9576-0D1991E057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0199" y="1097443"/>
            <a:ext cx="4638426" cy="2029692"/>
          </a:xfrm>
        </p:spPr>
        <p:txBody>
          <a:bodyPr anchor="b" anchorCtr="0">
            <a:normAutofit/>
          </a:bodyPr>
          <a:lstStyle>
            <a:lvl1pPr>
              <a:lnSpc>
                <a:spcPct val="11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EFAAA211-486B-8641-8C87-96A998CFF6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00199" y="3400383"/>
            <a:ext cx="4638425" cy="2360174"/>
          </a:xfrm>
        </p:spPr>
        <p:txBody>
          <a:bodyPr anchor="t">
            <a:noAutofit/>
          </a:bodyPr>
          <a:lstStyle>
            <a:lvl1pPr marL="0" indent="0" algn="l">
              <a:lnSpc>
                <a:spcPct val="105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teksti</a:t>
            </a:r>
          </a:p>
        </p:txBody>
      </p:sp>
      <p:sp>
        <p:nvSpPr>
          <p:cNvPr id="10" name="Kuvan paikkamerkki 4" descr="Valokuva.">
            <a:extLst>
              <a:ext uri="{FF2B5EF4-FFF2-40B4-BE49-F238E27FC236}">
                <a16:creationId xmlns:a16="http://schemas.microsoft.com/office/drawing/2014/main" id="{87CC5852-410B-534D-A9D8-1C8FFFB6CC4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6077708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br>
              <a:rPr lang="fi-FI" noProof="0" dirty="0"/>
            </a:br>
            <a:r>
              <a:rPr lang="fi-FI" noProof="0" dirty="0"/>
              <a:t>Lisää kuva</a:t>
            </a: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br>
              <a:rPr lang="fi-FI" noProof="0" dirty="0"/>
            </a:br>
            <a:endParaRPr lang="fi-FI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9733A8-5147-DF4D-AA6E-1E5ACCC38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0665" y="6121021"/>
            <a:ext cx="553070" cy="55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28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ääotsikko sininen">
    <p:bg>
      <p:bgPr>
        <a:solidFill>
          <a:srgbClr val="394B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112A5F1-18DC-C544-9D79-7B8030528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090" y="1620968"/>
            <a:ext cx="8589817" cy="1945087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Lisää otsikko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0CAF2CCF-013A-E24C-ABBF-FBB0CE9D6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63101" y="3785837"/>
            <a:ext cx="1865796" cy="70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ln>
                <a:solidFill>
                  <a:sysClr val="windowText" lastClr="000000"/>
                </a:solidFill>
              </a:ln>
              <a:solidFill>
                <a:schemeClr val="accent2"/>
              </a:solidFill>
            </a:endParaRPr>
          </a:p>
        </p:txBody>
      </p:sp>
      <p:sp>
        <p:nvSpPr>
          <p:cNvPr id="10" name="Alaotsikko 2">
            <a:extLst>
              <a:ext uri="{FF2B5EF4-FFF2-40B4-BE49-F238E27FC236}">
                <a16:creationId xmlns:a16="http://schemas.microsoft.com/office/drawing/2014/main" id="{E6BBC931-2CA2-1F48-B19B-F27DEE6FBA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2195" y="4124309"/>
            <a:ext cx="5507608" cy="381663"/>
          </a:xfrm>
        </p:spPr>
        <p:txBody>
          <a:bodyPr>
            <a:normAutofit/>
          </a:bodyPr>
          <a:lstStyle>
            <a:lvl1pPr marL="0" indent="0" algn="ctr">
              <a:lnSpc>
                <a:spcPct val="105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94E53142-278F-714E-9CFF-6CC6ACE73D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2195" y="4566200"/>
            <a:ext cx="5507608" cy="311150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25.3.2022</a:t>
            </a:r>
          </a:p>
        </p:txBody>
      </p:sp>
      <p:pic>
        <p:nvPicPr>
          <p:cNvPr id="2" name="Picture 1" descr="Päijät-Hämeen hyvinvointialueen tunnus">
            <a:extLst>
              <a:ext uri="{FF2B5EF4-FFF2-40B4-BE49-F238E27FC236}">
                <a16:creationId xmlns:a16="http://schemas.microsoft.com/office/drawing/2014/main" id="{E4F02298-2CAB-234D-96B7-790CD6F142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7240" y="5462624"/>
            <a:ext cx="3017520" cy="6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6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C3A1F16-62F3-6DB2-A074-D0ACE7A9D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0D86EAF-1B5B-1DFB-2EE5-6065E7411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74C5482-8044-934B-96BD-ABB078CF1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BEA798-E006-485C-9E80-C76CE9DFF1C4}" type="datetimeFigureOut">
              <a:rPr lang="fi-FI" smtClean="0"/>
              <a:t>31.8.2026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95625-2749-674C-00A4-4AD82E6F89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0E77CE-046D-296F-0DA2-FEA60E92C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7432AE-2657-4E41-B600-28BBE628CAE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264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F40F733-17A7-4545-3212-A8BCB1FD11C5}"/>
              </a:ext>
            </a:extLst>
          </p:cNvPr>
          <p:cNvSpPr txBox="1"/>
          <p:nvPr/>
        </p:nvSpPr>
        <p:spPr>
          <a:xfrm>
            <a:off x="755903" y="3399769"/>
            <a:ext cx="10640754" cy="7758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H</a:t>
            </a:r>
            <a:r>
              <a:rPr lang="en-US" sz="40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uoltajailta</a:t>
            </a: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</a:t>
            </a: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.9.2026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Kuva 2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57AABA39-397E-391F-0FE5-5DD8B4864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98" y="0"/>
            <a:ext cx="3178359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66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D94E882-2E66-F32A-586E-B865EF4F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Lukiomme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FE393A-242D-13CA-7C81-235D0320A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Comic Sans MS" panose="030F0702030302020204" pitchFamily="66" charset="0"/>
              </a:rPr>
              <a:t>Henkilökuntaa noin 20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Opiskelijoita noin 100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Opetus kahdessa yksikössä ja lähiympäristössä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Aktiivinen opiskelijakunta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Koulun yhteystiedot löytyvät koulun peda.net sivulta</a:t>
            </a:r>
          </a:p>
          <a:p>
            <a:endParaRPr lang="fi-FI" sz="2000" dirty="0"/>
          </a:p>
          <a:p>
            <a:pPr lvl="1"/>
            <a:endParaRPr lang="fi-FI" sz="2000" dirty="0"/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FA414897-F1F3-BD48-5266-DCD42838C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55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756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1CFE2-966D-CF8B-8F04-C2AA2E69A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C6C6822-84EC-9534-60DE-326C1DCE1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Kasvatus ja koulutus yhteistyönä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F08790-D6D7-D563-01ED-6F7B3A170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endParaRPr lang="fi-FI" sz="2000" dirty="0"/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Yläkoulu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Korkeakoulut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Urheiluakatemiat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Paikalliset yritykset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Päijät-Hämeen hyvinvointialue</a:t>
            </a:r>
          </a:p>
          <a:p>
            <a:pPr lvl="1"/>
            <a:endParaRPr lang="fi-FI" sz="2000" dirty="0">
              <a:latin typeface="Comic Sans MS" panose="030F0702030302020204" pitchFamily="66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BF10531B-B83B-6486-0DB7-F1A2E976A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-2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01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AED593-61F4-D495-85F4-802251FFD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E1136F9-FB56-FC40-6340-DD16C156A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Vanhempainyhdistys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0E27BC-156F-8B5E-C51F-4B5BE171D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endParaRPr lang="fi-FI" sz="2000" dirty="0"/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Tärkeä koulun yhteistyötaho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Mahdollisuus vaikuttaa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Osallistuu koulun arkeen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Kun koulussa tehdään suunnitelmia, muutoksia… vanhempainyhdistyksen kautta mahdollisuus vaikuttaa</a:t>
            </a:r>
          </a:p>
        </p:txBody>
      </p:sp>
      <p:sp>
        <p:nvSpPr>
          <p:cNvPr id="17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36165B59-431E-1734-B112-2976693CB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131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48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A8525D-9040-9D07-93B4-F8ED0D12D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1C01D40-F91A-42DA-9FAC-09EFFB051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Käytänteitä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CF532F-82AC-8549-273E-7546BEBB5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5797166" cy="391777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fi-FI" sz="2000" dirty="0">
                <a:latin typeface="Comic Sans MS" panose="030F0702030302020204" pitchFamily="66" charset="0"/>
              </a:rPr>
              <a:t>Ajoneuvot lukion pysäköintialueelle. Pysäköinti kielletty lämmitystolppapaikoilla. Lämmitystolppapaikat ovat varattu henkilökunnalle lämmityskaudella 1.9.2026-1.5.2027</a:t>
            </a:r>
          </a:p>
          <a:p>
            <a:pPr>
              <a:lnSpc>
                <a:spcPct val="150000"/>
              </a:lnSpc>
            </a:pPr>
            <a:r>
              <a:rPr lang="fi-FI" sz="2000" dirty="0">
                <a:latin typeface="Comic Sans MS" panose="030F0702030302020204" pitchFamily="66" charset="0"/>
              </a:rPr>
              <a:t>Ulkovaatteita ei pidetä sisätiloissa</a:t>
            </a:r>
          </a:p>
          <a:p>
            <a:pPr>
              <a:lnSpc>
                <a:spcPct val="150000"/>
              </a:lnSpc>
            </a:pPr>
            <a:r>
              <a:rPr lang="fi-FI" sz="2000" dirty="0">
                <a:latin typeface="Comic Sans MS" panose="030F0702030302020204" pitchFamily="66" charset="0"/>
              </a:rPr>
              <a:t>Mobiililaitteiden käyttäminen kielletty oppitunneilla</a:t>
            </a:r>
          </a:p>
          <a:p>
            <a:endParaRPr lang="fi-FI" sz="2000" dirty="0">
              <a:latin typeface="Comic Sans MS" panose="030F0702030302020204" pitchFamily="66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BCCEFD8B-ABA0-5F7F-5CC6-AE9F6F591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4E00B-8426-4DF0-FC7B-C7628443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27A330D-F691-AD92-F9F6-AE7B67F25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Koulupäivän turvallisuus ja viihtyisyys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A02379-BD95-FEF2-EC82-0BE5439DA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Comic Sans MS" panose="030F0702030302020204" pitchFamily="66" charset="0"/>
              </a:rPr>
              <a:t>Fyysinen ja psyykkinen turvallisuus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Koulumme panostaa turvallisuuteen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Käytännöt</a:t>
            </a:r>
          </a:p>
          <a:p>
            <a:pPr lvl="1"/>
            <a:r>
              <a:rPr lang="fi-FI" sz="2000" dirty="0">
                <a:latin typeface="Comic Sans MS" panose="030F0702030302020204" pitchFamily="66" charset="0"/>
              </a:rPr>
              <a:t>Suunnitelmat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Ankkuripoliisi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Koulun turvallisuus, siisteys ja viihtyisyys kuuluu meille kaikille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1DAD0666-23E2-8130-A712-D73FF1787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23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ACA790-C630-F742-2784-533076163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42269FB-9189-0A15-242B-58252551B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1.8.25 Lukiolaki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7D3DFFE-5ECF-E3E8-5405-5EE9AD3A1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328" y="1684367"/>
            <a:ext cx="6254366" cy="2371166"/>
          </a:xfrm>
        </p:spPr>
        <p:txBody>
          <a:bodyPr>
            <a:normAutofit fontScale="62500" lnSpcReduction="20000"/>
          </a:bodyPr>
          <a:lstStyle/>
          <a:p>
            <a:endParaRPr lang="fi-FI" sz="2000" dirty="0"/>
          </a:p>
          <a:p>
            <a:pPr>
              <a:lnSpc>
                <a:spcPct val="170000"/>
              </a:lnSpc>
            </a:pPr>
            <a:r>
              <a:rPr lang="fi-FI" dirty="0">
                <a:latin typeface="Comic Sans MS" panose="030F0702030302020204" pitchFamily="66" charset="0"/>
              </a:rPr>
              <a:t>Lukiolain mukaisesti opiskelijalla, joka uhkaa jäädä jälkeen opinnoissaan on oikeus oppimisen tukeen.</a:t>
            </a:r>
          </a:p>
          <a:p>
            <a:pPr>
              <a:lnSpc>
                <a:spcPct val="170000"/>
              </a:lnSpc>
            </a:pPr>
            <a:r>
              <a:rPr lang="fi-FI" dirty="0">
                <a:latin typeface="Comic Sans MS" panose="030F0702030302020204" pitchFamily="66" charset="0"/>
              </a:rPr>
              <a:t>Erityisopettaja Sari Rajulin tiistaisin ja torstaisin</a:t>
            </a:r>
          </a:p>
          <a:p>
            <a:pPr>
              <a:lnSpc>
                <a:spcPct val="170000"/>
              </a:lnSpc>
            </a:pPr>
            <a:r>
              <a:rPr lang="fi-FI" dirty="0">
                <a:latin typeface="Comic Sans MS" panose="030F0702030302020204" pitchFamily="66" charset="0"/>
              </a:rPr>
              <a:t>Opinto-ohjaaja Erkki Sankari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E3DF7952-F18D-5BA3-028A-5C192BEF9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4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48D8332-C364-28B9-24BA-2D15C58C9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597" y="0"/>
            <a:ext cx="5020917" cy="6789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5757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65FE36-3563-9529-1909-EA9B734B1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090" y="261258"/>
            <a:ext cx="8589817" cy="3472542"/>
          </a:xfrm>
        </p:spPr>
        <p:txBody>
          <a:bodyPr>
            <a:normAutofit/>
          </a:bodyPr>
          <a:lstStyle/>
          <a:p>
            <a:r>
              <a:rPr lang="fi-FI" b="1" dirty="0"/>
              <a:t>VOIT OTTAA YHTEYTTÄ  MATALALLA KYNNYKSELLÄ</a:t>
            </a:r>
            <a:br>
              <a:rPr lang="fi-FI" b="1" dirty="0"/>
            </a:br>
            <a:r>
              <a:rPr lang="fi-FI" b="1" dirty="0"/>
              <a:t>KENEEN TAHANSA MEISTÄ</a:t>
            </a:r>
            <a:r>
              <a:rPr lang="fi-FI" dirty="0"/>
              <a:t>. </a:t>
            </a:r>
            <a:br>
              <a:rPr lang="fi-FI" dirty="0"/>
            </a:br>
            <a:r>
              <a:rPr lang="fi-FI" sz="2700" dirty="0"/>
              <a:t>- OHJAAMME SOPIVAN TUEN PIIRIN</a:t>
            </a:r>
          </a:p>
        </p:txBody>
      </p:sp>
    </p:spTree>
    <p:extLst>
      <p:ext uri="{BB962C8B-B14F-4D97-AF65-F5344CB8AC3E}">
        <p14:creationId xmlns:p14="http://schemas.microsoft.com/office/powerpoint/2010/main" val="3261110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8DCB5-2DB2-986A-B1E1-B93EE510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CDF637-DBCF-97D8-AA0D-ADD99FCA7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>
              <a:latin typeface="Comic Sans MS" panose="030F0702030302020204" pitchFamily="66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D47CB7-4511-60B1-5EC6-1087F99D4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pPr lvl="1"/>
            <a:endParaRPr lang="fi-FI" dirty="0"/>
          </a:p>
        </p:txBody>
      </p:sp>
      <p:pic>
        <p:nvPicPr>
          <p:cNvPr id="4" name="Kuva 3" descr="Kuva, joka sisältää kohteen teksti, ohjelmisto, Verkkosivusto, Tietokonekuvake&#10;&#10;Tekoälyllä luotu sisältö voi olla virheellistä.">
            <a:extLst>
              <a:ext uri="{FF2B5EF4-FFF2-40B4-BE49-F238E27FC236}">
                <a16:creationId xmlns:a16="http://schemas.microsoft.com/office/drawing/2014/main" id="{291EF49C-FB3E-6AED-F1B1-3516D84B9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1" t="62260" r="54131" b="20534"/>
          <a:stretch>
            <a:fillRect/>
          </a:stretch>
        </p:blipFill>
        <p:spPr>
          <a:xfrm>
            <a:off x="9422296" y="5801685"/>
            <a:ext cx="2769704" cy="1056315"/>
          </a:xfrm>
          <a:prstGeom prst="rect">
            <a:avLst/>
          </a:prstGeom>
        </p:spPr>
      </p:pic>
      <p:pic>
        <p:nvPicPr>
          <p:cNvPr id="6" name="Kuva 5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8C985B32-D112-0206-B9A0-CEEA59070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" y="0"/>
            <a:ext cx="12128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8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DE68D34-2C00-1229-F616-2F7BEED9D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301"/>
            <a:ext cx="12192000" cy="677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71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38411B-733A-05EB-5DDD-104E88828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1A46E1A-AFE5-02B5-B410-8A22BB08F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Lukuvuosi 26-27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4E0254-270E-C130-AAA9-9504F314C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Comic Sans MS" panose="030F0702030302020204" pitchFamily="66" charset="0"/>
              </a:rPr>
              <a:t>Aikataulut </a:t>
            </a:r>
            <a:r>
              <a:rPr lang="fi-FI" sz="2000" dirty="0" err="1">
                <a:latin typeface="Comic Sans MS" panose="030F0702030302020204" pitchFamily="66" charset="0"/>
              </a:rPr>
              <a:t>wilmaan</a:t>
            </a:r>
            <a:r>
              <a:rPr lang="fi-FI" sz="2000" dirty="0">
                <a:latin typeface="Comic Sans MS" panose="030F0702030302020204" pitchFamily="66" charset="0"/>
              </a:rPr>
              <a:t> ja koulun nettisivuille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Tiedottaminen Wilman kautta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Sisäilma</a:t>
            </a:r>
          </a:p>
          <a:p>
            <a:pPr lvl="1"/>
            <a:r>
              <a:rPr lang="fi-FI" sz="1600" dirty="0">
                <a:latin typeface="Comic Sans MS" panose="030F0702030302020204" pitchFamily="66" charset="0"/>
              </a:rPr>
              <a:t>Korjaukset kesällä 2026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96D048E8-8E44-2328-E407-62A6C062B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228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5F703B-908C-EC92-F8AD-B6110E5FB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0FABA39-8EF5-A0B6-A35A-C3F681B73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Opiskelu Iitin Lukiossa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7DB9C9-A783-45BB-B603-03C1567FB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Comic Sans MS" panose="030F0702030302020204" pitchFamily="66" charset="0"/>
              </a:rPr>
              <a:t>13 jaksossa vähintään 150 opintopistettä</a:t>
            </a:r>
          </a:p>
          <a:p>
            <a:pPr lvl="1"/>
            <a:r>
              <a:rPr lang="fi-FI" sz="1600" dirty="0">
                <a:latin typeface="Comic Sans MS" panose="030F0702030302020204" pitchFamily="66" charset="0"/>
              </a:rPr>
              <a:t>1. vuosi 60 op, 2. vuosi 60 op ja 3. vuosi   30 op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Opintotarjonta monipuolinen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Opiskelija suunnittelee ja valitsee opintonsa kurssitarjottimelta.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Valintoja voi tehdä lukuvuoden aikana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Kuva 5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96FB8B63-76C8-38BA-62AD-27B526BDA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05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288103-758E-7ACA-D170-775F341B8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3A106E-473D-CAB0-E492-39967B0F7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Opiskelu Iitin Lukiossa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8EDCD4-E2A9-52DD-0B1A-9669C06D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fi-FI" sz="2000" dirty="0">
                <a:latin typeface="Comic Sans MS" panose="030F0702030302020204" pitchFamily="66" charset="0"/>
              </a:rPr>
              <a:t>Opintojaksotarjotin koulun nettisivulla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Tuntikaavio vaihtuu jaksoittain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2. Jakso julkaistu</a:t>
            </a:r>
          </a:p>
          <a:p>
            <a:r>
              <a:rPr lang="fi-FI" sz="2000" dirty="0">
                <a:latin typeface="Comic Sans MS" panose="030F0702030302020204" pitchFamily="66" charset="0"/>
              </a:rPr>
              <a:t>Loput jaksot julkaistaan syyskuun aikana.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Kuva 5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207BA61E-9F7A-6BE0-8391-E883AD3A3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-2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10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CA65AD-E736-D37D-2390-9FF9F2891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083601A-B17F-F4AC-60A8-1B82646B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Opiskelu Iitin Lukiossa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F3F6CB-0152-B34A-CDA8-A60C0BD7C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fi-FI" sz="1700" dirty="0">
                <a:latin typeface="Comic Sans MS" panose="030F0702030302020204" pitchFamily="66" charset="0"/>
              </a:rPr>
              <a:t>Opetusmenetelmät vaihtelevat oppiaineiden ja opettajien sekä opintojaksojen välillä </a:t>
            </a:r>
          </a:p>
          <a:p>
            <a:r>
              <a:rPr lang="fi-FI" sz="1700" dirty="0">
                <a:latin typeface="Comic Sans MS" panose="030F0702030302020204" pitchFamily="66" charset="0"/>
              </a:rPr>
              <a:t>Opetussuunnitelma painottaa sekä tietoja että taitoja. Ylioppilaskokeessa pyritään arvioimaan molempia. </a:t>
            </a:r>
          </a:p>
          <a:p>
            <a:r>
              <a:rPr lang="fi-FI" sz="1700" dirty="0">
                <a:latin typeface="Comic Sans MS" panose="030F0702030302020204" pitchFamily="66" charset="0"/>
              </a:rPr>
              <a:t>Opetussuunnitelma korostaa jatkuvaa arviointia </a:t>
            </a:r>
          </a:p>
          <a:p>
            <a:r>
              <a:rPr lang="fi-FI" sz="1700" dirty="0">
                <a:latin typeface="Comic Sans MS" panose="030F0702030302020204" pitchFamily="66" charset="0"/>
              </a:rPr>
              <a:t>jatkuva arviointi voi kuormittaa opiskelijoita ja opettajia </a:t>
            </a:r>
          </a:p>
          <a:p>
            <a:r>
              <a:rPr lang="fi-FI" sz="1700" dirty="0">
                <a:latin typeface="Comic Sans MS" panose="030F0702030302020204" pitchFamily="66" charset="0"/>
              </a:rPr>
              <a:t>oman osaamisen arviointi ja palautteen saaminen </a:t>
            </a:r>
          </a:p>
          <a:p>
            <a:pPr marL="0" indent="0">
              <a:buNone/>
            </a:pPr>
            <a:endParaRPr lang="fi-FI" sz="1700" dirty="0">
              <a:latin typeface="Comic Sans MS" panose="030F0702030302020204" pitchFamily="66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4C1367E3-1E99-8284-AC79-A4C35FE83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47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72E734-6107-AFBD-AF4D-62F643D1C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E30E66-A689-612B-07E9-E138A3165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6772759-3316-040D-76E4-6015C6308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58E397C-BE0A-73EA-4ED7-F78B04E89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fi-FI" dirty="0">
                <a:latin typeface="Comic Sans MS" panose="030F0702030302020204" pitchFamily="66" charset="0"/>
              </a:rPr>
              <a:t>ERASMUS+ Hanke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047DBF-154F-60EF-838A-26351BF07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fi-FI" sz="1700" dirty="0">
                <a:latin typeface="Comic Sans MS" panose="030F0702030302020204" pitchFamily="66" charset="0"/>
              </a:rPr>
              <a:t>Opintokokonaisuus yhteistyössä Ranska </a:t>
            </a:r>
            <a:r>
              <a:rPr lang="fi-FI" sz="1700" dirty="0" err="1">
                <a:latin typeface="Comic Sans MS" panose="030F0702030302020204" pitchFamily="66" charset="0"/>
              </a:rPr>
              <a:t>Lamballessa</a:t>
            </a:r>
            <a:r>
              <a:rPr lang="fi-FI" sz="1700" dirty="0">
                <a:latin typeface="Comic Sans MS" panose="030F0702030302020204" pitchFamily="66" charset="0"/>
              </a:rPr>
              <a:t> sijaitsevan koulun kanssa.</a:t>
            </a:r>
          </a:p>
          <a:p>
            <a:pPr>
              <a:buFontTx/>
              <a:buChar char="-"/>
            </a:pPr>
            <a:r>
              <a:rPr lang="fi-FI" sz="1700" dirty="0">
                <a:latin typeface="Comic Sans MS" panose="030F0702030302020204" pitchFamily="66" charset="0"/>
              </a:rPr>
              <a:t>Mukaan maksimissaan 20 lukiolaista</a:t>
            </a:r>
          </a:p>
          <a:p>
            <a:pPr>
              <a:buFontTx/>
              <a:buChar char="-"/>
            </a:pPr>
            <a:r>
              <a:rPr lang="fi-FI" sz="1700" dirty="0">
                <a:latin typeface="Comic Sans MS" panose="030F0702030302020204" pitchFamily="66" charset="0"/>
              </a:rPr>
              <a:t>Etusijalla ne opiskelijat, jotka eivät ole olleet aiemmin mukana</a:t>
            </a:r>
          </a:p>
          <a:p>
            <a:pPr>
              <a:buFontTx/>
              <a:buChar char="-"/>
            </a:pPr>
            <a:r>
              <a:rPr lang="fi-FI" sz="1700" dirty="0">
                <a:latin typeface="Comic Sans MS" panose="030F0702030302020204" pitchFamily="66" charset="0"/>
              </a:rPr>
              <a:t>Ranskasta vieraillaan tammikuussa 2027 Iitissä</a:t>
            </a:r>
          </a:p>
          <a:p>
            <a:pPr>
              <a:buFontTx/>
              <a:buChar char="-"/>
            </a:pPr>
            <a:r>
              <a:rPr lang="fi-FI" sz="1700" dirty="0">
                <a:latin typeface="Comic Sans MS" panose="030F0702030302020204" pitchFamily="66" charset="0"/>
              </a:rPr>
              <a:t>Meidän opintomatka Ranskaan huhtikuussa 2027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1946F55-9E1A-4A1D-3326-3F9797AB7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BADE5D82-CCF3-25BC-4195-181109A66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179" y="0"/>
            <a:ext cx="1458820" cy="1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8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4C248F-F39F-30D2-AD8C-83E8D2D00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10D293-0B31-DDC5-0479-29D239454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fi-FI" sz="5400">
                <a:latin typeface="Comic Sans MS" panose="030F0702030302020204" pitchFamily="66" charset="0"/>
              </a:rPr>
              <a:t>KIITOS!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CB1CAD-D3C5-0A00-A989-10C57D93A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fi-FI" sz="2200">
                <a:latin typeface="Comic Sans MS" panose="030F0702030302020204" pitchFamily="66" charset="0"/>
              </a:rPr>
              <a:t>Seuraavaksi ryhmäohjaajan osuudet</a:t>
            </a:r>
          </a:p>
        </p:txBody>
      </p:sp>
      <p:pic>
        <p:nvPicPr>
          <p:cNvPr id="5" name="Kuva 4" descr="Kuva, joka sisältää kohteen Fontti, Grafiikka, teksti, logo&#10;&#10;Tekoälyllä luotu sisältö voi olla virheellistä.">
            <a:extLst>
              <a:ext uri="{FF2B5EF4-FFF2-40B4-BE49-F238E27FC236}">
                <a16:creationId xmlns:a16="http://schemas.microsoft.com/office/drawing/2014/main" id="{D0034CE4-4284-FDCC-84EB-D773CC1CC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312" y="329183"/>
            <a:ext cx="3121271" cy="34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00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2025</TotalTime>
  <Words>294</Words>
  <Application>Microsoft Office PowerPoint</Application>
  <PresentationFormat>Laajakuva</PresentationFormat>
  <Paragraphs>67</Paragraphs>
  <Slides>17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Comic Sans MS</vt:lpstr>
      <vt:lpstr>Office-teema</vt:lpstr>
      <vt:lpstr>PowerPoint-esitys</vt:lpstr>
      <vt:lpstr>Lukiomme</vt:lpstr>
      <vt:lpstr>Kasvatus ja koulutus yhteistyönä</vt:lpstr>
      <vt:lpstr>Vanhempainyhdistys</vt:lpstr>
      <vt:lpstr>Käytänteitä</vt:lpstr>
      <vt:lpstr>Koulupäivän turvallisuus ja viihtyisyys</vt:lpstr>
      <vt:lpstr>1.8.25 Lukiolaki</vt:lpstr>
      <vt:lpstr>PowerPoint-esitys</vt:lpstr>
      <vt:lpstr>VOIT OTTAA YHTEYTTÄ  MATALALLA KYNNYKSELLÄ KENEEN TAHANSA MEISTÄ.  - OHJAAMME SOPIVAN TUEN PIIRIN</vt:lpstr>
      <vt:lpstr>PowerPoint-esitys</vt:lpstr>
      <vt:lpstr>PowerPoint-esitys</vt:lpstr>
      <vt:lpstr>Lukuvuosi 26-27</vt:lpstr>
      <vt:lpstr>Opiskelu Iitin Lukiossa</vt:lpstr>
      <vt:lpstr>Opiskelu Iitin Lukiossa</vt:lpstr>
      <vt:lpstr>Opiskelu Iitin Lukiossa</vt:lpstr>
      <vt:lpstr>ERASMUS+ Hanke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Juho Korhonen</dc:creator>
  <cp:lastModifiedBy>Juho Korhonen</cp:lastModifiedBy>
  <cp:revision>1</cp:revision>
  <dcterms:created xsi:type="dcterms:W3CDTF">2025-08-26T07:16:43Z</dcterms:created>
  <dcterms:modified xsi:type="dcterms:W3CDTF">2026-09-01T14:27:28Z</dcterms:modified>
</cp:coreProperties>
</file>