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05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8000"/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0BE21A-48B6-454B-B777-2708AC3E7CDC}" type="datetimeFigureOut">
              <a:rPr lang="fi-FI" smtClean="0"/>
              <a:t>11.12.2017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2C021-E4A2-46FF-B243-C91FA2F5CE2B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KPL 4	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Psykodynaaminen näkökulma persoonallisuuteen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Psykoanalyysi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• oppisuunta/koulukunta</a:t>
            </a:r>
          </a:p>
          <a:p>
            <a:pPr>
              <a:buNone/>
            </a:pPr>
            <a:r>
              <a:rPr lang="fi-FI" dirty="0" smtClean="0"/>
              <a:t>• persoonallisuusteoria</a:t>
            </a:r>
          </a:p>
          <a:p>
            <a:pPr>
              <a:buNone/>
            </a:pPr>
            <a:r>
              <a:rPr lang="fi-FI" dirty="0" smtClean="0"/>
              <a:t>• tutkimus- ja hoitomenetelmä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Psykoanalyysin menetelmiä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• kliiniset tapaustutkimukset </a:t>
            </a:r>
          </a:p>
          <a:p>
            <a:pPr>
              <a:buNone/>
            </a:pPr>
            <a:r>
              <a:rPr lang="fi-FI" dirty="0" smtClean="0"/>
              <a:t>• hypnoosi </a:t>
            </a:r>
          </a:p>
          <a:p>
            <a:pPr>
              <a:buNone/>
            </a:pPr>
            <a:r>
              <a:rPr lang="fi-FI" dirty="0" smtClean="0"/>
              <a:t>• vapaa assosiaatio </a:t>
            </a:r>
          </a:p>
          <a:p>
            <a:pPr>
              <a:buNone/>
            </a:pPr>
            <a:r>
              <a:rPr lang="fi-FI" dirty="0" smtClean="0"/>
              <a:t>• tunteensiirto </a:t>
            </a:r>
          </a:p>
          <a:p>
            <a:pPr>
              <a:buNone/>
            </a:pPr>
            <a:r>
              <a:rPr lang="fi-FI" dirty="0" smtClean="0"/>
              <a:t>• unianalyysi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Psykoanalyysin käsitys persoonallisuudesta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fi-FI" dirty="0" smtClean="0"/>
              <a:t>• dynaaminen energiajärjestelmä, jossa motiivit, jännitteet ja ristiriidat vaikuttavat </a:t>
            </a:r>
          </a:p>
          <a:p>
            <a:pPr>
              <a:buNone/>
            </a:pPr>
            <a:r>
              <a:rPr lang="fi-FI" dirty="0" smtClean="0"/>
              <a:t>• pyrkimys mielihyvään ja viettien tyydytykseen hallitsee psyyken toimintaa </a:t>
            </a:r>
          </a:p>
          <a:p>
            <a:pPr>
              <a:buNone/>
            </a:pPr>
            <a:r>
              <a:rPr lang="fi-FI" dirty="0" smtClean="0"/>
              <a:t>• persoonallisuutta säätelevät elämänvietti (libido) ja kuolemanvietti (</a:t>
            </a:r>
            <a:r>
              <a:rPr lang="fi-FI" dirty="0" err="1" smtClean="0"/>
              <a:t>thanatos</a:t>
            </a:r>
            <a:r>
              <a:rPr lang="fi-FI" dirty="0" smtClean="0"/>
              <a:t>) </a:t>
            </a:r>
          </a:p>
          <a:p>
            <a:pPr>
              <a:buNone/>
            </a:pPr>
            <a:r>
              <a:rPr lang="fi-FI" dirty="0" smtClean="0"/>
              <a:t>• selviytyminen hankalista tilanteista tapahtuu egon avulla (mm. </a:t>
            </a:r>
            <a:r>
              <a:rPr lang="fi-FI" dirty="0" err="1" smtClean="0"/>
              <a:t>defenssit</a:t>
            </a:r>
            <a:r>
              <a:rPr lang="fi-FI" dirty="0" smtClean="0"/>
              <a:t>) </a:t>
            </a:r>
          </a:p>
          <a:p>
            <a:pPr>
              <a:buNone/>
            </a:pPr>
            <a:r>
              <a:rPr lang="fi-FI" dirty="0" smtClean="0"/>
              <a:t>• kerroksisuus: tietoinen, esitietoinen, tiedostamaton </a:t>
            </a:r>
          </a:p>
          <a:p>
            <a:pPr>
              <a:buNone/>
            </a:pPr>
            <a:r>
              <a:rPr lang="fi-FI" dirty="0" smtClean="0"/>
              <a:t>• rakenne: id, ego, superego </a:t>
            </a:r>
          </a:p>
          <a:p>
            <a:pPr>
              <a:buNone/>
            </a:pPr>
            <a:r>
              <a:rPr lang="fi-FI" dirty="0" smtClean="0"/>
              <a:t>• psyykkinen determinismi: mikään ei ole sattumaa, kaikella on syynsä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Persoonallisuuden kehitys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• psykoseksuaalisten vaiheiden kautta; anaalinen, </a:t>
            </a:r>
            <a:r>
              <a:rPr lang="fi-FI" dirty="0" err="1" smtClean="0"/>
              <a:t>fallinen</a:t>
            </a:r>
            <a:r>
              <a:rPr lang="fi-FI" dirty="0" smtClean="0"/>
              <a:t>, latentti, genitaalinen; etenkin oidipaalisuus tärkeä </a:t>
            </a:r>
            <a:r>
              <a:rPr lang="fi-FI" dirty="0" err="1" smtClean="0"/>
              <a:t>fallisessa</a:t>
            </a:r>
            <a:r>
              <a:rPr lang="fi-FI" dirty="0" smtClean="0"/>
              <a:t> vaiheessa </a:t>
            </a:r>
          </a:p>
          <a:p>
            <a:pPr>
              <a:buNone/>
            </a:pPr>
            <a:r>
              <a:rPr lang="fi-FI" dirty="0" smtClean="0"/>
              <a:t>• id, ego ja superego eriytyvät vähitellen hoitamaan erilaisia tehtäviä, mm. välitöntä tyydytystä siirretään myöhemmäs tai yhteisön hyväksymiin kohteisiin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Psyykkisten häiriöiden syitä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• varhaislapsuuden kokemukset </a:t>
            </a:r>
          </a:p>
          <a:p>
            <a:pPr>
              <a:buNone/>
            </a:pPr>
            <a:r>
              <a:rPr lang="fi-FI" dirty="0" smtClean="0"/>
              <a:t>• torjutut traumaattiset elämykset </a:t>
            </a:r>
          </a:p>
          <a:p>
            <a:pPr>
              <a:buNone/>
            </a:pPr>
            <a:r>
              <a:rPr lang="fi-FI" dirty="0" smtClean="0"/>
              <a:t>• sisäiset ristiriidat, esimerkiksi ongelmallinen äitisuhde </a:t>
            </a:r>
          </a:p>
          <a:p>
            <a:pPr>
              <a:buNone/>
            </a:pPr>
            <a:r>
              <a:rPr lang="fi-FI" dirty="0" smtClean="0"/>
              <a:t>• kyvyttömyys ratkaista sisäisten jännitteiden ja ulkoisten vaatimusten ristiriitaa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Psyykkisten häiriöiden hoito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• psykoanalyyttinen psykoterapia (vapaa assosiaatio; </a:t>
            </a:r>
            <a:r>
              <a:rPr lang="fi-FI" dirty="0" err="1" smtClean="0"/>
              <a:t>transferenssi/vastatransferenssi</a:t>
            </a:r>
            <a:r>
              <a:rPr lang="fi-FI" dirty="0" smtClean="0"/>
              <a:t>, katharsis, unianalyysi) </a:t>
            </a:r>
          </a:p>
          <a:p>
            <a:pPr>
              <a:buNone/>
            </a:pPr>
            <a:r>
              <a:rPr lang="fi-FI" dirty="0" smtClean="0"/>
              <a:t>• ongelman syyt tuotava tietoisuuden käsittelyyn </a:t>
            </a:r>
          </a:p>
          <a:p>
            <a:pPr>
              <a:buNone/>
            </a:pPr>
            <a:r>
              <a:rPr lang="fi-FI" dirty="0" smtClean="0"/>
              <a:t>• tavoitteena syvällinen persoonallisuuden muutos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Kritiikki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• käsitteiden hämäryys, tutkimusnäytön puute </a:t>
            </a:r>
          </a:p>
          <a:p>
            <a:pPr>
              <a:buNone/>
            </a:pPr>
            <a:r>
              <a:rPr lang="fi-FI" dirty="0" smtClean="0"/>
              <a:t>• yleistyksiä tapaustutkimusten perusteella </a:t>
            </a:r>
          </a:p>
          <a:p>
            <a:pPr>
              <a:buNone/>
            </a:pPr>
            <a:r>
              <a:rPr lang="fi-FI" dirty="0" smtClean="0"/>
              <a:t>• pessimistinen ihmiskuva: ihminen ei itse voi säädellä elämäänsä </a:t>
            </a:r>
          </a:p>
          <a:p>
            <a:pPr>
              <a:buNone/>
            </a:pPr>
            <a:r>
              <a:rPr lang="fi-FI" dirty="0" smtClean="0"/>
              <a:t>• menneisyyden ylisuuri painotus, korvaavien kokemusten osuutta ei ymmärretty </a:t>
            </a:r>
          </a:p>
          <a:p>
            <a:pPr>
              <a:buNone/>
            </a:pPr>
            <a:r>
              <a:rPr lang="fi-FI" dirty="0" smtClean="0"/>
              <a:t>• sosiaalisen ympäristön vaikutuksia ei otettu kylliksi huomioon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Ansio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i-FI" dirty="0" smtClean="0"/>
              <a:t>• vaikutti laajasti kasvatusnäkemyksiin, varhaislapsuuden merkitys korostui </a:t>
            </a:r>
          </a:p>
          <a:p>
            <a:pPr>
              <a:buNone/>
            </a:pPr>
            <a:r>
              <a:rPr lang="fi-FI" dirty="0" smtClean="0"/>
              <a:t>• psykoterapioiden synty mahdollistui </a:t>
            </a:r>
          </a:p>
          <a:p>
            <a:pPr>
              <a:buNone/>
            </a:pPr>
            <a:r>
              <a:rPr lang="fi-FI" dirty="0" smtClean="0"/>
              <a:t>• psykiatrisen hoidon menetelmät kehittyivät </a:t>
            </a:r>
          </a:p>
          <a:p>
            <a:pPr>
              <a:buNone/>
            </a:pPr>
            <a:r>
              <a:rPr lang="fi-FI" dirty="0" smtClean="0"/>
              <a:t>• myös eri taiteenlajit saivat virikkeitä ja tulkintamalleja </a:t>
            </a:r>
          </a:p>
          <a:p>
            <a:pPr>
              <a:buNone/>
            </a:pPr>
            <a:r>
              <a:rPr lang="fi-FI" dirty="0" smtClean="0"/>
              <a:t>• laaja kokonaiskehikko persoonallisuudesta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267</Words>
  <Application>Microsoft Office PowerPoint</Application>
  <PresentationFormat>Näytössä katseltava diaesitys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0" baseType="lpstr">
      <vt:lpstr>Office-teema</vt:lpstr>
      <vt:lpstr>KPL 4 </vt:lpstr>
      <vt:lpstr>Psykoanalyysi</vt:lpstr>
      <vt:lpstr>Psykoanalyysin menetelmiä</vt:lpstr>
      <vt:lpstr>Psykoanalyysin käsitys persoonallisuudesta</vt:lpstr>
      <vt:lpstr>Persoonallisuuden kehitys</vt:lpstr>
      <vt:lpstr>Psyykkisten häiriöiden syitä</vt:lpstr>
      <vt:lpstr>Psyykkisten häiriöiden hoito</vt:lpstr>
      <vt:lpstr>Kritiikki</vt:lpstr>
      <vt:lpstr>Ansio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KPL 4 </dc:title>
  <dc:creator>Kotikone</dc:creator>
  <cp:lastModifiedBy>Kotikone</cp:lastModifiedBy>
  <cp:revision>1</cp:revision>
  <dcterms:created xsi:type="dcterms:W3CDTF">2017-12-11T11:29:33Z</dcterms:created>
  <dcterms:modified xsi:type="dcterms:W3CDTF">2017-12-11T11:38:17Z</dcterms:modified>
</cp:coreProperties>
</file>