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66" r:id="rId4"/>
    <p:sldId id="267" r:id="rId5"/>
    <p:sldId id="268" r:id="rId6"/>
    <p:sldId id="257" r:id="rId7"/>
    <p:sldId id="258" r:id="rId8"/>
    <p:sldId id="259" r:id="rId9"/>
    <p:sldId id="260" r:id="rId10"/>
    <p:sldId id="269" r:id="rId11"/>
    <p:sldId id="261" r:id="rId12"/>
    <p:sldId id="262" r:id="rId13"/>
    <p:sldId id="270" r:id="rId14"/>
    <p:sldId id="263" r:id="rId15"/>
    <p:sldId id="264" r:id="rId16"/>
    <p:sldId id="271" r:id="rId17"/>
    <p:sldId id="272" r:id="rId18"/>
    <p:sldId id="273" r:id="rId19"/>
    <p:sldId id="274" r:id="rId20"/>
    <p:sldId id="276" r:id="rId21"/>
    <p:sldId id="275" r:id="rId2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7" autoAdjust="0"/>
    <p:restoredTop sz="94660"/>
  </p:normalViewPr>
  <p:slideViewPr>
    <p:cSldViewPr snapToGrid="0">
      <p:cViewPr varScale="1">
        <p:scale>
          <a:sx n="91" d="100"/>
          <a:sy n="91" d="100"/>
        </p:scale>
        <p:origin x="63" y="62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8" name="Otsikko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i-FI" smtClean="0"/>
              <a:t>Muokkaa perustyyl. napsautt.</a:t>
            </a:r>
            <a:endParaRPr kumimoji="0" lang="en-US"/>
          </a:p>
        </p:txBody>
      </p:sp>
      <p:sp>
        <p:nvSpPr>
          <p:cNvPr id="28" name="Päivämäärän paikkamerkki 27"/>
          <p:cNvSpPr>
            <a:spLocks noGrp="1"/>
          </p:cNvSpPr>
          <p:nvPr>
            <p:ph type="dt" sz="half" idx="10"/>
          </p:nvPr>
        </p:nvSpPr>
        <p:spPr/>
        <p:txBody>
          <a:bodyPr/>
          <a:lstStyle/>
          <a:p>
            <a:fld id="{966941BB-449A-4BEA-BD77-B6CEAB4F0CB2}" type="datetimeFigureOut">
              <a:rPr lang="fi-FI" smtClean="0"/>
              <a:t>22.9.2020</a:t>
            </a:fld>
            <a:endParaRPr lang="fi-FI"/>
          </a:p>
        </p:txBody>
      </p:sp>
      <p:sp>
        <p:nvSpPr>
          <p:cNvPr id="17" name="Alatunnisteen paikkamerkki 16"/>
          <p:cNvSpPr>
            <a:spLocks noGrp="1"/>
          </p:cNvSpPr>
          <p:nvPr>
            <p:ph type="ftr" sz="quarter" idx="11"/>
          </p:nvPr>
        </p:nvSpPr>
        <p:spPr/>
        <p:txBody>
          <a:bodyPr/>
          <a:lstStyle/>
          <a:p>
            <a:endParaRPr lang="fi-FI"/>
          </a:p>
        </p:txBody>
      </p:sp>
      <p:sp>
        <p:nvSpPr>
          <p:cNvPr id="29" name="Dian numeron paikkamerkki 28"/>
          <p:cNvSpPr>
            <a:spLocks noGrp="1"/>
          </p:cNvSpPr>
          <p:nvPr>
            <p:ph type="sldNum" sz="quarter" idx="12"/>
          </p:nvPr>
        </p:nvSpPr>
        <p:spPr/>
        <p:txBody>
          <a:bodyPr/>
          <a:lstStyle/>
          <a:p>
            <a:fld id="{9C58CE30-8EB3-40A2-8368-F21F972C6187}" type="slidenum">
              <a:rPr lang="fi-FI" smtClean="0"/>
              <a:t>‹#›</a:t>
            </a:fld>
            <a:endParaRPr lang="fi-FI"/>
          </a:p>
        </p:txBody>
      </p:sp>
      <p:sp>
        <p:nvSpPr>
          <p:cNvPr id="9" name="Alaotsikko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i-FI" smtClean="0"/>
              <a:t>Muokkaa alaotsikon perustyyliä napsautt.</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kumimoji="0" lang="fi-FI" smtClean="0"/>
              <a:t>Muokkaa perustyyl. napsautt.</a:t>
            </a:r>
            <a:endParaRPr kumimoji="0" lang="en-US"/>
          </a:p>
        </p:txBody>
      </p:sp>
      <p:sp>
        <p:nvSpPr>
          <p:cNvPr id="3" name="Pystysuoran tekstin paikkamerkki 2"/>
          <p:cNvSpPr>
            <a:spLocks noGrp="1"/>
          </p:cNvSpPr>
          <p:nvPr>
            <p:ph type="body" orient="vert" idx="1"/>
          </p:nvPr>
        </p:nvSpPr>
        <p:spPr/>
        <p:txBody>
          <a:bodyPr vert="eaVer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4" name="Päivämäärän paikkamerkki 3"/>
          <p:cNvSpPr>
            <a:spLocks noGrp="1"/>
          </p:cNvSpPr>
          <p:nvPr>
            <p:ph type="dt" sz="half" idx="10"/>
          </p:nvPr>
        </p:nvSpPr>
        <p:spPr/>
        <p:txBody>
          <a:bodyPr/>
          <a:lstStyle/>
          <a:p>
            <a:fld id="{966941BB-449A-4BEA-BD77-B6CEAB4F0CB2}" type="datetimeFigureOut">
              <a:rPr lang="fi-FI" smtClean="0"/>
              <a:t>22.9.2020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9C58CE30-8EB3-40A2-8368-F21F972C6187}" type="slidenum">
              <a:rPr lang="fi-FI" smtClean="0"/>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839200" y="274639"/>
            <a:ext cx="2743200" cy="5851525"/>
          </a:xfrm>
        </p:spPr>
        <p:txBody>
          <a:bodyPr vert="eaVert"/>
          <a:lstStyle/>
          <a:p>
            <a:r>
              <a:rPr kumimoji="0" lang="fi-FI" smtClean="0"/>
              <a:t>Muokkaa perustyyl. napsautt.</a:t>
            </a:r>
            <a:endParaRPr kumimoji="0" lang="en-US"/>
          </a:p>
        </p:txBody>
      </p:sp>
      <p:sp>
        <p:nvSpPr>
          <p:cNvPr id="3" name="Pystysuoran tekstin paikkamerkki 2"/>
          <p:cNvSpPr>
            <a:spLocks noGrp="1"/>
          </p:cNvSpPr>
          <p:nvPr>
            <p:ph type="body" orient="vert" idx="1"/>
          </p:nvPr>
        </p:nvSpPr>
        <p:spPr>
          <a:xfrm>
            <a:off x="609600" y="274639"/>
            <a:ext cx="8026400" cy="5851525"/>
          </a:xfrm>
        </p:spPr>
        <p:txBody>
          <a:bodyPr vert="eaVer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4" name="Päivämäärän paikkamerkki 3"/>
          <p:cNvSpPr>
            <a:spLocks noGrp="1"/>
          </p:cNvSpPr>
          <p:nvPr>
            <p:ph type="dt" sz="half" idx="10"/>
          </p:nvPr>
        </p:nvSpPr>
        <p:spPr/>
        <p:txBody>
          <a:bodyPr/>
          <a:lstStyle/>
          <a:p>
            <a:fld id="{966941BB-449A-4BEA-BD77-B6CEAB4F0CB2}" type="datetimeFigureOut">
              <a:rPr lang="fi-FI" smtClean="0"/>
              <a:t>22.9.2020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9C58CE30-8EB3-40A2-8368-F21F972C6187}" type="slidenum">
              <a:rPr lang="fi-FI" smtClean="0"/>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kumimoji="0" lang="fi-FI" smtClean="0"/>
              <a:t>Muokkaa perustyyl. napsautt.</a:t>
            </a:r>
            <a:endParaRPr kumimoji="0" lang="en-US"/>
          </a:p>
        </p:txBody>
      </p:sp>
      <p:sp>
        <p:nvSpPr>
          <p:cNvPr id="3" name="Sisällön paikkamerkki 2"/>
          <p:cNvSpPr>
            <a:spLocks noGrp="1"/>
          </p:cNvSpPr>
          <p:nvPr>
            <p:ph idx="1"/>
          </p:nvPr>
        </p:nvSpPr>
        <p:spPr/>
        <p:txBody>
          <a:bodyPr/>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4" name="Päivämäärän paikkamerkki 3"/>
          <p:cNvSpPr>
            <a:spLocks noGrp="1"/>
          </p:cNvSpPr>
          <p:nvPr>
            <p:ph type="dt" sz="half" idx="10"/>
          </p:nvPr>
        </p:nvSpPr>
        <p:spPr/>
        <p:txBody>
          <a:bodyPr/>
          <a:lstStyle/>
          <a:p>
            <a:fld id="{966941BB-449A-4BEA-BD77-B6CEAB4F0CB2}" type="datetimeFigureOut">
              <a:rPr lang="fi-FI" smtClean="0"/>
              <a:t>22.9.2020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9C58CE30-8EB3-40A2-8368-F21F972C6187}" type="slidenum">
              <a:rPr lang="fi-FI" smtClean="0"/>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bg>
      <p:bgRef idx="1003">
        <a:schemeClr val="bg2"/>
      </p:bgRef>
    </p:bg>
    <p:spTree>
      <p:nvGrpSpPr>
        <p:cNvPr id="1" name=""/>
        <p:cNvGrpSpPr/>
        <p:nvPr/>
      </p:nvGrpSpPr>
      <p:grpSpPr>
        <a:xfrm>
          <a:off x="0" y="0"/>
          <a:ext cx="0" cy="0"/>
          <a:chOff x="0" y="0"/>
          <a:chExt cx="0" cy="0"/>
        </a:xfrm>
      </p:grpSpPr>
      <p:sp>
        <p:nvSpPr>
          <p:cNvPr id="2" name="Otsikko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i-FI" smtClean="0"/>
              <a:t>Muokkaa perustyyl. napsautt.</a:t>
            </a:r>
            <a:endParaRPr kumimoji="0" lang="en-US"/>
          </a:p>
        </p:txBody>
      </p:sp>
      <p:sp>
        <p:nvSpPr>
          <p:cNvPr id="3" name="Tekstin paikkamerkki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i-FI" smtClean="0"/>
              <a:t>Muokkaa tekstin perustyylejä napsauttamalla</a:t>
            </a:r>
          </a:p>
        </p:txBody>
      </p:sp>
      <p:sp>
        <p:nvSpPr>
          <p:cNvPr id="4" name="Päivämäärän paikkamerkki 3"/>
          <p:cNvSpPr>
            <a:spLocks noGrp="1"/>
          </p:cNvSpPr>
          <p:nvPr>
            <p:ph type="dt" sz="half" idx="10"/>
          </p:nvPr>
        </p:nvSpPr>
        <p:spPr/>
        <p:txBody>
          <a:bodyPr/>
          <a:lstStyle/>
          <a:p>
            <a:fld id="{966941BB-449A-4BEA-BD77-B6CEAB4F0CB2}" type="datetimeFigureOut">
              <a:rPr lang="fi-FI" smtClean="0"/>
              <a:t>22.9.2020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a:xfrm>
            <a:off x="10566400" y="6416676"/>
            <a:ext cx="1016000" cy="365125"/>
          </a:xfrm>
        </p:spPr>
        <p:txBody>
          <a:bodyPr/>
          <a:lstStyle/>
          <a:p>
            <a:fld id="{9C58CE30-8EB3-40A2-8368-F21F972C6187}" type="slidenum">
              <a:rPr lang="fi-FI" smtClean="0"/>
              <a:t>‹#›</a:t>
            </a:fld>
            <a:endParaRPr lang="fi-FI"/>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kumimoji="0" lang="fi-FI" smtClean="0"/>
              <a:t>Muokkaa perustyyl. napsautt.</a:t>
            </a:r>
            <a:endParaRPr kumimoji="0" lang="en-US"/>
          </a:p>
        </p:txBody>
      </p:sp>
      <p:sp>
        <p:nvSpPr>
          <p:cNvPr id="3" name="Sisällön paikkamerkki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4" name="Sisällön paikkamerkki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5" name="Päivämäärän paikkamerkki 4"/>
          <p:cNvSpPr>
            <a:spLocks noGrp="1"/>
          </p:cNvSpPr>
          <p:nvPr>
            <p:ph type="dt" sz="half" idx="10"/>
          </p:nvPr>
        </p:nvSpPr>
        <p:spPr/>
        <p:txBody>
          <a:bodyPr/>
          <a:lstStyle/>
          <a:p>
            <a:fld id="{966941BB-449A-4BEA-BD77-B6CEAB4F0CB2}" type="datetimeFigureOut">
              <a:rPr lang="fi-FI" smtClean="0"/>
              <a:t>22.9.2020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9C58CE30-8EB3-40A2-8368-F21F972C6187}" type="slidenum">
              <a:rPr lang="fi-FI" smtClean="0"/>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609600" y="273050"/>
            <a:ext cx="10972800" cy="1143000"/>
          </a:xfrm>
        </p:spPr>
        <p:txBody>
          <a:bodyPr anchor="ctr"/>
          <a:lstStyle>
            <a:lvl1pPr>
              <a:defRPr/>
            </a:lvl1pPr>
          </a:lstStyle>
          <a:p>
            <a:r>
              <a:rPr kumimoji="0" lang="fi-FI" smtClean="0"/>
              <a:t>Muokkaa perustyyl. napsautt.</a:t>
            </a:r>
            <a:endParaRPr kumimoji="0" lang="en-US"/>
          </a:p>
        </p:txBody>
      </p:sp>
      <p:sp>
        <p:nvSpPr>
          <p:cNvPr id="3" name="Tekstin paikkamerkki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i-FI" smtClean="0"/>
              <a:t>Muokkaa tekstin perustyylejä napsauttamalla</a:t>
            </a:r>
          </a:p>
        </p:txBody>
      </p:sp>
      <p:sp>
        <p:nvSpPr>
          <p:cNvPr id="4" name="Tekstin paikkamerkki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i-FI" smtClean="0"/>
              <a:t>Muokkaa tekstin perustyylejä napsauttamalla</a:t>
            </a:r>
          </a:p>
        </p:txBody>
      </p:sp>
      <p:sp>
        <p:nvSpPr>
          <p:cNvPr id="5" name="Sisällön paikkamerkki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6" name="Sisällön paikkamerkki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7" name="Päivämäärän paikkamerkki 6"/>
          <p:cNvSpPr>
            <a:spLocks noGrp="1"/>
          </p:cNvSpPr>
          <p:nvPr>
            <p:ph type="dt" sz="half" idx="10"/>
          </p:nvPr>
        </p:nvSpPr>
        <p:spPr/>
        <p:txBody>
          <a:bodyPr/>
          <a:lstStyle/>
          <a:p>
            <a:fld id="{966941BB-449A-4BEA-BD77-B6CEAB4F0CB2}" type="datetimeFigureOut">
              <a:rPr lang="fi-FI" smtClean="0"/>
              <a:t>22.9.2020</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9C58CE30-8EB3-40A2-8368-F21F972C6187}" type="slidenum">
              <a:rPr lang="fi-FI" smtClean="0"/>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kumimoji="0" lang="fi-FI" smtClean="0"/>
              <a:t>Muokkaa perustyyl. napsautt.</a:t>
            </a:r>
            <a:endParaRPr kumimoji="0" lang="en-US"/>
          </a:p>
        </p:txBody>
      </p:sp>
      <p:sp>
        <p:nvSpPr>
          <p:cNvPr id="3" name="Päivämäärän paikkamerkki 2"/>
          <p:cNvSpPr>
            <a:spLocks noGrp="1"/>
          </p:cNvSpPr>
          <p:nvPr>
            <p:ph type="dt" sz="half" idx="10"/>
          </p:nvPr>
        </p:nvSpPr>
        <p:spPr/>
        <p:txBody>
          <a:bodyPr/>
          <a:lstStyle/>
          <a:p>
            <a:fld id="{966941BB-449A-4BEA-BD77-B6CEAB4F0CB2}" type="datetimeFigureOut">
              <a:rPr lang="fi-FI" smtClean="0"/>
              <a:t>22.9.2020</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9C58CE30-8EB3-40A2-8368-F21F972C6187}" type="slidenum">
              <a:rPr lang="fi-FI" smtClean="0"/>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966941BB-449A-4BEA-BD77-B6CEAB4F0CB2}" type="datetimeFigureOut">
              <a:rPr lang="fi-FI" smtClean="0"/>
              <a:t>22.9.2020</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9C58CE30-8EB3-40A2-8368-F21F972C6187}" type="slidenum">
              <a:rPr lang="fi-FI" smtClean="0"/>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i-FI" smtClean="0"/>
              <a:t>Muokkaa perustyyl. napsautt.</a:t>
            </a:r>
            <a:endParaRPr kumimoji="0" lang="en-US"/>
          </a:p>
        </p:txBody>
      </p:sp>
      <p:sp>
        <p:nvSpPr>
          <p:cNvPr id="3" name="Tekstin paikkamerkki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i-FI" smtClean="0"/>
              <a:t>Muokkaa tekstin perustyylejä napsauttamalla</a:t>
            </a:r>
          </a:p>
        </p:txBody>
      </p:sp>
      <p:sp>
        <p:nvSpPr>
          <p:cNvPr id="4" name="Sisällön paikkamerkki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5" name="Päivämäärän paikkamerkki 4"/>
          <p:cNvSpPr>
            <a:spLocks noGrp="1"/>
          </p:cNvSpPr>
          <p:nvPr>
            <p:ph type="dt" sz="half" idx="10"/>
          </p:nvPr>
        </p:nvSpPr>
        <p:spPr/>
        <p:txBody>
          <a:bodyPr/>
          <a:lstStyle/>
          <a:p>
            <a:fld id="{966941BB-449A-4BEA-BD77-B6CEAB4F0CB2}" type="datetimeFigureOut">
              <a:rPr lang="fi-FI" smtClean="0"/>
              <a:t>22.9.2020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9C58CE30-8EB3-40A2-8368-F21F972C6187}" type="slidenum">
              <a:rPr lang="fi-FI" smtClean="0"/>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fi-FI" smtClean="0"/>
              <a:t>Muokkaa perustyyl. napsautt.</a:t>
            </a:r>
            <a:endParaRPr kumimoji="0" lang="en-US"/>
          </a:p>
        </p:txBody>
      </p:sp>
      <p:sp>
        <p:nvSpPr>
          <p:cNvPr id="3" name="Kuvan paikkamerkki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i-FI" smtClean="0">
                <a:solidFill>
                  <a:schemeClr val="lt1"/>
                </a:solidFill>
                <a:latin typeface="+mn-lt"/>
                <a:ea typeface="+mn-ea"/>
                <a:cs typeface="+mn-cs"/>
              </a:rPr>
              <a:t>Lisää kuva napsauttamalla kuvaketta</a:t>
            </a:r>
            <a:endParaRPr kumimoji="0" lang="en-US" dirty="0">
              <a:solidFill>
                <a:schemeClr val="lt1"/>
              </a:solidFill>
              <a:latin typeface="+mn-lt"/>
              <a:ea typeface="+mn-ea"/>
              <a:cs typeface="+mn-cs"/>
            </a:endParaRPr>
          </a:p>
        </p:txBody>
      </p:sp>
      <p:sp>
        <p:nvSpPr>
          <p:cNvPr id="4" name="Tekstin paikkamerkki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i-FI" smtClean="0"/>
              <a:t>Muokkaa tekstin perustyylejä napsauttamalla</a:t>
            </a:r>
          </a:p>
        </p:txBody>
      </p:sp>
      <p:sp>
        <p:nvSpPr>
          <p:cNvPr id="5" name="Päivämäärän paikkamerkki 4"/>
          <p:cNvSpPr>
            <a:spLocks noGrp="1"/>
          </p:cNvSpPr>
          <p:nvPr>
            <p:ph type="dt" sz="half" idx="10"/>
          </p:nvPr>
        </p:nvSpPr>
        <p:spPr/>
        <p:txBody>
          <a:bodyPr/>
          <a:lstStyle/>
          <a:p>
            <a:fld id="{966941BB-449A-4BEA-BD77-B6CEAB4F0CB2}" type="datetimeFigureOut">
              <a:rPr lang="fi-FI" smtClean="0"/>
              <a:t>22.9.2020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9C58CE30-8EB3-40A2-8368-F21F972C6187}" type="slidenum">
              <a:rPr lang="fi-FI" smtClean="0"/>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tsikon paikkamerkki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i-FI" smtClean="0"/>
              <a:t>Muokkaa perustyyl. napsautt.</a:t>
            </a:r>
            <a:endParaRPr kumimoji="0" lang="en-US"/>
          </a:p>
        </p:txBody>
      </p:sp>
      <p:sp>
        <p:nvSpPr>
          <p:cNvPr id="13" name="Tekstin paikkamerkki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fi-FI" smtClean="0"/>
              <a:t>Muokkaa tekstin perustyylejä napsauttamalla</a:t>
            </a:r>
          </a:p>
          <a:p>
            <a:pPr lvl="1" eaLnBrk="1" latinLnBrk="0" hangingPunct="1"/>
            <a:r>
              <a:rPr kumimoji="0" lang="fi-FI" smtClean="0"/>
              <a:t>toinen taso</a:t>
            </a:r>
          </a:p>
          <a:p>
            <a:pPr lvl="2" eaLnBrk="1" latinLnBrk="0" hangingPunct="1"/>
            <a:r>
              <a:rPr kumimoji="0" lang="fi-FI" smtClean="0"/>
              <a:t>kolmas taso</a:t>
            </a:r>
          </a:p>
          <a:p>
            <a:pPr lvl="3" eaLnBrk="1" latinLnBrk="0" hangingPunct="1"/>
            <a:r>
              <a:rPr kumimoji="0" lang="fi-FI" smtClean="0"/>
              <a:t>neljäs taso</a:t>
            </a:r>
          </a:p>
          <a:p>
            <a:pPr lvl="4" eaLnBrk="1" latinLnBrk="0" hangingPunct="1"/>
            <a:r>
              <a:rPr kumimoji="0" lang="fi-FI" smtClean="0"/>
              <a:t>viides taso</a:t>
            </a:r>
            <a:endParaRPr kumimoji="0" lang="en-US"/>
          </a:p>
        </p:txBody>
      </p:sp>
      <p:sp>
        <p:nvSpPr>
          <p:cNvPr id="14" name="Päivämäärän paikkamerkki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66941BB-449A-4BEA-BD77-B6CEAB4F0CB2}" type="datetimeFigureOut">
              <a:rPr lang="fi-FI" smtClean="0"/>
              <a:t>22.9.2020</a:t>
            </a:fld>
            <a:endParaRPr lang="fi-FI"/>
          </a:p>
        </p:txBody>
      </p:sp>
      <p:sp>
        <p:nvSpPr>
          <p:cNvPr id="3" name="Alatunnisteen paikkamerkki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i-FI"/>
          </a:p>
        </p:txBody>
      </p:sp>
      <p:sp>
        <p:nvSpPr>
          <p:cNvPr id="23" name="Dian numeron paikkamerkki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C58CE30-8EB3-40A2-8368-F21F972C6187}" type="slidenum">
              <a:rPr lang="fi-FI" smtClean="0"/>
              <a:t>‹#›</a:t>
            </a:fld>
            <a:endParaRPr lang="fi-FI"/>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aamulehti.fi/a/200191165"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geologia.fi/index.php/2018/07/09/geologia-ja-aik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natgeo.fi/luonto/evoluutio/vanhimmat-elaman-jaljet-gronlanniss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tekniikanmaailma.fi/tutkijat-loysivat-australiasta-fossiilien-kuninkaan-kambrikauden-merenpohjan-kauh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627101" y="701898"/>
            <a:ext cx="10972800" cy="1551905"/>
          </a:xfrm>
        </p:spPr>
        <p:txBody>
          <a:bodyPr>
            <a:normAutofit/>
          </a:bodyPr>
          <a:lstStyle/>
          <a:p>
            <a:r>
              <a:rPr lang="fi-FI" sz="6000" dirty="0" smtClean="0"/>
              <a:t>ELÄMÄN AIKATAULU</a:t>
            </a:r>
            <a:endParaRPr lang="fi-FI" sz="6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893" y="3026535"/>
            <a:ext cx="3581737" cy="3581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0868" y="2971262"/>
            <a:ext cx="5465452" cy="3637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78420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609600" y="476518"/>
            <a:ext cx="10972800" cy="5832842"/>
          </a:xfrm>
        </p:spPr>
        <p:txBody>
          <a:bodyPr/>
          <a:lstStyle/>
          <a:p>
            <a:r>
              <a:rPr lang="fi-FI" dirty="0"/>
              <a:t>Devonikautta pidetään erityisesti kalojen kehittymisen kautena. </a:t>
            </a:r>
            <a:endParaRPr lang="fi-FI" dirty="0" smtClean="0"/>
          </a:p>
          <a:p>
            <a:r>
              <a:rPr lang="fi-FI" dirty="0"/>
              <a:t>Devonikaudella syntyivät ensimmäiset saniais-, korte- ja liekometsät. Itiökasvien lisäksi myös ensimmäiset siemenkasvit alkoivat </a:t>
            </a:r>
            <a:r>
              <a:rPr lang="fi-FI" dirty="0" smtClean="0"/>
              <a:t>kehittyä</a:t>
            </a:r>
          </a:p>
          <a:p>
            <a:endParaRPr lang="fi-FI" dirty="0"/>
          </a:p>
          <a:p>
            <a:r>
              <a:rPr lang="fi-FI" dirty="0" smtClean="0"/>
              <a:t>Devonikausi päättyi joukkotuhoon, jossa menehtyi jopa 60% lajeista</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6265" y="3477953"/>
            <a:ext cx="3672961" cy="3143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7138" y="3870869"/>
            <a:ext cx="4620699" cy="2661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210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KIVIHIILIKAUSI</a:t>
            </a:r>
            <a:endParaRPr lang="fi-FI" dirty="0"/>
          </a:p>
        </p:txBody>
      </p:sp>
      <p:sp>
        <p:nvSpPr>
          <p:cNvPr id="3" name="Sisällön paikkamerkki 2"/>
          <p:cNvSpPr>
            <a:spLocks noGrp="1"/>
          </p:cNvSpPr>
          <p:nvPr>
            <p:ph idx="1"/>
          </p:nvPr>
        </p:nvSpPr>
        <p:spPr/>
        <p:txBody>
          <a:bodyPr/>
          <a:lstStyle/>
          <a:p>
            <a:r>
              <a:rPr lang="fi-FI" dirty="0" smtClean="0"/>
              <a:t>Mantereet taas yhdessä, suuri </a:t>
            </a:r>
            <a:r>
              <a:rPr lang="fi-FI" dirty="0" err="1" smtClean="0"/>
              <a:t>Gondwanan</a:t>
            </a:r>
            <a:r>
              <a:rPr lang="fi-FI" dirty="0" smtClean="0"/>
              <a:t> manner</a:t>
            </a:r>
          </a:p>
          <a:p>
            <a:r>
              <a:rPr lang="fi-FI" dirty="0" smtClean="0"/>
              <a:t>Lämmin ja kostea ilmasto – suotuisa sammakkoeläimille</a:t>
            </a:r>
          </a:p>
          <a:p>
            <a:r>
              <a:rPr lang="fi-FI" dirty="0" smtClean="0"/>
              <a:t>Reheviä saniais-, korte- ja liekometsiä</a:t>
            </a:r>
          </a:p>
          <a:p>
            <a:r>
              <a:rPr lang="fi-FI" dirty="0" smtClean="0"/>
              <a:t>Jättimäisiä hyönteisiä </a:t>
            </a:r>
          </a:p>
          <a:p>
            <a:r>
              <a:rPr lang="fi-FI" dirty="0" smtClean="0"/>
              <a:t>Kauden lopulla ilmasto taas kylmeni </a:t>
            </a:r>
            <a:r>
              <a:rPr lang="fi-FI" dirty="0" smtClean="0">
                <a:sym typeface="Wingdings" panose="05000000000000000000" pitchFamily="2" charset="2"/>
              </a:rPr>
              <a:t> 90 milj. vuotta kestänyt jääkausi</a:t>
            </a:r>
          </a:p>
          <a:p>
            <a:pPr marL="0" indent="0">
              <a:buNone/>
            </a:pPr>
            <a:r>
              <a:rPr lang="fi-FI" dirty="0">
                <a:sym typeface="Wingdings" panose="05000000000000000000" pitchFamily="2" charset="2"/>
              </a:rPr>
              <a:t>	</a:t>
            </a:r>
            <a:r>
              <a:rPr lang="fi-FI" dirty="0" smtClean="0">
                <a:sym typeface="Wingdings" panose="05000000000000000000" pitchFamily="2" charset="2"/>
              </a:rPr>
              <a:t>- kivihiilikerrostumien syntyminen</a:t>
            </a:r>
          </a:p>
          <a:p>
            <a:pPr marL="0" indent="0">
              <a:buNone/>
            </a:pPr>
            <a:r>
              <a:rPr lang="fi-FI" dirty="0">
                <a:sym typeface="Wingdings" panose="05000000000000000000" pitchFamily="2" charset="2"/>
              </a:rPr>
              <a:t>	</a:t>
            </a:r>
            <a:r>
              <a:rPr lang="fi-FI" dirty="0" smtClean="0">
                <a:sym typeface="Wingdings" panose="05000000000000000000" pitchFamily="2" charset="2"/>
              </a:rPr>
              <a:t> jäätiköityminen aiheutti joukkotuhoa lajeille</a:t>
            </a:r>
            <a:endParaRPr lang="fi-FI" dirty="0"/>
          </a:p>
        </p:txBody>
      </p:sp>
    </p:spTree>
    <p:extLst>
      <p:ext uri="{BB962C8B-B14F-4D97-AF65-F5344CB8AC3E}">
        <p14:creationId xmlns:p14="http://schemas.microsoft.com/office/powerpoint/2010/main" val="3106841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PERMI</a:t>
            </a:r>
            <a:endParaRPr lang="fi-FI" dirty="0"/>
          </a:p>
        </p:txBody>
      </p:sp>
      <p:sp>
        <p:nvSpPr>
          <p:cNvPr id="3" name="Sisällön paikkamerkki 2"/>
          <p:cNvSpPr>
            <a:spLocks noGrp="1"/>
          </p:cNvSpPr>
          <p:nvPr>
            <p:ph idx="1"/>
          </p:nvPr>
        </p:nvSpPr>
        <p:spPr/>
        <p:txBody>
          <a:bodyPr/>
          <a:lstStyle/>
          <a:p>
            <a:r>
              <a:rPr lang="fi-FI" dirty="0" smtClean="0"/>
              <a:t>Kasvillisuutta oli valtavien jäätikköalueiden reunoilla</a:t>
            </a:r>
          </a:p>
          <a:p>
            <a:r>
              <a:rPr lang="fi-FI" dirty="0" smtClean="0"/>
              <a:t>Lämpötilaerot tropiikin ja jäätiköiden välillä suuret</a:t>
            </a:r>
          </a:p>
          <a:p>
            <a:r>
              <a:rPr lang="fi-FI" dirty="0" smtClean="0"/>
              <a:t>Noin 250 milj. vuotta sitten maapallo oli taas jäätön</a:t>
            </a:r>
          </a:p>
          <a:p>
            <a:r>
              <a:rPr lang="fi-FI" dirty="0" smtClean="0"/>
              <a:t>Mannerliikunnoista muodostui </a:t>
            </a:r>
            <a:r>
              <a:rPr lang="fi-FI" dirty="0" err="1" smtClean="0"/>
              <a:t>Pangaea</a:t>
            </a:r>
            <a:endParaRPr lang="fi-FI" dirty="0" smtClean="0"/>
          </a:p>
          <a:p>
            <a:pPr marL="0" indent="0">
              <a:buNone/>
            </a:pPr>
            <a:r>
              <a:rPr lang="fi-FI" dirty="0"/>
              <a:t>	</a:t>
            </a:r>
            <a:r>
              <a:rPr lang="fi-FI" dirty="0" smtClean="0"/>
              <a:t>- samanlaisia fossiileita erillään olevilla mantereilla</a:t>
            </a:r>
          </a:p>
          <a:p>
            <a:pPr marL="0" indent="0">
              <a:buNone/>
            </a:pPr>
            <a:r>
              <a:rPr lang="fi-FI" dirty="0"/>
              <a:t>	</a:t>
            </a:r>
            <a:r>
              <a:rPr lang="fi-FI" dirty="0" smtClean="0"/>
              <a:t>- suurmanner vaikutti merivirtojen kulkusuuntiin</a:t>
            </a:r>
          </a:p>
          <a:p>
            <a:pPr marL="0" indent="0">
              <a:buNone/>
            </a:pPr>
            <a:r>
              <a:rPr lang="fi-FI" dirty="0"/>
              <a:t>	</a:t>
            </a:r>
            <a:r>
              <a:rPr lang="fi-FI" dirty="0" smtClean="0"/>
              <a:t>- mantereen keskiosa aavikoitui -- &gt; matelijat</a:t>
            </a:r>
          </a:p>
          <a:p>
            <a:r>
              <a:rPr lang="fi-FI" dirty="0"/>
              <a:t>SUKUPUUTTOAALTO, jopa 90 – 95 % lajeista </a:t>
            </a:r>
            <a:r>
              <a:rPr lang="fi-FI" dirty="0" smtClean="0"/>
              <a:t>hävisi!!!</a:t>
            </a:r>
            <a:endParaRPr lang="fi-FI" dirty="0"/>
          </a:p>
        </p:txBody>
      </p:sp>
    </p:spTree>
    <p:extLst>
      <p:ext uri="{BB962C8B-B14F-4D97-AF65-F5344CB8AC3E}">
        <p14:creationId xmlns:p14="http://schemas.microsoft.com/office/powerpoint/2010/main" val="23280927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609600" y="605307"/>
            <a:ext cx="10972800" cy="5704053"/>
          </a:xfrm>
        </p:spPr>
        <p:txBody>
          <a:bodyPr/>
          <a:lstStyle/>
          <a:p>
            <a:r>
              <a:rPr lang="fi-FI" dirty="0" smtClean="0"/>
              <a:t>Käpypalmut </a:t>
            </a:r>
            <a:r>
              <a:rPr lang="fi-FI" dirty="0"/>
              <a:t>ja </a:t>
            </a:r>
            <a:r>
              <a:rPr lang="fi-FI" dirty="0" smtClean="0"/>
              <a:t>neidonhiuspuut Permi-kauden ’jäänteitä’ </a:t>
            </a:r>
            <a:r>
              <a:rPr lang="fi-FI" dirty="0" smtClean="0">
                <a:sym typeface="Wingdings" panose="05000000000000000000" pitchFamily="2" charset="2"/>
              </a:rPr>
              <a:t></a:t>
            </a:r>
            <a:r>
              <a:rPr lang="fi-FI" dirty="0" smtClean="0"/>
              <a:t> </a:t>
            </a:r>
            <a:r>
              <a:rPr lang="fi-FI" dirty="0"/>
              <a:t>pidetään maailman vanhimpina vielä nykyisin elävinä kasviryhminä (</a:t>
            </a:r>
            <a:r>
              <a:rPr lang="fi-FI" b="1" dirty="0"/>
              <a:t>eläviä fossiileja</a:t>
            </a:r>
            <a:r>
              <a:rPr lang="fi-FI" dirty="0"/>
              <a:t>)</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5189" y="3091293"/>
            <a:ext cx="5357947" cy="3565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66412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TRIAS</a:t>
            </a:r>
            <a:endParaRPr lang="fi-FI" dirty="0"/>
          </a:p>
        </p:txBody>
      </p:sp>
      <p:sp>
        <p:nvSpPr>
          <p:cNvPr id="3" name="Sisällön paikkamerkki 2"/>
          <p:cNvSpPr>
            <a:spLocks noGrp="1"/>
          </p:cNvSpPr>
          <p:nvPr>
            <p:ph idx="1"/>
          </p:nvPr>
        </p:nvSpPr>
        <p:spPr/>
        <p:txBody>
          <a:bodyPr>
            <a:normAutofit/>
          </a:bodyPr>
          <a:lstStyle/>
          <a:p>
            <a:r>
              <a:rPr lang="fi-FI" dirty="0"/>
              <a:t>Dinosaurukset kehittyivät triaskaudella permikauden lopun joukkotuhosta selviytyneistä </a:t>
            </a:r>
            <a:r>
              <a:rPr lang="fi-FI" dirty="0" smtClean="0"/>
              <a:t>matelijoista</a:t>
            </a:r>
          </a:p>
          <a:p>
            <a:r>
              <a:rPr lang="fi-FI" dirty="0" smtClean="0"/>
              <a:t>Ensimmäiset </a:t>
            </a:r>
            <a:r>
              <a:rPr lang="fi-FI" dirty="0"/>
              <a:t>nisäkkäät, </a:t>
            </a:r>
            <a:r>
              <a:rPr lang="fi-FI" dirty="0" smtClean="0"/>
              <a:t>kilpikonnat, linnut </a:t>
            </a:r>
            <a:r>
              <a:rPr lang="fi-FI" dirty="0"/>
              <a:t>ja </a:t>
            </a:r>
            <a:r>
              <a:rPr lang="fi-FI" dirty="0" smtClean="0"/>
              <a:t>kukkakasvit</a:t>
            </a:r>
          </a:p>
          <a:p>
            <a:r>
              <a:rPr lang="fi-FI" dirty="0"/>
              <a:t>Palmukasvit </a:t>
            </a:r>
            <a:r>
              <a:rPr lang="fi-FI" dirty="0" smtClean="0"/>
              <a:t>, </a:t>
            </a:r>
            <a:r>
              <a:rPr lang="fi-FI" dirty="0" err="1" smtClean="0"/>
              <a:t>saniaset</a:t>
            </a:r>
            <a:r>
              <a:rPr lang="fi-FI" dirty="0" smtClean="0"/>
              <a:t> , havupuut</a:t>
            </a:r>
            <a:endParaRPr lang="fi-FI" dirty="0"/>
          </a:p>
          <a:p>
            <a:r>
              <a:rPr lang="fi-FI" dirty="0" smtClean="0"/>
              <a:t>Ilmasto oli lämmin – suosi matelijoita</a:t>
            </a:r>
          </a:p>
          <a:p>
            <a:endParaRPr lang="fi-FI" dirty="0"/>
          </a:p>
          <a:p>
            <a:r>
              <a:rPr lang="fi-FI" dirty="0" err="1"/>
              <a:t>Pangaea</a:t>
            </a:r>
            <a:r>
              <a:rPr lang="fi-FI" dirty="0"/>
              <a:t> alkoi jakautua noin 180 </a:t>
            </a:r>
            <a:r>
              <a:rPr lang="fi-FI" dirty="0" smtClean="0"/>
              <a:t>milj. </a:t>
            </a:r>
            <a:r>
              <a:rPr lang="fi-FI" dirty="0"/>
              <a:t>vuotta sitten </a:t>
            </a:r>
            <a:r>
              <a:rPr lang="fi-FI" dirty="0" err="1" smtClean="0"/>
              <a:t>Lauraasia-</a:t>
            </a:r>
            <a:r>
              <a:rPr lang="fi-FI" dirty="0" smtClean="0"/>
              <a:t>  </a:t>
            </a:r>
            <a:r>
              <a:rPr lang="fi-FI" dirty="0"/>
              <a:t>ja </a:t>
            </a:r>
            <a:r>
              <a:rPr lang="fi-FI" dirty="0" err="1" smtClean="0"/>
              <a:t>Gondwana-mantereiksi</a:t>
            </a:r>
            <a:endParaRPr lang="fi-FI" dirty="0"/>
          </a:p>
        </p:txBody>
      </p:sp>
    </p:spTree>
    <p:extLst>
      <p:ext uri="{BB962C8B-B14F-4D97-AF65-F5344CB8AC3E}">
        <p14:creationId xmlns:p14="http://schemas.microsoft.com/office/powerpoint/2010/main" val="36224329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JURA</a:t>
            </a:r>
            <a:endParaRPr lang="fi-FI" dirty="0"/>
          </a:p>
        </p:txBody>
      </p:sp>
      <p:sp>
        <p:nvSpPr>
          <p:cNvPr id="3" name="Sisällön paikkamerkki 2"/>
          <p:cNvSpPr>
            <a:spLocks noGrp="1"/>
          </p:cNvSpPr>
          <p:nvPr>
            <p:ph idx="1"/>
          </p:nvPr>
        </p:nvSpPr>
        <p:spPr/>
        <p:txBody>
          <a:bodyPr/>
          <a:lstStyle/>
          <a:p>
            <a:endParaRPr lang="fi-FI" dirty="0" smtClean="0"/>
          </a:p>
          <a:p>
            <a:r>
              <a:rPr lang="fi-FI" dirty="0" smtClean="0"/>
              <a:t>Dinosaurusten </a:t>
            </a:r>
            <a:r>
              <a:rPr lang="fi-FI" dirty="0"/>
              <a:t>ja käpypalmujen </a:t>
            </a:r>
            <a:r>
              <a:rPr lang="fi-FI" dirty="0" smtClean="0"/>
              <a:t>valtakausi</a:t>
            </a:r>
          </a:p>
          <a:p>
            <a:r>
              <a:rPr lang="fi-FI" dirty="0"/>
              <a:t>Nisäkkäät olivat jurakaudella vielä hyvin </a:t>
            </a:r>
            <a:r>
              <a:rPr lang="fi-FI" dirty="0" smtClean="0"/>
              <a:t>pieniä.</a:t>
            </a:r>
          </a:p>
          <a:p>
            <a:r>
              <a:rPr lang="fi-FI" dirty="0" smtClean="0"/>
              <a:t>Linnut kehittyneet pienistä petodinosauruksista (höyhenet)</a:t>
            </a:r>
          </a:p>
          <a:p>
            <a:endParaRPr lang="fi-FI" dirty="0"/>
          </a:p>
          <a:p>
            <a:r>
              <a:rPr lang="fi-FI" dirty="0" smtClean="0"/>
              <a:t>Jurakausi päättyi pieneen joukkotuhoon</a:t>
            </a:r>
            <a:endParaRPr lang="fi-FI"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9117" y="3709116"/>
            <a:ext cx="3971626" cy="2974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098" y="167628"/>
            <a:ext cx="3011048" cy="1751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98820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LIITU</a:t>
            </a:r>
            <a:endParaRPr lang="fi-FI" dirty="0"/>
          </a:p>
        </p:txBody>
      </p:sp>
      <p:sp>
        <p:nvSpPr>
          <p:cNvPr id="3" name="Sisällön paikkamerkki 2"/>
          <p:cNvSpPr>
            <a:spLocks noGrp="1"/>
          </p:cNvSpPr>
          <p:nvPr>
            <p:ph idx="1"/>
          </p:nvPr>
        </p:nvSpPr>
        <p:spPr>
          <a:xfrm>
            <a:off x="609599" y="1600200"/>
            <a:ext cx="11238963" cy="4709160"/>
          </a:xfrm>
        </p:spPr>
        <p:txBody>
          <a:bodyPr/>
          <a:lstStyle/>
          <a:p>
            <a:r>
              <a:rPr lang="fi-FI" dirty="0" smtClean="0"/>
              <a:t>Lämpimin ajanjakso kiinteän maailman historiassa</a:t>
            </a:r>
          </a:p>
          <a:p>
            <a:pPr marL="137160" indent="0">
              <a:buNone/>
            </a:pPr>
            <a:r>
              <a:rPr lang="fi-FI" dirty="0"/>
              <a:t>	</a:t>
            </a:r>
            <a:r>
              <a:rPr lang="fi-FI" dirty="0" smtClean="0"/>
              <a:t>- merenalaiset laavapurkaukset vapauttivat hiilidioksidia 	ilmakehään</a:t>
            </a:r>
          </a:p>
          <a:p>
            <a:pPr marL="137160" indent="0">
              <a:buNone/>
            </a:pPr>
            <a:endParaRPr lang="fi-FI" dirty="0" smtClean="0"/>
          </a:p>
          <a:p>
            <a:r>
              <a:rPr lang="fi-FI" dirty="0" smtClean="0"/>
              <a:t>Meren </a:t>
            </a:r>
            <a:r>
              <a:rPr lang="fi-FI" dirty="0"/>
              <a:t>pieneliöstö oli </a:t>
            </a:r>
            <a:r>
              <a:rPr lang="fi-FI" dirty="0" smtClean="0"/>
              <a:t>runsasta</a:t>
            </a:r>
          </a:p>
          <a:p>
            <a:r>
              <a:rPr lang="fi-FI" dirty="0" smtClean="0"/>
              <a:t>Kasvillisuuden kehittyminen ja monipuolistuminen</a:t>
            </a:r>
          </a:p>
          <a:p>
            <a:endParaRPr lang="fi-FI" dirty="0"/>
          </a:p>
          <a:p>
            <a:r>
              <a:rPr lang="fi-FI" dirty="0"/>
              <a:t>Kausi </a:t>
            </a:r>
            <a:r>
              <a:rPr lang="fi-FI" dirty="0" smtClean="0"/>
              <a:t>päättyi joukkotuhoon</a:t>
            </a:r>
            <a:r>
              <a:rPr lang="fi-FI" dirty="0"/>
              <a:t>, jossa kaikki dinosaurukset ja 75 % maailman kaikista lajeista </a:t>
            </a:r>
            <a:r>
              <a:rPr lang="fi-FI" dirty="0" smtClean="0"/>
              <a:t>hävisi</a:t>
            </a:r>
            <a:r>
              <a:rPr lang="fi-FI" dirty="0"/>
              <a:t> </a:t>
            </a:r>
            <a:r>
              <a:rPr lang="fi-FI" dirty="0" smtClean="0"/>
              <a:t>(asteroidi, tulivuorenpurkaukset)</a:t>
            </a:r>
            <a:endParaRPr lang="fi-FI" dirty="0"/>
          </a:p>
        </p:txBody>
      </p:sp>
    </p:spTree>
    <p:extLst>
      <p:ext uri="{BB962C8B-B14F-4D97-AF65-F5344CB8AC3E}">
        <p14:creationId xmlns:p14="http://schemas.microsoft.com/office/powerpoint/2010/main" val="22964751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PALEOGEENI</a:t>
            </a:r>
            <a:endParaRPr lang="fi-FI" dirty="0"/>
          </a:p>
        </p:txBody>
      </p:sp>
      <p:sp>
        <p:nvSpPr>
          <p:cNvPr id="3" name="Sisällön paikkamerkki 2"/>
          <p:cNvSpPr>
            <a:spLocks noGrp="1"/>
          </p:cNvSpPr>
          <p:nvPr>
            <p:ph idx="1"/>
          </p:nvPr>
        </p:nvSpPr>
        <p:spPr/>
        <p:txBody>
          <a:bodyPr/>
          <a:lstStyle/>
          <a:p>
            <a:r>
              <a:rPr lang="fi-FI" dirty="0"/>
              <a:t>D</a:t>
            </a:r>
            <a:r>
              <a:rPr lang="fi-FI" dirty="0" smtClean="0"/>
              <a:t>inosaurusten </a:t>
            </a:r>
            <a:r>
              <a:rPr lang="fi-FI" dirty="0"/>
              <a:t>hallitsema aikakausi oli päättynyt ja maapallolla oli runsaasti tilaa nisäkkäiden kehittymiselle ja lajimäärän runsastumiselle</a:t>
            </a:r>
            <a:r>
              <a:rPr lang="fi-FI" dirty="0" smtClean="0"/>
              <a:t>.</a:t>
            </a:r>
          </a:p>
          <a:p>
            <a:endParaRPr lang="fi-FI" dirty="0"/>
          </a:p>
          <a:p>
            <a:r>
              <a:rPr lang="fi-FI" dirty="0" smtClean="0"/>
              <a:t>Mannerliikunnot – Australia irtosi Antarktiksesta, Intian niemimaa törmäsi Aasiaan </a:t>
            </a:r>
            <a:r>
              <a:rPr lang="fi-FI" dirty="0" smtClean="0">
                <a:sym typeface="Wingdings" panose="05000000000000000000" pitchFamily="2" charset="2"/>
              </a:rPr>
              <a:t> Himalaja, Pohjois-Amerikka ja Euraasia erilleen…</a:t>
            </a:r>
            <a:endParaRPr lang="fi-FI" dirty="0"/>
          </a:p>
        </p:txBody>
      </p:sp>
    </p:spTree>
    <p:extLst>
      <p:ext uri="{BB962C8B-B14F-4D97-AF65-F5344CB8AC3E}">
        <p14:creationId xmlns:p14="http://schemas.microsoft.com/office/powerpoint/2010/main" val="23138813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NEOGEENI</a:t>
            </a:r>
            <a:endParaRPr lang="fi-FI" dirty="0"/>
          </a:p>
        </p:txBody>
      </p:sp>
      <p:sp>
        <p:nvSpPr>
          <p:cNvPr id="3" name="Sisällön paikkamerkki 2"/>
          <p:cNvSpPr>
            <a:spLocks noGrp="1"/>
          </p:cNvSpPr>
          <p:nvPr>
            <p:ph idx="1"/>
          </p:nvPr>
        </p:nvSpPr>
        <p:spPr/>
        <p:txBody>
          <a:bodyPr/>
          <a:lstStyle/>
          <a:p>
            <a:r>
              <a:rPr lang="fi-FI" dirty="0" smtClean="0"/>
              <a:t>Varhaisimmat </a:t>
            </a:r>
            <a:r>
              <a:rPr lang="fi-FI" dirty="0"/>
              <a:t>tunnetut ihmisen kehityshaaraan kuuluvat muodot ovat noin 5 miljoonan vuoden takaa.</a:t>
            </a:r>
          </a:p>
        </p:txBody>
      </p:sp>
    </p:spTree>
    <p:extLst>
      <p:ext uri="{BB962C8B-B14F-4D97-AF65-F5344CB8AC3E}">
        <p14:creationId xmlns:p14="http://schemas.microsoft.com/office/powerpoint/2010/main" val="30073246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KVARTÄÄRI</a:t>
            </a:r>
            <a:endParaRPr lang="fi-FI" dirty="0"/>
          </a:p>
        </p:txBody>
      </p:sp>
      <p:sp>
        <p:nvSpPr>
          <p:cNvPr id="3" name="Sisällön paikkamerkki 2"/>
          <p:cNvSpPr>
            <a:spLocks noGrp="1"/>
          </p:cNvSpPr>
          <p:nvPr>
            <p:ph idx="1"/>
          </p:nvPr>
        </p:nvSpPr>
        <p:spPr/>
        <p:txBody>
          <a:bodyPr/>
          <a:lstStyle/>
          <a:p>
            <a:r>
              <a:rPr lang="fi-FI" dirty="0"/>
              <a:t>Jääkausien aikaa --  </a:t>
            </a:r>
            <a:r>
              <a:rPr lang="fi-FI" dirty="0" smtClean="0"/>
              <a:t>esim. Euroopassa ollut </a:t>
            </a:r>
            <a:r>
              <a:rPr lang="fi-FI" dirty="0"/>
              <a:t>kolme suurta jäätiköitymisvaihetta</a:t>
            </a:r>
            <a:r>
              <a:rPr lang="fi-FI" dirty="0" smtClean="0"/>
              <a:t>.</a:t>
            </a:r>
          </a:p>
          <a:p>
            <a:pPr lvl="1"/>
            <a:r>
              <a:rPr lang="fi-FI" dirty="0"/>
              <a:t>Viimeisin jääkausi päättyi Euroopassa noin 10 000 vuotta </a:t>
            </a:r>
            <a:r>
              <a:rPr lang="fi-FI" dirty="0" smtClean="0"/>
              <a:t>sitten</a:t>
            </a:r>
          </a:p>
          <a:p>
            <a:pPr marL="585216" lvl="1" indent="0">
              <a:buNone/>
            </a:pPr>
            <a:endParaRPr lang="fi-FI" dirty="0" smtClean="0"/>
          </a:p>
          <a:p>
            <a:r>
              <a:rPr lang="fi-FI" dirty="0"/>
              <a:t>Nykyihmisen arvellaan kehittyneen Afrikassa noin 200 000 – 100 000 vuotta sitten ja levinneen Eurooppaan noin 35 000 vuotta sitten</a:t>
            </a:r>
            <a:endParaRPr lang="fi-FI" dirty="0" smtClean="0"/>
          </a:p>
          <a:p>
            <a:pPr marL="585216" lvl="1" indent="0">
              <a:buNone/>
            </a:pPr>
            <a:endParaRPr lang="fi-FI" dirty="0"/>
          </a:p>
          <a:p>
            <a:pPr marL="585216" lvl="1" indent="0">
              <a:buNone/>
            </a:pPr>
            <a:endParaRPr lang="fi-FI" dirty="0" smtClean="0"/>
          </a:p>
        </p:txBody>
      </p:sp>
    </p:spTree>
    <p:extLst>
      <p:ext uri="{BB962C8B-B14F-4D97-AF65-F5344CB8AC3E}">
        <p14:creationId xmlns:p14="http://schemas.microsoft.com/office/powerpoint/2010/main" val="2980502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609600" y="425003"/>
            <a:ext cx="10972800" cy="6233374"/>
          </a:xfrm>
        </p:spPr>
        <p:txBody>
          <a:bodyPr>
            <a:normAutofit lnSpcReduction="10000"/>
          </a:bodyPr>
          <a:lstStyle/>
          <a:p>
            <a:pPr marL="137160" indent="0">
              <a:buNone/>
            </a:pPr>
            <a:r>
              <a:rPr lang="fi-FI" dirty="0" smtClean="0"/>
              <a:t>”Maa </a:t>
            </a:r>
            <a:r>
              <a:rPr lang="fi-FI" dirty="0"/>
              <a:t>on muuttumisestaan huolimatta tarjonnut mahdollisuuden elämän kehittymiselle. Jonkinlaista elämää syntyi maapallolle noin 3 000 – 3 500 miljoonaa vuotta sitten, joidenkin tutkimusten mukaan jopa jo yli 4 100 miljoonaa vuotta sitten, ja kehitys on vähitellen johtanut älykkääseen, ajattelevaan ja tunteelliseen eliöön, ihmiseen. </a:t>
            </a:r>
            <a:r>
              <a:rPr lang="fi-FI" dirty="0" smtClean="0"/>
              <a:t>”</a:t>
            </a:r>
          </a:p>
          <a:p>
            <a:pPr marL="137160" indent="0">
              <a:buNone/>
            </a:pPr>
            <a:endParaRPr lang="fi-FI" dirty="0"/>
          </a:p>
          <a:p>
            <a:pPr marL="137160" indent="0">
              <a:buNone/>
            </a:pPr>
            <a:r>
              <a:rPr lang="fi-FI" dirty="0" smtClean="0"/>
              <a:t>”Maapallon </a:t>
            </a:r>
            <a:r>
              <a:rPr lang="fi-FI" dirty="0"/>
              <a:t>eri kehitysvaiheita ja niiden ajallista sijoittumista voidaan havainnollistaa jakamalla maapallon kehityshistoria erilaisiin geologisiin kausiin ja jaksoihin. Jakamisen perusteena on käytetty mm. eri kausilla muodostuneita kivilajeja, katkoksia kerrosten järjestyksessä sekä muutoksia fossiileissa</a:t>
            </a:r>
            <a:r>
              <a:rPr lang="fi-FI" dirty="0" smtClean="0"/>
              <a:t>.”</a:t>
            </a:r>
          </a:p>
          <a:p>
            <a:pPr marL="137160" indent="0">
              <a:buNone/>
            </a:pPr>
            <a:endParaRPr lang="fi-FI" dirty="0"/>
          </a:p>
          <a:p>
            <a:pPr marL="137160" indent="0">
              <a:buNone/>
            </a:pPr>
            <a:r>
              <a:rPr lang="fi-FI" sz="2400" dirty="0"/>
              <a:t>http://www.geologia.fi/index.php/2018/07/09/geologia-ja-aika/</a:t>
            </a:r>
          </a:p>
        </p:txBody>
      </p:sp>
    </p:spTree>
    <p:extLst>
      <p:ext uri="{BB962C8B-B14F-4D97-AF65-F5344CB8AC3E}">
        <p14:creationId xmlns:p14="http://schemas.microsoft.com/office/powerpoint/2010/main" val="27124021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dirty="0"/>
          </a:p>
        </p:txBody>
      </p:sp>
      <p:sp>
        <p:nvSpPr>
          <p:cNvPr id="3" name="Sisällön paikkamerkki 2"/>
          <p:cNvSpPr>
            <a:spLocks noGrp="1"/>
          </p:cNvSpPr>
          <p:nvPr>
            <p:ph idx="1"/>
          </p:nvPr>
        </p:nvSpPr>
        <p:spPr/>
        <p:txBody>
          <a:bodyPr/>
          <a:lstStyle/>
          <a:p>
            <a:pPr marL="137160" indent="0">
              <a:buNone/>
            </a:pPr>
            <a:r>
              <a:rPr lang="fi-FI" dirty="0" smtClean="0"/>
              <a:t>Teoria </a:t>
            </a:r>
            <a:r>
              <a:rPr lang="fi-FI" dirty="0"/>
              <a:t>ihmisen alkukodista uusiksi - nykyihminen asui kaikkialla Afrikassa jo yli 300 000 vuotta sitten</a:t>
            </a:r>
          </a:p>
          <a:p>
            <a:r>
              <a:rPr lang="fi-FI" dirty="0" smtClean="0">
                <a:hlinkClick r:id="rId2"/>
              </a:rPr>
              <a:t>https</a:t>
            </a:r>
            <a:r>
              <a:rPr lang="fi-FI">
                <a:hlinkClick r:id="rId2"/>
              </a:rPr>
              <a:t>://</a:t>
            </a:r>
            <a:r>
              <a:rPr lang="fi-FI" smtClean="0">
                <a:hlinkClick r:id="rId2"/>
              </a:rPr>
              <a:t>www.aamulehti.fi/a/200191165</a:t>
            </a:r>
            <a:endParaRPr lang="fi-FI" smtClean="0"/>
          </a:p>
          <a:p>
            <a:endParaRPr lang="fi-FI" dirty="0"/>
          </a:p>
        </p:txBody>
      </p:sp>
    </p:spTree>
    <p:extLst>
      <p:ext uri="{BB962C8B-B14F-4D97-AF65-F5344CB8AC3E}">
        <p14:creationId xmlns:p14="http://schemas.microsoft.com/office/powerpoint/2010/main" val="39621598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LÄHTEET</a:t>
            </a:r>
            <a:endParaRPr lang="fi-FI" dirty="0"/>
          </a:p>
        </p:txBody>
      </p:sp>
      <p:sp>
        <p:nvSpPr>
          <p:cNvPr id="3" name="Sisällön paikkamerkki 2"/>
          <p:cNvSpPr>
            <a:spLocks noGrp="1"/>
          </p:cNvSpPr>
          <p:nvPr>
            <p:ph idx="1"/>
          </p:nvPr>
        </p:nvSpPr>
        <p:spPr/>
        <p:txBody>
          <a:bodyPr/>
          <a:lstStyle/>
          <a:p>
            <a:r>
              <a:rPr lang="fi-FI" dirty="0">
                <a:hlinkClick r:id="rId2"/>
              </a:rPr>
              <a:t>http://www.geologia.fi/index.php/2018/07/09/geologia-ja-aika</a:t>
            </a:r>
            <a:r>
              <a:rPr lang="fi-FI" dirty="0" smtClean="0">
                <a:hlinkClick r:id="rId2"/>
              </a:rPr>
              <a:t>/</a:t>
            </a:r>
            <a:endParaRPr lang="fi-FI" dirty="0" smtClean="0"/>
          </a:p>
          <a:p>
            <a:endParaRPr lang="fi-FI" dirty="0"/>
          </a:p>
          <a:p>
            <a:r>
              <a:rPr lang="fi-FI" dirty="0" smtClean="0"/>
              <a:t>Koralli – Elämä ja evoluutio</a:t>
            </a:r>
            <a:endParaRPr lang="fi-FI" dirty="0"/>
          </a:p>
        </p:txBody>
      </p:sp>
    </p:spTree>
    <p:extLst>
      <p:ext uri="{BB962C8B-B14F-4D97-AF65-F5344CB8AC3E}">
        <p14:creationId xmlns:p14="http://schemas.microsoft.com/office/powerpoint/2010/main" val="42078273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MAAN KEHITYS JA ENSIMMÄISET ELONMERKIT</a:t>
            </a:r>
            <a:endParaRPr lang="fi-FI" dirty="0"/>
          </a:p>
        </p:txBody>
      </p:sp>
      <p:sp>
        <p:nvSpPr>
          <p:cNvPr id="3" name="Sisällön paikkamerkki 2"/>
          <p:cNvSpPr>
            <a:spLocks noGrp="1"/>
          </p:cNvSpPr>
          <p:nvPr>
            <p:ph idx="1"/>
          </p:nvPr>
        </p:nvSpPr>
        <p:spPr>
          <a:xfrm>
            <a:off x="609600" y="1600199"/>
            <a:ext cx="10972800" cy="5019541"/>
          </a:xfrm>
        </p:spPr>
        <p:txBody>
          <a:bodyPr/>
          <a:lstStyle/>
          <a:p>
            <a:r>
              <a:rPr lang="fi-FI" dirty="0" smtClean="0"/>
              <a:t>Oma galaksimme Linnunrata syntyi noin 10-11 </a:t>
            </a:r>
            <a:r>
              <a:rPr lang="fi-FI" dirty="0" err="1" smtClean="0"/>
              <a:t>mrd</a:t>
            </a:r>
            <a:r>
              <a:rPr lang="fi-FI" dirty="0" smtClean="0"/>
              <a:t> vuotta sitten</a:t>
            </a:r>
          </a:p>
          <a:p>
            <a:r>
              <a:rPr lang="fi-FI" dirty="0" smtClean="0"/>
              <a:t>Aurinkokunta syntyi noin 4,6 </a:t>
            </a:r>
            <a:r>
              <a:rPr lang="fi-FI" dirty="0" err="1" smtClean="0"/>
              <a:t>mrd</a:t>
            </a:r>
            <a:r>
              <a:rPr lang="fi-FI" dirty="0" smtClean="0"/>
              <a:t> vuotta sitten</a:t>
            </a:r>
          </a:p>
          <a:p>
            <a:endParaRPr lang="fi-FI" dirty="0"/>
          </a:p>
          <a:p>
            <a:r>
              <a:rPr lang="fi-FI" dirty="0" smtClean="0"/>
              <a:t>Maa oli aluksi kuuma pallo – jäähtymisen seurauksena muuttui rakenteeltaan kerrokselliseksi</a:t>
            </a:r>
          </a:p>
          <a:p>
            <a:pPr marL="137160" indent="0">
              <a:buNone/>
            </a:pPr>
            <a:r>
              <a:rPr lang="fi-FI" dirty="0"/>
              <a:t>	</a:t>
            </a:r>
            <a:r>
              <a:rPr lang="fi-FI" dirty="0" smtClean="0"/>
              <a:t>- </a:t>
            </a:r>
            <a:r>
              <a:rPr lang="fi-FI" b="1" dirty="0" smtClean="0"/>
              <a:t>kaasukehä</a:t>
            </a:r>
            <a:r>
              <a:rPr lang="fi-FI" dirty="0" smtClean="0"/>
              <a:t> (tulivuorenpurkausten typpi, hiilidioksidi, vesi)</a:t>
            </a:r>
          </a:p>
          <a:p>
            <a:pPr marL="137160" indent="0">
              <a:buNone/>
            </a:pPr>
            <a:r>
              <a:rPr lang="fi-FI" dirty="0"/>
              <a:t>	</a:t>
            </a:r>
            <a:r>
              <a:rPr lang="fi-FI" dirty="0" smtClean="0"/>
              <a:t>- </a:t>
            </a:r>
            <a:r>
              <a:rPr lang="fi-FI" b="1" dirty="0" smtClean="0"/>
              <a:t>kivikehä</a:t>
            </a:r>
            <a:r>
              <a:rPr lang="fi-FI" dirty="0" smtClean="0"/>
              <a:t> (tulivuoritoiminta muodosti kiinteää merellistä 	kuorta, joka jäähtyessään painui takaisin Maan ydintä kohti)</a:t>
            </a:r>
          </a:p>
          <a:p>
            <a:pPr marL="137160" indent="0">
              <a:buNone/>
            </a:pPr>
            <a:r>
              <a:rPr lang="fi-FI" dirty="0"/>
              <a:t>	</a:t>
            </a:r>
            <a:r>
              <a:rPr lang="fi-FI" dirty="0" smtClean="0"/>
              <a:t>- </a:t>
            </a:r>
            <a:r>
              <a:rPr lang="fi-FI" b="1" dirty="0" smtClean="0"/>
              <a:t>otsonikerros </a:t>
            </a:r>
            <a:r>
              <a:rPr lang="fi-FI" dirty="0" smtClean="0"/>
              <a:t>(merien pintaosien pieneliöiden 	yhteyttämisessä syntynyt happi ilmakehään)</a:t>
            </a:r>
            <a:endParaRPr lang="fi-FI" b="1" dirty="0"/>
          </a:p>
        </p:txBody>
      </p:sp>
    </p:spTree>
    <p:extLst>
      <p:ext uri="{BB962C8B-B14F-4D97-AF65-F5344CB8AC3E}">
        <p14:creationId xmlns:p14="http://schemas.microsoft.com/office/powerpoint/2010/main" val="401960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609600" y="656823"/>
            <a:ext cx="10972800" cy="5652537"/>
          </a:xfrm>
        </p:spPr>
        <p:txBody>
          <a:bodyPr/>
          <a:lstStyle/>
          <a:p>
            <a:r>
              <a:rPr lang="fi-FI" dirty="0" smtClean="0"/>
              <a:t>Ensimmäiset elonmerkit löydetty Grönlannista 3,8 </a:t>
            </a:r>
            <a:r>
              <a:rPr lang="fi-FI" dirty="0" err="1" smtClean="0"/>
              <a:t>mrd</a:t>
            </a:r>
            <a:r>
              <a:rPr lang="fi-FI" dirty="0" smtClean="0"/>
              <a:t> vuotta vanhoista sedimenttikivistä</a:t>
            </a:r>
          </a:p>
          <a:p>
            <a:r>
              <a:rPr lang="fi-FI" dirty="0" smtClean="0"/>
              <a:t>Sinibakteerien jäännökset 3,5 -3,8 </a:t>
            </a:r>
            <a:r>
              <a:rPr lang="fi-FI" dirty="0" err="1" smtClean="0"/>
              <a:t>mrd</a:t>
            </a:r>
            <a:r>
              <a:rPr lang="fi-FI" dirty="0" smtClean="0"/>
              <a:t> vuoden takaa</a:t>
            </a:r>
          </a:p>
          <a:p>
            <a:r>
              <a:rPr lang="fi-FI" dirty="0" smtClean="0"/>
              <a:t>Tumallisista eliöistä varhaisimmat todisteet 2,2 </a:t>
            </a:r>
            <a:r>
              <a:rPr lang="fi-FI" dirty="0" err="1" smtClean="0"/>
              <a:t>mrd</a:t>
            </a:r>
            <a:r>
              <a:rPr lang="fi-FI" dirty="0" smtClean="0"/>
              <a:t> vuotta vanhoista kerrostumista löytyneet mikrofossiilit</a:t>
            </a:r>
          </a:p>
          <a:p>
            <a:endParaRPr lang="fi-FI" dirty="0"/>
          </a:p>
          <a:p>
            <a:r>
              <a:rPr lang="fi-FI" dirty="0" smtClean="0"/>
              <a:t>Elämän kehitys oli aluksi todella hidasta – suvuttomasti lisääntyvien eliöiden perinnöllinen muuntelu hidasta (mutaatioiden varassa)</a:t>
            </a:r>
            <a:endParaRPr lang="fi-FI"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2935" y="4561489"/>
            <a:ext cx="3104681" cy="218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322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lstStyle/>
          <a:p>
            <a:r>
              <a:rPr lang="fi-FI" dirty="0">
                <a:hlinkClick r:id="rId2"/>
              </a:rPr>
              <a:t>https://</a:t>
            </a:r>
            <a:r>
              <a:rPr lang="fi-FI" dirty="0" smtClean="0">
                <a:hlinkClick r:id="rId2"/>
              </a:rPr>
              <a:t>natgeo.fi/luonto/evoluutio/vanhimmat-elaman-jaljet-gronlannissa</a:t>
            </a:r>
            <a:endParaRPr lang="fi-FI" dirty="0" smtClean="0"/>
          </a:p>
          <a:p>
            <a:endParaRPr lang="fi-FI" dirty="0"/>
          </a:p>
        </p:txBody>
      </p:sp>
    </p:spTree>
    <p:extLst>
      <p:ext uri="{BB962C8B-B14F-4D97-AF65-F5344CB8AC3E}">
        <p14:creationId xmlns:p14="http://schemas.microsoft.com/office/powerpoint/2010/main" val="10285232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VARHAISKAMBRI - PREKAMBRI</a:t>
            </a:r>
            <a:endParaRPr lang="fi-FI" dirty="0"/>
          </a:p>
        </p:txBody>
      </p:sp>
      <p:sp>
        <p:nvSpPr>
          <p:cNvPr id="3" name="Sisällön paikkamerkki 2"/>
          <p:cNvSpPr>
            <a:spLocks noGrp="1"/>
          </p:cNvSpPr>
          <p:nvPr>
            <p:ph idx="1"/>
          </p:nvPr>
        </p:nvSpPr>
        <p:spPr/>
        <p:txBody>
          <a:bodyPr/>
          <a:lstStyle/>
          <a:p>
            <a:r>
              <a:rPr lang="fi-FI" dirty="0" smtClean="0"/>
              <a:t>Ajanjakso 4560-543 milj. vuotta sitten</a:t>
            </a:r>
          </a:p>
          <a:p>
            <a:r>
              <a:rPr lang="fi-FI" dirty="0" smtClean="0"/>
              <a:t>Kauden lopulla jäätiköitymisiä päiväntasaajan alueella</a:t>
            </a:r>
          </a:p>
          <a:p>
            <a:r>
              <a:rPr lang="fi-FI" dirty="0" err="1" smtClean="0"/>
              <a:t>Godwana</a:t>
            </a:r>
            <a:r>
              <a:rPr lang="fi-FI" dirty="0" smtClean="0"/>
              <a:t> ja </a:t>
            </a:r>
            <a:r>
              <a:rPr lang="fi-FI" dirty="0" err="1" smtClean="0"/>
              <a:t>Laurasia</a:t>
            </a:r>
            <a:r>
              <a:rPr lang="fi-FI" dirty="0" smtClean="0"/>
              <a:t> </a:t>
            </a:r>
            <a:r>
              <a:rPr lang="fi-FI" dirty="0" smtClean="0">
                <a:sym typeface="Wingdings" panose="05000000000000000000" pitchFamily="2" charset="2"/>
              </a:rPr>
              <a:t> </a:t>
            </a:r>
            <a:r>
              <a:rPr lang="fi-FI" dirty="0" err="1" smtClean="0">
                <a:sym typeface="Wingdings" panose="05000000000000000000" pitchFamily="2" charset="2"/>
              </a:rPr>
              <a:t>Pangaea-manner</a:t>
            </a:r>
            <a:r>
              <a:rPr lang="fi-FI" dirty="0" smtClean="0">
                <a:sym typeface="Wingdings" panose="05000000000000000000" pitchFamily="2" charset="2"/>
              </a:rPr>
              <a:t> (ulottui navalta navalle)</a:t>
            </a:r>
          </a:p>
          <a:p>
            <a:r>
              <a:rPr lang="fi-FI" dirty="0" smtClean="0">
                <a:sym typeface="Wingdings" panose="05000000000000000000" pitchFamily="2" charset="2"/>
              </a:rPr>
              <a:t>Australiasta löydetty merieläinten fossiileja</a:t>
            </a:r>
            <a:endParaRPr lang="fi-FI"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3994" y="3147859"/>
            <a:ext cx="3612995" cy="3596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690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KAMBRI</a:t>
            </a:r>
            <a:endParaRPr lang="fi-FI" dirty="0"/>
          </a:p>
        </p:txBody>
      </p:sp>
      <p:sp>
        <p:nvSpPr>
          <p:cNvPr id="3" name="Sisällön paikkamerkki 2"/>
          <p:cNvSpPr>
            <a:spLocks noGrp="1"/>
          </p:cNvSpPr>
          <p:nvPr>
            <p:ph idx="1"/>
          </p:nvPr>
        </p:nvSpPr>
        <p:spPr/>
        <p:txBody>
          <a:bodyPr/>
          <a:lstStyle/>
          <a:p>
            <a:r>
              <a:rPr lang="fi-FI" dirty="0" smtClean="0"/>
              <a:t>Tukirankaisten eläinten monimuotoisuuden lisääntyminen</a:t>
            </a:r>
          </a:p>
          <a:p>
            <a:pPr lvl="1"/>
            <a:r>
              <a:rPr lang="fi-FI" dirty="0"/>
              <a:t>Äyriäisten kaltaiset niveljalkaiset </a:t>
            </a:r>
            <a:r>
              <a:rPr lang="fi-FI" dirty="0" smtClean="0"/>
              <a:t>trilobiitit</a:t>
            </a:r>
          </a:p>
          <a:p>
            <a:pPr lvl="1"/>
            <a:r>
              <a:rPr lang="fi-FI" dirty="0" smtClean="0"/>
              <a:t>Kovakuoriset </a:t>
            </a:r>
            <a:r>
              <a:rPr lang="fi-FI" dirty="0"/>
              <a:t>merieläimet (mm. simpukat ja kotilot)</a:t>
            </a:r>
            <a:endParaRPr lang="fi-FI" dirty="0" smtClean="0"/>
          </a:p>
          <a:p>
            <a:r>
              <a:rPr lang="fi-FI" dirty="0" smtClean="0"/>
              <a:t>Kambrikaudelta </a:t>
            </a:r>
            <a:r>
              <a:rPr lang="fi-FI" dirty="0"/>
              <a:t>tunnetaan jo lähes kaikkien eliökunnan pääjaksojen edustajia.</a:t>
            </a:r>
            <a:endParaRPr lang="fi-FI" dirty="0" smtClean="0"/>
          </a:p>
          <a:p>
            <a:r>
              <a:rPr lang="fi-FI" dirty="0" smtClean="0"/>
              <a:t>Meret olivat lämpimiä, ilmasto leuto</a:t>
            </a:r>
          </a:p>
          <a:p>
            <a:endParaRPr lang="fi-FI" dirty="0" smtClean="0"/>
          </a:p>
          <a:p>
            <a:r>
              <a:rPr lang="fi-FI" dirty="0">
                <a:hlinkClick r:id="rId2"/>
              </a:rPr>
              <a:t>https://tekniikanmaailma.fi/tutkijat-loysivat-australiasta-fossiilien-kuninkaan-kambrikauden-merenpohjan-kauhu</a:t>
            </a:r>
            <a:r>
              <a:rPr lang="fi-FI" dirty="0" smtClean="0">
                <a:hlinkClick r:id="rId2"/>
              </a:rPr>
              <a:t>/</a:t>
            </a:r>
            <a:endParaRPr lang="fi-FI" dirty="0" smtClean="0"/>
          </a:p>
          <a:p>
            <a:endParaRPr lang="fi-FI" dirty="0"/>
          </a:p>
        </p:txBody>
      </p:sp>
    </p:spTree>
    <p:extLst>
      <p:ext uri="{BB962C8B-B14F-4D97-AF65-F5344CB8AC3E}">
        <p14:creationId xmlns:p14="http://schemas.microsoft.com/office/powerpoint/2010/main" val="2443380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ORDOVIKI</a:t>
            </a:r>
            <a:endParaRPr lang="fi-FI" dirty="0"/>
          </a:p>
        </p:txBody>
      </p:sp>
      <p:sp>
        <p:nvSpPr>
          <p:cNvPr id="3" name="Sisällön paikkamerkki 2"/>
          <p:cNvSpPr>
            <a:spLocks noGrp="1"/>
          </p:cNvSpPr>
          <p:nvPr>
            <p:ph idx="1"/>
          </p:nvPr>
        </p:nvSpPr>
        <p:spPr>
          <a:xfrm>
            <a:off x="609600" y="1600199"/>
            <a:ext cx="10972800" cy="5058177"/>
          </a:xfrm>
        </p:spPr>
        <p:txBody>
          <a:bodyPr>
            <a:normAutofit/>
          </a:bodyPr>
          <a:lstStyle/>
          <a:p>
            <a:endParaRPr lang="fi-FI" dirty="0" smtClean="0"/>
          </a:p>
          <a:p>
            <a:r>
              <a:rPr lang="fi-FI" dirty="0" smtClean="0"/>
              <a:t>Jäätiköityminen suuressa osassa Afrikkaa</a:t>
            </a:r>
          </a:p>
          <a:p>
            <a:pPr marL="0" indent="0">
              <a:buNone/>
            </a:pPr>
            <a:r>
              <a:rPr lang="fi-FI" dirty="0"/>
              <a:t>	</a:t>
            </a:r>
            <a:r>
              <a:rPr lang="fi-FI" dirty="0" smtClean="0"/>
              <a:t>- Afrikan manner ja Etelä-Amerikka ajautuivat etelään</a:t>
            </a:r>
          </a:p>
          <a:p>
            <a:pPr marL="457200" indent="-457200"/>
            <a:r>
              <a:rPr lang="fi-FI" dirty="0" smtClean="0"/>
              <a:t>Kehittyivät </a:t>
            </a:r>
            <a:r>
              <a:rPr lang="fi-FI" dirty="0"/>
              <a:t>mm. meritähdet, </a:t>
            </a:r>
            <a:r>
              <a:rPr lang="fi-FI" dirty="0" err="1"/>
              <a:t>merisiilet</a:t>
            </a:r>
            <a:r>
              <a:rPr lang="fi-FI" dirty="0"/>
              <a:t> ja mustekalan kaltaiset kuorelliset oikosarvet</a:t>
            </a:r>
            <a:r>
              <a:rPr lang="fi-FI" dirty="0" smtClean="0"/>
              <a:t>.</a:t>
            </a:r>
          </a:p>
          <a:p>
            <a:pPr marL="457200" indent="-457200"/>
            <a:r>
              <a:rPr lang="fi-FI" dirty="0" smtClean="0"/>
              <a:t>Kalojen monimuotoistuminen – ensimmäiset selkärankaiset alkukalat</a:t>
            </a:r>
          </a:p>
          <a:p>
            <a:pPr marL="457200" indent="-457200"/>
            <a:endParaRPr lang="fi-FI" dirty="0"/>
          </a:p>
          <a:p>
            <a:pPr marL="457200" indent="-457200"/>
            <a:r>
              <a:rPr lang="fi-FI" dirty="0" smtClean="0"/>
              <a:t>Päättyi suurempaan joukkotuhoon – syynä jäätiköityminen ja/tai mannerliikunnot?</a:t>
            </a:r>
            <a:endParaRPr lang="fi-FI"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3110" y="70003"/>
            <a:ext cx="3328179" cy="2505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40623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SILUURIKAUSI JA DEVONIKAUSI</a:t>
            </a:r>
            <a:endParaRPr lang="fi-FI" dirty="0"/>
          </a:p>
        </p:txBody>
      </p:sp>
      <p:sp>
        <p:nvSpPr>
          <p:cNvPr id="3" name="Sisällön paikkamerkki 2"/>
          <p:cNvSpPr>
            <a:spLocks noGrp="1"/>
          </p:cNvSpPr>
          <p:nvPr>
            <p:ph idx="1"/>
          </p:nvPr>
        </p:nvSpPr>
        <p:spPr/>
        <p:txBody>
          <a:bodyPr/>
          <a:lstStyle/>
          <a:p>
            <a:r>
              <a:rPr lang="fi-FI" dirty="0" smtClean="0"/>
              <a:t>Jäätöntä aikaa, lämmin kausi kymmeniä miljoonia vuosia</a:t>
            </a:r>
          </a:p>
          <a:p>
            <a:endParaRPr lang="fi-FI" dirty="0" smtClean="0"/>
          </a:p>
          <a:p>
            <a:r>
              <a:rPr lang="fi-FI" dirty="0" smtClean="0"/>
              <a:t>Elämän monipuolistuminen merissä, mm. meriskorpionit ja luukalat</a:t>
            </a:r>
          </a:p>
          <a:p>
            <a:r>
              <a:rPr lang="fi-FI" dirty="0" smtClean="0"/>
              <a:t>Elämä siirtyi maalle</a:t>
            </a:r>
            <a:r>
              <a:rPr lang="fi-FI" dirty="0"/>
              <a:t>! </a:t>
            </a:r>
            <a:endParaRPr lang="fi-FI" dirty="0" smtClean="0"/>
          </a:p>
          <a:p>
            <a:r>
              <a:rPr lang="fi-FI" dirty="0" smtClean="0"/>
              <a:t>Merenpinnan vaihtelu oli suurta</a:t>
            </a:r>
          </a:p>
          <a:p>
            <a:endParaRPr lang="fi-FI" dirty="0"/>
          </a:p>
          <a:p>
            <a:endParaRPr lang="fi-FI" dirty="0" smtClean="0"/>
          </a:p>
          <a:p>
            <a:r>
              <a:rPr lang="fi-FI" dirty="0" smtClean="0"/>
              <a:t>Elinympäristöjen muutokset vauhdittivat evoluutiota</a:t>
            </a:r>
          </a:p>
          <a:p>
            <a:endParaRPr lang="fi-FI"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3538" y="3242861"/>
            <a:ext cx="3739434" cy="233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23332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uippu">
  <a:themeElements>
    <a:clrScheme name="Huippu">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Huippu">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uippu">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316</TotalTime>
  <Words>729</Words>
  <Application>Microsoft Office PowerPoint</Application>
  <PresentationFormat>Laajakuva</PresentationFormat>
  <Paragraphs>111</Paragraphs>
  <Slides>21</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21</vt:i4>
      </vt:variant>
    </vt:vector>
  </HeadingPairs>
  <TitlesOfParts>
    <vt:vector size="27" baseType="lpstr">
      <vt:lpstr>Book Antiqua</vt:lpstr>
      <vt:lpstr>Lucida Sans</vt:lpstr>
      <vt:lpstr>Wingdings</vt:lpstr>
      <vt:lpstr>Wingdings 2</vt:lpstr>
      <vt:lpstr>Wingdings 3</vt:lpstr>
      <vt:lpstr>Huippu</vt:lpstr>
      <vt:lpstr>ELÄMÄN AIKATAULU</vt:lpstr>
      <vt:lpstr>PowerPoint-esitys</vt:lpstr>
      <vt:lpstr>MAAN KEHITYS JA ENSIMMÄISET ELONMERKIT</vt:lpstr>
      <vt:lpstr>PowerPoint-esitys</vt:lpstr>
      <vt:lpstr>PowerPoint-esitys</vt:lpstr>
      <vt:lpstr>VARHAISKAMBRI - PREKAMBRI</vt:lpstr>
      <vt:lpstr>KAMBRI</vt:lpstr>
      <vt:lpstr>ORDOVIKI</vt:lpstr>
      <vt:lpstr>SILUURIKAUSI JA DEVONIKAUSI</vt:lpstr>
      <vt:lpstr>PowerPoint-esitys</vt:lpstr>
      <vt:lpstr>KIVIHIILIKAUSI</vt:lpstr>
      <vt:lpstr>PERMI</vt:lpstr>
      <vt:lpstr>PowerPoint-esitys</vt:lpstr>
      <vt:lpstr>TRIAS</vt:lpstr>
      <vt:lpstr>JURA</vt:lpstr>
      <vt:lpstr>LIITU</vt:lpstr>
      <vt:lpstr>PALEOGEENI</vt:lpstr>
      <vt:lpstr>NEOGEENI</vt:lpstr>
      <vt:lpstr>KVARTÄÄRI</vt:lpstr>
      <vt:lpstr>PowerPoint-esitys</vt:lpstr>
      <vt:lpstr>LÄHTEET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Opettaja</dc:creator>
  <cp:lastModifiedBy>Opettaja</cp:lastModifiedBy>
  <cp:revision>11</cp:revision>
  <dcterms:created xsi:type="dcterms:W3CDTF">2020-09-21T08:23:40Z</dcterms:created>
  <dcterms:modified xsi:type="dcterms:W3CDTF">2020-09-22T08:39:32Z</dcterms:modified>
</cp:coreProperties>
</file>