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1" r:id="rId3"/>
    <p:sldId id="304" r:id="rId4"/>
    <p:sldId id="302" r:id="rId5"/>
    <p:sldId id="263" r:id="rId6"/>
    <p:sldId id="259" r:id="rId7"/>
    <p:sldId id="305" r:id="rId8"/>
    <p:sldId id="300" r:id="rId9"/>
    <p:sldId id="306" r:id="rId10"/>
    <p:sldId id="265" r:id="rId11"/>
    <p:sldId id="260" r:id="rId12"/>
    <p:sldId id="299" r:id="rId13"/>
    <p:sldId id="278" r:id="rId14"/>
    <p:sldId id="274" r:id="rId15"/>
    <p:sldId id="275" r:id="rId16"/>
    <p:sldId id="279" r:id="rId17"/>
    <p:sldId id="268" r:id="rId18"/>
    <p:sldId id="282" r:id="rId19"/>
    <p:sldId id="281" r:id="rId20"/>
    <p:sldId id="284" r:id="rId21"/>
    <p:sldId id="285" r:id="rId22"/>
    <p:sldId id="286" r:id="rId23"/>
    <p:sldId id="303" r:id="rId24"/>
    <p:sldId id="307" r:id="rId25"/>
    <p:sldId id="258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organized sport activities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high-active girls</c:v>
                </c:pt>
                <c:pt idx="1">
                  <c:v>middle-active girls</c:v>
                </c:pt>
                <c:pt idx="2">
                  <c:v>low-active girls</c:v>
                </c:pt>
                <c:pt idx="3">
                  <c:v>total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3.02</c:v>
                </c:pt>
                <c:pt idx="1">
                  <c:v>2.36</c:v>
                </c:pt>
                <c:pt idx="2">
                  <c:v>2.02</c:v>
                </c:pt>
                <c:pt idx="3">
                  <c:v>2.4700000000000002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4-4D3E-8D58-61B51DED93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household activities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high-active girls</c:v>
                </c:pt>
                <c:pt idx="1">
                  <c:v>middle-active girls</c:v>
                </c:pt>
                <c:pt idx="2">
                  <c:v>low-active girls</c:v>
                </c:pt>
                <c:pt idx="3">
                  <c:v>total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2.82</c:v>
                </c:pt>
                <c:pt idx="1">
                  <c:v>3.24</c:v>
                </c:pt>
                <c:pt idx="2">
                  <c:v>3.58</c:v>
                </c:pt>
                <c:pt idx="3">
                  <c:v>3.21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04-4D3E-8D58-61B51DED93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self-initiated activities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high-active girls</c:v>
                </c:pt>
                <c:pt idx="1">
                  <c:v>middle-active girls</c:v>
                </c:pt>
                <c:pt idx="2">
                  <c:v>low-active girls</c:v>
                </c:pt>
                <c:pt idx="3">
                  <c:v>total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2.87</c:v>
                </c:pt>
                <c:pt idx="1">
                  <c:v>2.59</c:v>
                </c:pt>
                <c:pt idx="2">
                  <c:v>2.4500000000000002</c:v>
                </c:pt>
                <c:pt idx="3">
                  <c:v>2.64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04-4D3E-8D58-61B51DED930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 homework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high-active girls</c:v>
                </c:pt>
                <c:pt idx="1">
                  <c:v>middle-active girls</c:v>
                </c:pt>
                <c:pt idx="2">
                  <c:v>low-active girls</c:v>
                </c:pt>
                <c:pt idx="3">
                  <c:v>total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1.97</c:v>
                </c:pt>
                <c:pt idx="1">
                  <c:v>1.96</c:v>
                </c:pt>
                <c:pt idx="2">
                  <c:v>1.77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04-4D3E-8D58-61B51DED93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3942608"/>
        <c:axId val="833944176"/>
      </c:barChart>
      <c:catAx>
        <c:axId val="833942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dirty="0"/>
                  <a:t>Activity</a:t>
                </a:r>
                <a:r>
                  <a:rPr lang="fi-FI" sz="1400" baseline="0" dirty="0"/>
                  <a:t> tertiles</a:t>
                </a:r>
                <a:endParaRPr lang="fi-FI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3944176"/>
        <c:crosses val="autoZero"/>
        <c:auto val="1"/>
        <c:lblAlgn val="ctr"/>
        <c:lblOffset val="100"/>
        <c:noMultiLvlLbl val="0"/>
      </c:catAx>
      <c:valAx>
        <c:axId val="83394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dirty="0"/>
                  <a:t>Pattern</a:t>
                </a:r>
                <a:r>
                  <a:rPr lang="fi-FI" sz="1400" baseline="0" dirty="0"/>
                  <a:t> frequencies</a:t>
                </a:r>
                <a:endParaRPr lang="fi-FI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394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low-active girls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football</c:v>
                </c:pt>
                <c:pt idx="1">
                  <c:v>dance</c:v>
                </c:pt>
                <c:pt idx="2">
                  <c:v>gymnastics</c:v>
                </c:pt>
                <c:pt idx="3">
                  <c:v>other ballgames</c:v>
                </c:pt>
                <c:pt idx="4">
                  <c:v>other</c:v>
                </c:pt>
                <c:pt idx="5">
                  <c:v>no activities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9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BB-4E8F-996F-6351EB70C8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middle-active girls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football</c:v>
                </c:pt>
                <c:pt idx="1">
                  <c:v>dance</c:v>
                </c:pt>
                <c:pt idx="2">
                  <c:v>gymnastics</c:v>
                </c:pt>
                <c:pt idx="3">
                  <c:v>other ballgames</c:v>
                </c:pt>
                <c:pt idx="4">
                  <c:v>other</c:v>
                </c:pt>
                <c:pt idx="5">
                  <c:v>no activities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BB-4E8F-996F-6351EB70C8A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high-active girls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football</c:v>
                </c:pt>
                <c:pt idx="1">
                  <c:v>dance</c:v>
                </c:pt>
                <c:pt idx="2">
                  <c:v>gymnastics</c:v>
                </c:pt>
                <c:pt idx="3">
                  <c:v>other ballgames</c:v>
                </c:pt>
                <c:pt idx="4">
                  <c:v>other</c:v>
                </c:pt>
                <c:pt idx="5">
                  <c:v>no activities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9</c:v>
                </c:pt>
                <c:pt idx="1">
                  <c:v>8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BB-4E8F-996F-6351EB70C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36014831"/>
        <c:axId val="136012863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median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football</c:v>
                </c:pt>
                <c:pt idx="1">
                  <c:v>dance</c:v>
                </c:pt>
                <c:pt idx="2">
                  <c:v>gymnastics</c:v>
                </c:pt>
                <c:pt idx="3">
                  <c:v>other ballgames</c:v>
                </c:pt>
                <c:pt idx="4">
                  <c:v>other</c:v>
                </c:pt>
                <c:pt idx="5">
                  <c:v>no activities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5.26</c:v>
                </c:pt>
                <c:pt idx="1">
                  <c:v>5.08</c:v>
                </c:pt>
                <c:pt idx="2">
                  <c:v>4.91</c:v>
                </c:pt>
                <c:pt idx="3">
                  <c:v>4.12</c:v>
                </c:pt>
                <c:pt idx="4">
                  <c:v>4.6399999999999997</c:v>
                </c:pt>
                <c:pt idx="5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BB-4E8F-996F-6351EB70C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1466344"/>
        <c:axId val="830366976"/>
      </c:lineChart>
      <c:catAx>
        <c:axId val="1360148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 dirty="0"/>
                  <a:t>liikuntaharrastukset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6012863"/>
        <c:crosses val="autoZero"/>
        <c:auto val="1"/>
        <c:lblAlgn val="ctr"/>
        <c:lblOffset val="100"/>
        <c:noMultiLvlLbl val="0"/>
      </c:catAx>
      <c:valAx>
        <c:axId val="136012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/>
                  <a:t>number</a:t>
                </a:r>
                <a:r>
                  <a:rPr lang="fi-FI" sz="1200" baseline="0"/>
                  <a:t> of girls (f)</a:t>
                </a:r>
                <a:endParaRPr lang="fi-FI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6014831"/>
        <c:crosses val="autoZero"/>
        <c:crossBetween val="between"/>
      </c:valAx>
      <c:valAx>
        <c:axId val="830366976"/>
        <c:scaling>
          <c:orientation val="minMax"/>
          <c:min val="3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/>
                  <a:t>mean median MET</a:t>
                </a:r>
                <a:r>
                  <a:rPr lang="fi-FI" sz="1200" baseline="0"/>
                  <a:t> </a:t>
                </a:r>
                <a:r>
                  <a:rPr lang="fi-FI" sz="1200"/>
                  <a:t>values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1466344"/>
        <c:crosses val="max"/>
        <c:crossBetween val="between"/>
      </c:valAx>
      <c:catAx>
        <c:axId val="831466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0366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low-active gilrs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running</c:v>
                </c:pt>
                <c:pt idx="1">
                  <c:v>walking</c:v>
                </c:pt>
                <c:pt idx="2">
                  <c:v>body-cond.</c:v>
                </c:pt>
                <c:pt idx="3">
                  <c:v>outside</c:v>
                </c:pt>
                <c:pt idx="4">
                  <c:v>other</c:v>
                </c:pt>
                <c:pt idx="5">
                  <c:v>no activities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7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0B9-AF58-7576A3A9E4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middle-active girls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running</c:v>
                </c:pt>
                <c:pt idx="1">
                  <c:v>walking</c:v>
                </c:pt>
                <c:pt idx="2">
                  <c:v>body-cond.</c:v>
                </c:pt>
                <c:pt idx="3">
                  <c:v>outside</c:v>
                </c:pt>
                <c:pt idx="4">
                  <c:v>other</c:v>
                </c:pt>
                <c:pt idx="5">
                  <c:v>no activities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</c:v>
                </c:pt>
                <c:pt idx="1">
                  <c:v>2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25-40B9-AF58-7576A3A9E4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high-active girls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running</c:v>
                </c:pt>
                <c:pt idx="1">
                  <c:v>walking</c:v>
                </c:pt>
                <c:pt idx="2">
                  <c:v>body-cond.</c:v>
                </c:pt>
                <c:pt idx="3">
                  <c:v>outside</c:v>
                </c:pt>
                <c:pt idx="4">
                  <c:v>other</c:v>
                </c:pt>
                <c:pt idx="5">
                  <c:v>no activities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3</c:v>
                </c:pt>
                <c:pt idx="1">
                  <c:v>7</c:v>
                </c:pt>
                <c:pt idx="2">
                  <c:v>1</c:v>
                </c:pt>
                <c:pt idx="3">
                  <c:v>4</c:v>
                </c:pt>
                <c:pt idx="4">
                  <c:v>7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25-40B9-AF58-7576A3A9E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129793256"/>
        <c:axId val="112979981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median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running</c:v>
                </c:pt>
                <c:pt idx="1">
                  <c:v>walking</c:v>
                </c:pt>
                <c:pt idx="2">
                  <c:v>body-cond.</c:v>
                </c:pt>
                <c:pt idx="3">
                  <c:v>outside</c:v>
                </c:pt>
                <c:pt idx="4">
                  <c:v>other</c:v>
                </c:pt>
                <c:pt idx="5">
                  <c:v>no activities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4.53</c:v>
                </c:pt>
                <c:pt idx="1">
                  <c:v>4.8600000000000003</c:v>
                </c:pt>
                <c:pt idx="2">
                  <c:v>4.0599999999999996</c:v>
                </c:pt>
                <c:pt idx="3">
                  <c:v>4.68</c:v>
                </c:pt>
                <c:pt idx="4">
                  <c:v>5.23</c:v>
                </c:pt>
                <c:pt idx="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25-40B9-AF58-7576A3A9E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2584616"/>
        <c:axId val="932590520"/>
      </c:lineChart>
      <c:catAx>
        <c:axId val="1129793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/>
                  <a:t>self-initiated</a:t>
                </a:r>
                <a:r>
                  <a:rPr lang="fi-FI" sz="1400" b="1" baseline="0"/>
                  <a:t> activities</a:t>
                </a:r>
                <a:endParaRPr lang="fi-FI" sz="14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9799816"/>
        <c:crosses val="autoZero"/>
        <c:auto val="1"/>
        <c:lblAlgn val="ctr"/>
        <c:lblOffset val="100"/>
        <c:noMultiLvlLbl val="0"/>
      </c:catAx>
      <c:valAx>
        <c:axId val="1129799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number</a:t>
                </a:r>
                <a:r>
                  <a:rPr lang="fi-FI" baseline="0"/>
                  <a:t> of girls (f)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9793256"/>
        <c:crosses val="autoZero"/>
        <c:crossBetween val="between"/>
      </c:valAx>
      <c:valAx>
        <c:axId val="932590520"/>
        <c:scaling>
          <c:orientation val="minMax"/>
          <c:min val="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mean median MET</a:t>
                </a:r>
                <a:r>
                  <a:rPr lang="fi-FI" baseline="0"/>
                  <a:t> </a:t>
                </a:r>
                <a:r>
                  <a:rPr lang="fi-FI"/>
                  <a:t>values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2584616"/>
        <c:crosses val="max"/>
        <c:crossBetween val="between"/>
      </c:valAx>
      <c:catAx>
        <c:axId val="932584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2590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liikuntaharrastus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paljon liikkuvat tytöt</c:v>
                </c:pt>
                <c:pt idx="1">
                  <c:v>keskiaktiiviset tytöt</c:v>
                </c:pt>
                <c:pt idx="2">
                  <c:v>vähän liikkuvat tytöt</c:v>
                </c:pt>
                <c:pt idx="3">
                  <c:v>yhteensä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3.02</c:v>
                </c:pt>
                <c:pt idx="1">
                  <c:v>2.36</c:v>
                </c:pt>
                <c:pt idx="2">
                  <c:v>2.02</c:v>
                </c:pt>
                <c:pt idx="3">
                  <c:v>2.4700000000000002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4-4D3E-8D58-61B51DED93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kotityöt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paljon liikkuvat tytöt</c:v>
                </c:pt>
                <c:pt idx="1">
                  <c:v>keskiaktiiviset tytöt</c:v>
                </c:pt>
                <c:pt idx="2">
                  <c:v>vähän liikkuvat tytöt</c:v>
                </c:pt>
                <c:pt idx="3">
                  <c:v>yhteensä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2.82</c:v>
                </c:pt>
                <c:pt idx="1">
                  <c:v>3.24</c:v>
                </c:pt>
                <c:pt idx="2">
                  <c:v>3.58</c:v>
                </c:pt>
                <c:pt idx="3">
                  <c:v>3.21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04-4D3E-8D58-61B51DED93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omaehtoinen liikkuminen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paljon liikkuvat tytöt</c:v>
                </c:pt>
                <c:pt idx="1">
                  <c:v>keskiaktiiviset tytöt</c:v>
                </c:pt>
                <c:pt idx="2">
                  <c:v>vähän liikkuvat tytöt</c:v>
                </c:pt>
                <c:pt idx="3">
                  <c:v>yhteensä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2.87</c:v>
                </c:pt>
                <c:pt idx="1">
                  <c:v>2.59</c:v>
                </c:pt>
                <c:pt idx="2">
                  <c:v>2.4500000000000002</c:v>
                </c:pt>
                <c:pt idx="3">
                  <c:v>2.64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04-4D3E-8D58-61B51DED930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liikuntaläksyt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paljon liikkuvat tytöt</c:v>
                </c:pt>
                <c:pt idx="1">
                  <c:v>keskiaktiiviset tytöt</c:v>
                </c:pt>
                <c:pt idx="2">
                  <c:v>vähän liikkuvat tytöt</c:v>
                </c:pt>
                <c:pt idx="3">
                  <c:v>yhteensä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1.97</c:v>
                </c:pt>
                <c:pt idx="1">
                  <c:v>1.96</c:v>
                </c:pt>
                <c:pt idx="2">
                  <c:v>1.77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04-4D3E-8D58-61B51DED93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3942608"/>
        <c:axId val="833944176"/>
      </c:barChart>
      <c:catAx>
        <c:axId val="833942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dirty="0"/>
                  <a:t>Liikkumisen</a:t>
                </a:r>
                <a:r>
                  <a:rPr lang="fi-FI" sz="1400" baseline="0" dirty="0"/>
                  <a:t> tapa</a:t>
                </a:r>
                <a:endParaRPr lang="fi-FI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3944176"/>
        <c:crosses val="autoZero"/>
        <c:auto val="1"/>
        <c:lblAlgn val="ctr"/>
        <c:lblOffset val="100"/>
        <c:noMultiLvlLbl val="0"/>
      </c:catAx>
      <c:valAx>
        <c:axId val="83394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dirty="0"/>
                  <a:t>Liikkumistavan</a:t>
                </a:r>
                <a:r>
                  <a:rPr lang="fi-FI" sz="1400" baseline="0" dirty="0"/>
                  <a:t> frekvenssi</a:t>
                </a:r>
                <a:endParaRPr lang="fi-FI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394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438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327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390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447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46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13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404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177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76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74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1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511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074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570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365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218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0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955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235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7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28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362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8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3560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188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27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84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121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557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288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D3A4-6A56-B844-8442-4D34200419A1}" type="datetimeFigureOut">
              <a:rPr lang="fi-FI" smtClean="0"/>
              <a:t>15.11.2022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4F4CE-F2D4-5B4B-BF9B-366FA146B6C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0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98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71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54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4759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167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13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04FFB290-5411-4110-8DAC-A8443CF535EC}" type="datetimeFigureOut">
              <a:rPr lang="fi-FI" smtClean="0"/>
              <a:t>15.11.2022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ECD4DACC-4128-4C6E-89A1-BC0FD457A59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08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mari.p.kaapa@jyu.fi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jyx.jyu.fi/handle/123456789/81100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CF606B1-669C-4F1D-8A95-C15DD57A7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328" y="68263"/>
            <a:ext cx="5373031" cy="6532562"/>
          </a:xfrm>
          <a:noFill/>
        </p:spPr>
      </p:pic>
    </p:spTree>
    <p:extLst>
      <p:ext uri="{BB962C8B-B14F-4D97-AF65-F5344CB8AC3E}">
        <p14:creationId xmlns:p14="http://schemas.microsoft.com/office/powerpoint/2010/main" val="2255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184" y="134911"/>
            <a:ext cx="10810147" cy="974361"/>
          </a:xfrm>
        </p:spPr>
        <p:txBody>
          <a:bodyPr>
            <a:normAutofit fontScale="90000"/>
          </a:bodyPr>
          <a:lstStyle/>
          <a:p>
            <a:r>
              <a:rPr lang="fi-FI" dirty="0"/>
              <a:t>Liikuntatehtäviä kotiläksyinä: Koulun ulkopuolella tapahtuva oppiminen opetuksen tukena tyttöjen liikunnassa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784" y="1813811"/>
            <a:ext cx="6693719" cy="4691920"/>
          </a:xfrm>
        </p:spPr>
        <p:txBody>
          <a:bodyPr>
            <a:normAutofit lnSpcReduction="10000"/>
          </a:bodyPr>
          <a:lstStyle/>
          <a:p>
            <a:r>
              <a:rPr lang="fi-FI" sz="2000" dirty="0"/>
              <a:t>Oppilaskyselyn mukaan liikuntaläksyjä tehtiin ahkerasti, 89,7 % oppilaista teki läksyt aina.</a:t>
            </a:r>
          </a:p>
          <a:p>
            <a:r>
              <a:rPr lang="fi-FI" sz="2000" dirty="0"/>
              <a:t>Oppilaiden mielestä läksyt sopivat liikuntaan.</a:t>
            </a:r>
          </a:p>
          <a:p>
            <a:pPr marL="0" indent="0">
              <a:buNone/>
            </a:pPr>
            <a:r>
              <a:rPr lang="fi-FI" sz="2000" dirty="0"/>
              <a:t>	</a:t>
            </a:r>
            <a:r>
              <a:rPr lang="fi-FI" sz="2000" i="1" dirty="0"/>
              <a:t>”Miksei voisi olla liikunnasta läksyjä? Onhan muistakin 	aineista.”</a:t>
            </a:r>
            <a:endParaRPr lang="fi-FI" sz="2000" dirty="0"/>
          </a:p>
          <a:p>
            <a:r>
              <a:rPr lang="fi-FI" sz="2000" dirty="0"/>
              <a:t>Eniten liikuntaläksyjä tehtiin yksin </a:t>
            </a:r>
            <a:r>
              <a:rPr lang="fi-FI" sz="2000" b="1" dirty="0"/>
              <a:t>51,3 % </a:t>
            </a:r>
          </a:p>
          <a:p>
            <a:pPr marL="0" indent="0">
              <a:buNone/>
            </a:pPr>
            <a:r>
              <a:rPr lang="fi-FI" sz="2000" b="1" dirty="0"/>
              <a:t>	</a:t>
            </a:r>
            <a:r>
              <a:rPr lang="fi-FI" sz="2000" dirty="0"/>
              <a:t>(25,6 % kaverin kanssa, 12 % vanhemman kanssa).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Oppilaiden mukaan liikuntaläksyjen tulisi olla:</a:t>
            </a:r>
          </a:p>
          <a:p>
            <a:pPr>
              <a:buFontTx/>
              <a:buChar char="-"/>
            </a:pPr>
            <a:r>
              <a:rPr lang="fi-FI" sz="2000" b="1" dirty="0"/>
              <a:t>suunniteltuja yhdessä oppilaiden kanssa</a:t>
            </a:r>
            <a:endParaRPr lang="fi-FI" sz="2000" dirty="0"/>
          </a:p>
          <a:p>
            <a:pPr>
              <a:buFontTx/>
              <a:buChar char="-"/>
            </a:pPr>
            <a:r>
              <a:rPr lang="fi-FI" sz="2000" b="1" dirty="0"/>
              <a:t>opettajan tarkastamia</a:t>
            </a:r>
          </a:p>
          <a:p>
            <a:pPr>
              <a:buFontTx/>
              <a:buChar char="-"/>
            </a:pPr>
            <a:r>
              <a:rPr lang="fi-FI" sz="2000" b="1" dirty="0"/>
              <a:t>vapaaehtoisia </a:t>
            </a:r>
            <a:r>
              <a:rPr lang="fi-FI" sz="2000" dirty="0"/>
              <a:t>(poikkeuksena 7. luokkalaiset).</a:t>
            </a:r>
          </a:p>
          <a:p>
            <a:pPr>
              <a:buFontTx/>
              <a:buChar char="-"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Picture 2" descr="66d77b5d-10eb-405d-9716-d1a3f27e26f8@eurprd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503" y="2267915"/>
            <a:ext cx="5030829" cy="37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88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E62C8-4DF6-4EC9-ABA2-4D2A4945D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890" y="201164"/>
            <a:ext cx="3184532" cy="1372456"/>
          </a:xfrm>
        </p:spPr>
        <p:txBody>
          <a:bodyPr/>
          <a:lstStyle/>
          <a:p>
            <a:r>
              <a:rPr lang="fi-FI" sz="2800" dirty="0"/>
              <a:t>Liikkumisen suositus nuorille </a:t>
            </a:r>
            <a:br>
              <a:rPr lang="fi-FI" sz="2800" dirty="0"/>
            </a:br>
            <a:r>
              <a:rPr lang="fi-FI" sz="2800" dirty="0"/>
              <a:t>(UKK-instituutti)</a:t>
            </a:r>
            <a:br>
              <a:rPr lang="fi-FI" dirty="0"/>
            </a:br>
            <a:endParaRPr lang="fi-FI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0B63BF-3D68-42C9-B422-3A3497E01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38" y="13138"/>
            <a:ext cx="6844862" cy="684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2058E-876D-446A-B56C-52557D804DC4}"/>
              </a:ext>
            </a:extLst>
          </p:cNvPr>
          <p:cNvSpPr txBox="1"/>
          <p:nvPr/>
        </p:nvSpPr>
        <p:spPr>
          <a:xfrm>
            <a:off x="446567" y="1403498"/>
            <a:ext cx="383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rgbClr val="002060"/>
                </a:solidFill>
              </a:rPr>
              <a:t>Physical</a:t>
            </a:r>
            <a:r>
              <a:rPr lang="fi-FI" b="1" dirty="0">
                <a:solidFill>
                  <a:srgbClr val="002060"/>
                </a:solidFill>
              </a:rPr>
              <a:t> </a:t>
            </a:r>
            <a:r>
              <a:rPr lang="fi-FI" b="1" dirty="0" err="1">
                <a:solidFill>
                  <a:srgbClr val="002060"/>
                </a:solidFill>
              </a:rPr>
              <a:t>activity</a:t>
            </a:r>
            <a:r>
              <a:rPr lang="fi-FI" b="1" dirty="0">
                <a:solidFill>
                  <a:srgbClr val="002060"/>
                </a:solidFill>
              </a:rPr>
              <a:t> </a:t>
            </a:r>
            <a:r>
              <a:rPr lang="fi-FI" b="1" dirty="0" err="1">
                <a:solidFill>
                  <a:srgbClr val="002060"/>
                </a:solidFill>
              </a:rPr>
              <a:t>recommendation</a:t>
            </a:r>
            <a:r>
              <a:rPr lang="fi-FI" b="1" dirty="0">
                <a:solidFill>
                  <a:srgbClr val="002060"/>
                </a:solidFill>
              </a:rPr>
              <a:t> (UKK-</a:t>
            </a:r>
            <a:r>
              <a:rPr lang="fi-FI" b="1" dirty="0" err="1">
                <a:solidFill>
                  <a:srgbClr val="002060"/>
                </a:solidFill>
              </a:rPr>
              <a:t>institute</a:t>
            </a:r>
            <a:r>
              <a:rPr lang="fi-FI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FC56A-38F5-4C0F-882C-4E3A7075481B}"/>
              </a:ext>
            </a:extLst>
          </p:cNvPr>
          <p:cNvSpPr txBox="1"/>
          <p:nvPr/>
        </p:nvSpPr>
        <p:spPr>
          <a:xfrm>
            <a:off x="446567" y="2255631"/>
            <a:ext cx="45874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Tämän tutkimuksen nuorista tytöistä </a:t>
            </a:r>
            <a:r>
              <a:rPr lang="fi-FI" sz="2000" b="1" dirty="0"/>
              <a:t>38% saavutti 60 minuutin päivittäisen liikuntasuosituksen</a:t>
            </a:r>
            <a:r>
              <a:rPr lang="fi-FI" sz="2000" dirty="0"/>
              <a:t>.</a:t>
            </a:r>
          </a:p>
          <a:p>
            <a:endParaRPr lang="fi-FI" sz="2000" dirty="0"/>
          </a:p>
          <a:p>
            <a:r>
              <a:rPr lang="fi-FI" sz="2000" dirty="0"/>
              <a:t>Päivittäisestä kokonaisaktiivisuudesta </a:t>
            </a:r>
            <a:r>
              <a:rPr lang="fi-FI" sz="2000" b="1" dirty="0"/>
              <a:t>46% kertyi koulupäivän jälkeen</a:t>
            </a:r>
            <a:r>
              <a:rPr lang="fi-FI" sz="2000" dirty="0"/>
              <a:t>.</a:t>
            </a:r>
          </a:p>
          <a:p>
            <a:endParaRPr lang="fi-FI" sz="2000" b="1" dirty="0"/>
          </a:p>
          <a:p>
            <a:r>
              <a:rPr lang="fi-FI" sz="2000" b="1" dirty="0"/>
              <a:t>Liikuntaläksyt</a:t>
            </a:r>
            <a:r>
              <a:rPr lang="fi-FI" sz="2000" dirty="0"/>
              <a:t> toivat pienen lisän tutkimukseen osallistujien keskimääräiseen fyysisen aktiivisuuden määrään päivässä </a:t>
            </a:r>
          </a:p>
          <a:p>
            <a:r>
              <a:rPr lang="fi-FI" sz="2000" dirty="0"/>
              <a:t>-&gt; keskimäärin </a:t>
            </a:r>
            <a:r>
              <a:rPr lang="fi-FI" sz="2000" b="1" dirty="0"/>
              <a:t>34 minuuttia viikossa </a:t>
            </a:r>
          </a:p>
          <a:p>
            <a:pPr marL="269875" lvl="1" indent="0">
              <a:buNone/>
            </a:pPr>
            <a:r>
              <a:rPr lang="fi-FI" sz="2000" b="1" dirty="0"/>
              <a:t>(</a:t>
            </a:r>
            <a:r>
              <a:rPr lang="fi-FI" sz="2000" dirty="0"/>
              <a:t>7.lk tytöt 20 min, 8.lk tytöt 51 min ja 9.lk tytöt 32 min).</a:t>
            </a:r>
          </a:p>
        </p:txBody>
      </p:sp>
    </p:spTree>
    <p:extLst>
      <p:ext uri="{BB962C8B-B14F-4D97-AF65-F5344CB8AC3E}">
        <p14:creationId xmlns:p14="http://schemas.microsoft.com/office/powerpoint/2010/main" val="256692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81598-CD06-4790-95EF-527F90501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46" y="96529"/>
            <a:ext cx="10681538" cy="774481"/>
          </a:xfrm>
        </p:spPr>
        <p:txBody>
          <a:bodyPr/>
          <a:lstStyle/>
          <a:p>
            <a:r>
              <a:rPr lang="fi-FI" sz="2800" i="0" dirty="0">
                <a:solidFill>
                  <a:srgbClr val="616161"/>
                </a:solidFill>
                <a:effectLst/>
                <a:latin typeface="+mn-lt"/>
              </a:rPr>
              <a:t>Iltapäivän ja illan fyysinen aktiivisuus aktivisuusryhmien mukaisesti (kiihtyvyysantureilla mitatut MET arvot).</a:t>
            </a:r>
            <a:endParaRPr lang="fi-FI" sz="2800" dirty="0">
              <a:latin typeface="+mn-lt"/>
            </a:endParaRP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10DC60DF-C8E2-41D6-A765-90EB16063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46" y="1102639"/>
            <a:ext cx="10681538" cy="5550548"/>
          </a:xfrm>
        </p:spPr>
      </p:pic>
    </p:spTree>
    <p:extLst>
      <p:ext uri="{BB962C8B-B14F-4D97-AF65-F5344CB8AC3E}">
        <p14:creationId xmlns:p14="http://schemas.microsoft.com/office/powerpoint/2010/main" val="108736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252" y="91440"/>
            <a:ext cx="10658007" cy="1092783"/>
          </a:xfrm>
        </p:spPr>
        <p:txBody>
          <a:bodyPr/>
          <a:lstStyle/>
          <a:p>
            <a:r>
              <a:rPr lang="fi-FI" sz="2400" dirty="0"/>
              <a:t>Liikkumisen tavat koulupäivän jälkeen aktiivisuusryhmien mukaisesti (kertaa/osallistuja/viikko)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24655" y="1379096"/>
          <a:ext cx="11272603" cy="523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52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08365" y="89709"/>
            <a:ext cx="1098203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Suosituimmat liikuntaharrastukset </a:t>
            </a:r>
            <a:r>
              <a:rPr kumimoji="0" lang="fi-FI" altLang="fi-FI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fi-FI" altLang="fi-FI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fi-FI" altLang="fi-FI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aktiivisuusryhmien mukaisesti, käyrällä kaikkien kyseisen harrastuksen osallistujien koulupäivän jälkeisen ajan keskimääräisen MET –arvon mediaani. </a:t>
            </a:r>
            <a:endParaRPr kumimoji="0" lang="fi-FI" altLang="fi-FI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34228699"/>
              </p:ext>
            </p:extLst>
          </p:nvPr>
        </p:nvGraphicFramePr>
        <p:xfrm>
          <a:off x="455984" y="1366982"/>
          <a:ext cx="10904743" cy="520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670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511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018" y="282286"/>
            <a:ext cx="10456430" cy="678295"/>
          </a:xfrm>
        </p:spPr>
        <p:txBody>
          <a:bodyPr>
            <a:normAutofit/>
          </a:bodyPr>
          <a:lstStyle/>
          <a:p>
            <a:r>
              <a:rPr lang="fi-FI" altLang="fi-FI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Omaehtoisen liikkumisen tavat (</a:t>
            </a:r>
            <a:r>
              <a:rPr lang="fi-FI" altLang="fi-FI" sz="2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fi-FI" altLang="fi-FI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aktiivisuusryhmittäin, käyrällä kaikkien kyseisen liikkumistavan osallistujien keskimääräinen MET-arvon mediaani koulupäivän jälkeen.</a:t>
            </a:r>
            <a:endParaRPr lang="fi-FI" sz="22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61818" y="1385455"/>
          <a:ext cx="11009746" cy="5089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670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42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71" y="245620"/>
            <a:ext cx="3358185" cy="857875"/>
          </a:xfrm>
        </p:spPr>
        <p:txBody>
          <a:bodyPr/>
          <a:lstStyle/>
          <a:p>
            <a:r>
              <a:rPr lang="fi-FI"/>
              <a:t>Vanhempien kommentteja:</a:t>
            </a:r>
          </a:p>
        </p:txBody>
      </p:sp>
      <p:sp>
        <p:nvSpPr>
          <p:cNvPr id="4" name="Oval 3"/>
          <p:cNvSpPr/>
          <p:nvPr/>
        </p:nvSpPr>
        <p:spPr>
          <a:xfrm>
            <a:off x="1343471" y="3008242"/>
            <a:ext cx="5731498" cy="20686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i="1"/>
              <a:t>“Siellä koulussa se on varmaan haastavempaa, siellä kun on koko ryhmä oppilaita ja ne vertailee toisiaan ja itseään toisiin.” (Veera, vanhempi)</a:t>
            </a:r>
            <a:endParaRPr lang="fi-FI"/>
          </a:p>
        </p:txBody>
      </p:sp>
      <p:sp>
        <p:nvSpPr>
          <p:cNvPr id="5" name="Rectangle 4"/>
          <p:cNvSpPr/>
          <p:nvPr/>
        </p:nvSpPr>
        <p:spPr>
          <a:xfrm>
            <a:off x="7495082" y="2645166"/>
            <a:ext cx="4696918" cy="156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i="1"/>
              <a:t>“Se on just sitä positiivista suhtautumista liikkumiseen…ne liikuntaläksyt. Kun ne on vapaaehtosia, en näe mitään negatiivista siinä.” (Reija, vanhempi)</a:t>
            </a:r>
            <a:endParaRPr lang="fi-FI"/>
          </a:p>
        </p:txBody>
      </p:sp>
      <p:sp>
        <p:nvSpPr>
          <p:cNvPr id="6" name="Rounded Rectangle 5"/>
          <p:cNvSpPr/>
          <p:nvPr/>
        </p:nvSpPr>
        <p:spPr>
          <a:xfrm>
            <a:off x="0" y="5231567"/>
            <a:ext cx="6295480" cy="137909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i="1"/>
              <a:t>“Esimerkiksi, jos sulla on vaikka vähän vähempi aktiivinen lapsi, niin silloin ne (liikuntaläksyt) vois motivoida liikkumaan enemmän. Ja tietenkin siitä liikkumisesta on hyötyä.”  </a:t>
            </a:r>
          </a:p>
          <a:p>
            <a:r>
              <a:rPr lang="fi-FI" i="1"/>
              <a:t>(Ari, vanhempi)</a:t>
            </a:r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0" y="1568873"/>
            <a:ext cx="7715197" cy="1291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i="1"/>
              <a:t>“Ajattele jos näistä (liikuntaläksyistä) tulisi ihan tapa, se olis mahtavaa.”</a:t>
            </a:r>
            <a:endParaRPr lang="fi-FI"/>
          </a:p>
          <a:p>
            <a:r>
              <a:rPr lang="fi-FI" i="1"/>
              <a:t>“Kun ekan kerran kuulin näistä liikuntaläksyistä, ajattelin et tää on hieno idea.” (Reija, vanhempi)</a:t>
            </a:r>
            <a:endParaRPr lang="fi-FI"/>
          </a:p>
        </p:txBody>
      </p:sp>
      <p:sp>
        <p:nvSpPr>
          <p:cNvPr id="8" name="Oval 7"/>
          <p:cNvSpPr/>
          <p:nvPr/>
        </p:nvSpPr>
        <p:spPr>
          <a:xfrm>
            <a:off x="6295481" y="4362139"/>
            <a:ext cx="5896520" cy="22485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i="1"/>
              <a:t>“Joku venyttelyläksy me tehtiin yhdessä… En tosin tiedä olike se liikuntaläksy vai halusivatko tytöt vaan liikuttaa vanhempiaan jostain muusta syystä.” (Niina, vanhempi)</a:t>
            </a:r>
            <a:endParaRPr lang="fi-FI"/>
          </a:p>
        </p:txBody>
      </p:sp>
      <p:sp>
        <p:nvSpPr>
          <p:cNvPr id="9" name="Rounded Rectangle 8"/>
          <p:cNvSpPr/>
          <p:nvPr/>
        </p:nvSpPr>
        <p:spPr>
          <a:xfrm>
            <a:off x="5366479" y="221689"/>
            <a:ext cx="6610662" cy="129698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i="1"/>
              <a:t>“Olis kiva jos koko perhe vois osallistua, että sillä läksyllä olis niinku kaksoismerkitys, se itse tehtävä ja vanhempien saaminen mukaan.” (Veera, vanhempi)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148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934474">
            <a:off x="176522" y="1655726"/>
            <a:ext cx="3294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”Kun piti tehdä punnerruksia ja tein ne äidin kanssa.”</a:t>
            </a:r>
          </a:p>
        </p:txBody>
      </p:sp>
      <p:sp>
        <p:nvSpPr>
          <p:cNvPr id="3" name="TextBox 2"/>
          <p:cNvSpPr txBox="1"/>
          <p:nvPr/>
        </p:nvSpPr>
        <p:spPr>
          <a:xfrm rot="656850" flipH="1">
            <a:off x="3768756" y="1443840"/>
            <a:ext cx="2162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”Kun piti pyytää jotakin toista mukaan urheilemaan.”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6684" y="3313778"/>
            <a:ext cx="2840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”Ainakin se venyttelyläksy, koska en tykkää siitä kauheasti, mutta tiedän sen olevan tosi hyödyllistä, joten se oli hyvä läksy.”</a:t>
            </a:r>
          </a:p>
        </p:txBody>
      </p:sp>
      <p:sp>
        <p:nvSpPr>
          <p:cNvPr id="5" name="TextBox 4"/>
          <p:cNvSpPr txBox="1"/>
          <p:nvPr/>
        </p:nvSpPr>
        <p:spPr>
          <a:xfrm rot="510522">
            <a:off x="377989" y="4368266"/>
            <a:ext cx="31816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“Hammasharjan kanssa tasapainoilu hampaita harjatessa, sillä se treenasi tasapainoani ja se oli hauskaa.”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3680" y="3310527"/>
            <a:ext cx="2254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”Olin hyvä siinä.”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0668" y="339734"/>
            <a:ext cx="10806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Liikuntaläksyjä, jotka ovat erityisesti jääneet mieleen:</a:t>
            </a:r>
          </a:p>
        </p:txBody>
      </p:sp>
      <p:sp>
        <p:nvSpPr>
          <p:cNvPr id="8" name="TextBox 7"/>
          <p:cNvSpPr txBox="1"/>
          <p:nvPr/>
        </p:nvSpPr>
        <p:spPr>
          <a:xfrm rot="20937392">
            <a:off x="2636463" y="5874104"/>
            <a:ext cx="2656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/>
              <a:t>”Se on jäänyt tavaksi.”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2407A57-EFD9-462B-906C-2416FC69FD74}"/>
              </a:ext>
            </a:extLst>
          </p:cNvPr>
          <p:cNvSpPr/>
          <p:nvPr/>
        </p:nvSpPr>
        <p:spPr>
          <a:xfrm>
            <a:off x="8529232" y="1656423"/>
            <a:ext cx="3387948" cy="3904126"/>
          </a:xfrm>
          <a:prstGeom prst="wedge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i-FI" dirty="0"/>
              <a:t>Suosituimpia </a:t>
            </a:r>
            <a:r>
              <a:rPr lang="fi-FI" dirty="0" err="1"/>
              <a:t>liikkaläksyjä</a:t>
            </a:r>
            <a:r>
              <a:rPr lang="fi-FI" dirty="0"/>
              <a:t> oppilaiden mielestä:</a:t>
            </a:r>
          </a:p>
          <a:p>
            <a:pPr lvl="1"/>
            <a:r>
              <a:rPr lang="fi-FI" dirty="0"/>
              <a:t>- hauskat</a:t>
            </a:r>
          </a:p>
          <a:p>
            <a:pPr lvl="1"/>
            <a:r>
              <a:rPr lang="fi-FI" dirty="0"/>
              <a:t>- kun voi valita</a:t>
            </a:r>
            <a:endParaRPr lang="fi-FI" dirty="0">
              <a:sym typeface="Wingdings" panose="05000000000000000000" pitchFamily="2" charset="2"/>
            </a:endParaRPr>
          </a:p>
          <a:p>
            <a:pPr lvl="1"/>
            <a:r>
              <a:rPr lang="fi-FI" dirty="0">
                <a:sym typeface="Wingdings" panose="05000000000000000000" pitchFamily="2" charset="2"/>
              </a:rPr>
              <a:t>- m</a:t>
            </a:r>
            <a:r>
              <a:rPr lang="fi-FI" dirty="0"/>
              <a:t>onipuoliset</a:t>
            </a:r>
          </a:p>
          <a:p>
            <a:pPr lvl="1"/>
            <a:r>
              <a:rPr lang="fi-FI" dirty="0"/>
              <a:t>- jonkun kanssa tehtävät</a:t>
            </a:r>
          </a:p>
          <a:p>
            <a:pPr lvl="1"/>
            <a:r>
              <a:rPr lang="fi-FI" dirty="0"/>
              <a:t>- kun voi valita tason/määrän</a:t>
            </a:r>
          </a:p>
          <a:p>
            <a:pPr lvl="1"/>
            <a:r>
              <a:rPr lang="fi-FI" dirty="0"/>
              <a:t>- ilman välineitä tehtävät</a:t>
            </a:r>
          </a:p>
          <a:p>
            <a:pPr lvl="1"/>
            <a:r>
              <a:rPr lang="fi-FI" dirty="0"/>
              <a:t>- lomaläksyt</a:t>
            </a:r>
          </a:p>
        </p:txBody>
      </p:sp>
    </p:spTree>
    <p:extLst>
      <p:ext uri="{BB962C8B-B14F-4D97-AF65-F5344CB8AC3E}">
        <p14:creationId xmlns:p14="http://schemas.microsoft.com/office/powerpoint/2010/main" val="40885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34716" y="1773238"/>
            <a:ext cx="5517268" cy="575642"/>
          </a:xfrm>
        </p:spPr>
        <p:txBody>
          <a:bodyPr/>
          <a:lstStyle/>
          <a:p>
            <a:r>
              <a:rPr lang="fi-FI" dirty="0"/>
              <a:t>Plussat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4716" y="2420888"/>
            <a:ext cx="5517268" cy="4234745"/>
          </a:xfrm>
        </p:spPr>
        <p:txBody>
          <a:bodyPr/>
          <a:lstStyle/>
          <a:p>
            <a:r>
              <a:rPr lang="fi-FI" dirty="0"/>
              <a:t>lisää liikuntaharjoittelua kouluajan ulkopuolella, tunnilla harjoitellun asian lisäharjoittelu kotona</a:t>
            </a:r>
          </a:p>
          <a:p>
            <a:r>
              <a:rPr lang="fi-FI" dirty="0"/>
              <a:t>kontakti oppilaiden kanssa turvallisen aiheen äärellä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oppilaantuntemus +</a:t>
            </a:r>
          </a:p>
          <a:p>
            <a:r>
              <a:rPr lang="fi-FI" dirty="0"/>
              <a:t>kannustusta oppilaille, jotka eivät liikuntatunneilla saa osaamistaan esille</a:t>
            </a:r>
          </a:p>
          <a:p>
            <a:r>
              <a:rPr lang="fi-FI" dirty="0"/>
              <a:t>liikunnanopetuksen sisältöjä tutuiksi kotona</a:t>
            </a:r>
          </a:p>
          <a:p>
            <a:r>
              <a:rPr lang="fi-FI" dirty="0"/>
              <a:t>kotona tai kodin lähiympäristössä toteutettu liikunta siirtyy helpommin tavaksi</a:t>
            </a:r>
          </a:p>
          <a:p>
            <a:r>
              <a:rPr lang="fi-FI" dirty="0"/>
              <a:t>lisämateriaalia arvioinnin tueksi</a:t>
            </a:r>
          </a:p>
          <a:p>
            <a:r>
              <a:rPr lang="fi-FI" dirty="0"/>
              <a:t>vähän liikkuvat/kotitöitä paljon tekevät -&gt; läksyn tekemiselle aikaa</a:t>
            </a:r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419897" y="3336791"/>
            <a:ext cx="4608265" cy="575642"/>
          </a:xfrm>
        </p:spPr>
        <p:txBody>
          <a:bodyPr/>
          <a:lstStyle/>
          <a:p>
            <a:r>
              <a:rPr lang="fi-FI" dirty="0"/>
              <a:t>Miinukset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419896" y="3912433"/>
            <a:ext cx="5482293" cy="2578308"/>
          </a:xfrm>
        </p:spPr>
        <p:txBody>
          <a:bodyPr/>
          <a:lstStyle/>
          <a:p>
            <a:r>
              <a:rPr lang="fi-FI" dirty="0"/>
              <a:t>vie aikaa liikuntatunnista</a:t>
            </a:r>
          </a:p>
          <a:p>
            <a:r>
              <a:rPr lang="fi-FI" dirty="0"/>
              <a:t>keksiä monipuolisia tehtäviä, joita kaikki voivat tehdä, välineet</a:t>
            </a:r>
          </a:p>
          <a:p>
            <a:r>
              <a:rPr lang="fi-FI" dirty="0"/>
              <a:t>paljon liikkuville ”vapautus”?</a:t>
            </a:r>
          </a:p>
          <a:p>
            <a:r>
              <a:rPr lang="fi-FI" dirty="0"/>
              <a:t>luottamus, mitä ei näe…? </a:t>
            </a:r>
            <a:r>
              <a:rPr lang="fi-FI" dirty="0">
                <a:sym typeface="Wingdings" panose="05000000000000000000" pitchFamily="2" charset="2"/>
              </a:rPr>
              <a:t>arviointi</a:t>
            </a:r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43471" y="281377"/>
            <a:ext cx="4608513" cy="1082727"/>
          </a:xfrm>
        </p:spPr>
        <p:txBody>
          <a:bodyPr/>
          <a:lstStyle/>
          <a:p>
            <a:r>
              <a:rPr lang="fi-FI" dirty="0"/>
              <a:t>Opettajan </a:t>
            </a:r>
            <a:br>
              <a:rPr lang="fi-FI" dirty="0"/>
            </a:br>
            <a:r>
              <a:rPr lang="fi-FI" dirty="0"/>
              <a:t>plussat ja miinukset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70" y="73232"/>
            <a:ext cx="5318612" cy="25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4696" y="2082016"/>
            <a:ext cx="5487288" cy="575642"/>
          </a:xfrm>
        </p:spPr>
        <p:txBody>
          <a:bodyPr/>
          <a:lstStyle/>
          <a:p>
            <a:r>
              <a:rPr lang="fi-FI" dirty="0"/>
              <a:t>Plussat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9626" y="2657658"/>
            <a:ext cx="5382358" cy="3508193"/>
          </a:xfrm>
        </p:spPr>
        <p:txBody>
          <a:bodyPr/>
          <a:lstStyle/>
          <a:p>
            <a:r>
              <a:rPr lang="fi-FI" sz="2000" dirty="0"/>
              <a:t>Lisäharjoittelu</a:t>
            </a:r>
          </a:p>
          <a:p>
            <a:r>
              <a:rPr lang="fi-FI" sz="2000" dirty="0"/>
              <a:t>Aktiivisuus open nähtäväksi</a:t>
            </a:r>
          </a:p>
          <a:p>
            <a:r>
              <a:rPr lang="fi-FI" sz="2000" dirty="0"/>
              <a:t>Kotiväen aktivointi, yhdessä tekeminen</a:t>
            </a:r>
          </a:p>
          <a:p>
            <a:r>
              <a:rPr lang="fi-FI" sz="2000" dirty="0"/>
              <a:t>Osallisuus, tunne siitä, että voi vaikuttaa</a:t>
            </a:r>
          </a:p>
          <a:p>
            <a:r>
              <a:rPr lang="fi-FI" sz="2000" dirty="0"/>
              <a:t>Yhteisöllisyys, jaetut kokemukset</a:t>
            </a:r>
          </a:p>
          <a:p>
            <a:r>
              <a:rPr lang="fi-FI" sz="2000" dirty="0"/>
              <a:t>Itsenäisesti tehtäessä oma keho tai tekemisen taso ei ole toisten nähtävillä</a:t>
            </a:r>
          </a:p>
          <a:p>
            <a:r>
              <a:rPr lang="fi-FI" sz="2000" dirty="0"/>
              <a:t>Muuttuu tavaksi</a:t>
            </a:r>
          </a:p>
          <a:p>
            <a:r>
              <a:rPr lang="fi-FI" sz="2000" dirty="0"/>
              <a:t>Vaikutus liikuntanumeroon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240015" y="2657658"/>
            <a:ext cx="4608265" cy="575642"/>
          </a:xfrm>
        </p:spPr>
        <p:txBody>
          <a:bodyPr/>
          <a:lstStyle/>
          <a:p>
            <a:r>
              <a:rPr lang="fi-FI" dirty="0"/>
              <a:t>Miinukset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240015" y="3437442"/>
            <a:ext cx="5472559" cy="2728409"/>
          </a:xfrm>
        </p:spPr>
        <p:txBody>
          <a:bodyPr/>
          <a:lstStyle/>
          <a:p>
            <a:r>
              <a:rPr lang="fi-FI" sz="2000" dirty="0"/>
              <a:t>Lisäharjoittelu, paljon liikkuville lisä ei hyvästä, mutta velvollisuudesta saatetaan silti tehdä</a:t>
            </a:r>
          </a:p>
          <a:p>
            <a:r>
              <a:rPr lang="fi-FI" sz="2000" dirty="0"/>
              <a:t>Tekemisen itsenäinen merkkaaminen voi houkuttaa liioitteluun tai jopa valehteluun opea miellytettäessä</a:t>
            </a:r>
          </a:p>
          <a:p>
            <a:r>
              <a:rPr lang="fi-FI" sz="2000" dirty="0"/>
              <a:t>Yli-innokas </a:t>
            </a:r>
            <a:r>
              <a:rPr lang="fi-FI" sz="2000" dirty="0" err="1"/>
              <a:t>liikkaope</a:t>
            </a:r>
            <a:r>
              <a:rPr lang="fi-FI" sz="2000" dirty="0"/>
              <a:t> tunkee vapaa-ajallekin</a:t>
            </a:r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38541" y="266388"/>
            <a:ext cx="4082968" cy="962806"/>
          </a:xfrm>
        </p:spPr>
        <p:txBody>
          <a:bodyPr/>
          <a:lstStyle/>
          <a:p>
            <a:r>
              <a:rPr lang="fi-FI" dirty="0"/>
              <a:t>Oppilaiden </a:t>
            </a:r>
            <a:br>
              <a:rPr lang="fi-FI" dirty="0"/>
            </a:br>
            <a:r>
              <a:rPr lang="fi-FI" dirty="0"/>
              <a:t>plussat ja miinukset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79502" y="228523"/>
            <a:ext cx="3637766" cy="271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0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7EB29-28CE-4B01-94D5-DCF77D982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243" y="259494"/>
            <a:ext cx="9758596" cy="882086"/>
          </a:xfrm>
        </p:spPr>
        <p:txBody>
          <a:bodyPr/>
          <a:lstStyle/>
          <a:p>
            <a:r>
              <a:rPr lang="fi-FI" sz="2800" dirty="0"/>
              <a:t>Tutkimuksen taustalla huoli nuorten (erityisesti tyttöjen) liikkumattomuuden lisääntymisestä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43743F0-54A0-4D58-A4E9-7B2D84F2A5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94" y="1258657"/>
            <a:ext cx="5294871" cy="529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1D4722-66EE-4681-B66D-E5D6AB1C76DE}"/>
              </a:ext>
            </a:extLst>
          </p:cNvPr>
          <p:cNvSpPr txBox="1"/>
          <p:nvPr/>
        </p:nvSpPr>
        <p:spPr>
          <a:xfrm>
            <a:off x="161936" y="1258657"/>
            <a:ext cx="6418746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200" dirty="0"/>
              <a:t>Kaksoiskelpoisuus, työkokemus sekä luokanopettajan että liikunnanopettajan työstä:</a:t>
            </a:r>
          </a:p>
          <a:p>
            <a:r>
              <a:rPr lang="fi-FI" sz="2200" dirty="0">
                <a:sym typeface="Wingdings" panose="05000000000000000000" pitchFamily="2" charset="2"/>
              </a:rPr>
              <a:t> </a:t>
            </a:r>
            <a:r>
              <a:rPr lang="fi-FI" sz="2200" dirty="0"/>
              <a:t>Liikunnallisia kotitehtäviä aina.</a:t>
            </a:r>
          </a:p>
          <a:p>
            <a:r>
              <a:rPr lang="fi-FI" sz="2200" dirty="0">
                <a:sym typeface="Wingdings" panose="05000000000000000000" pitchFamily="2" charset="2"/>
              </a:rPr>
              <a:t> </a:t>
            </a:r>
            <a:r>
              <a:rPr lang="fi-FI" sz="2200" dirty="0"/>
              <a:t>Pitkä sairasloma ajoi tutkimuksen äärelle.</a:t>
            </a:r>
          </a:p>
          <a:p>
            <a:endParaRPr lang="fi-FI" sz="2200" dirty="0"/>
          </a:p>
          <a:p>
            <a:endParaRPr lang="fi-FI" sz="2200" dirty="0"/>
          </a:p>
          <a:p>
            <a:r>
              <a:rPr lang="fi-FI" sz="2200" b="1" dirty="0"/>
              <a:t>Yläkouluikäisten fyysisen aktiivisuuden väheneminen, erityisesti tyttöjen fyysinen aktiivisuus vähenee yläkouluiässä </a:t>
            </a:r>
            <a:r>
              <a:rPr lang="fi-FI" sz="2200" dirty="0"/>
              <a:t>(</a:t>
            </a:r>
            <a:r>
              <a:rPr lang="fi-FI" sz="2200" dirty="0" err="1"/>
              <a:t>Currie</a:t>
            </a:r>
            <a:r>
              <a:rPr lang="fi-FI" sz="2200" dirty="0"/>
              <a:t> et al. 2005; WHO 2007; Kokko et al. 2016; </a:t>
            </a:r>
            <a:r>
              <a:rPr lang="fi-FI" sz="2200" dirty="0" err="1"/>
              <a:t>Hallal</a:t>
            </a:r>
            <a:r>
              <a:rPr lang="fi-FI" sz="2200" dirty="0"/>
              <a:t> et al. 2012…)</a:t>
            </a:r>
          </a:p>
          <a:p>
            <a:endParaRPr lang="fi-FI" sz="2200" dirty="0"/>
          </a:p>
          <a:p>
            <a:r>
              <a:rPr lang="fi-FI" sz="2200" dirty="0"/>
              <a:t>Kaksi (tai 3) tuntia liikuntaa koulussa viikossa ei riitä. </a:t>
            </a:r>
            <a:r>
              <a:rPr lang="fi-FI" sz="2200" dirty="0">
                <a:sym typeface="Wingdings" panose="05000000000000000000" pitchFamily="2" charset="2"/>
              </a:rPr>
              <a:t> Liikuntaläksyillä p</a:t>
            </a:r>
            <a:r>
              <a:rPr lang="fi-FI" sz="2200" dirty="0"/>
              <a:t>ieni lisä liikuntaa vapaa-ajalle, taidon harjoitteluun lisätoistoja.</a:t>
            </a:r>
          </a:p>
          <a:p>
            <a:pPr marL="0" indent="0"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1879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223" y="284813"/>
            <a:ext cx="7959777" cy="974361"/>
          </a:xfrm>
        </p:spPr>
        <p:txBody>
          <a:bodyPr/>
          <a:lstStyle/>
          <a:p>
            <a:r>
              <a:rPr lang="fi-FI" dirty="0"/>
              <a:t>Johtopäätökset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6677618" cy="4526280"/>
          </a:xfrm>
        </p:spPr>
        <p:txBody>
          <a:bodyPr/>
          <a:lstStyle/>
          <a:p>
            <a:r>
              <a:rPr lang="fi-FI" sz="2200" dirty="0"/>
              <a:t>Tarjoamalla suosittuja liikkumismahdollisuuksia voidaan rohkaista tyttöjä liikkumaan heidän haluamallaan tavalla.</a:t>
            </a:r>
          </a:p>
          <a:p>
            <a:r>
              <a:rPr lang="fi-FI" sz="2200" dirty="0"/>
              <a:t>Organisoimaton liikunta kuten omatoiminen liikkuminen tai kotityöt voivat olla helpommin lähestyttävä tapa liikkua sellaisille tytöille, jotka eivät koe olevansa hyviä liikunnassa.</a:t>
            </a:r>
          </a:p>
          <a:p>
            <a:r>
              <a:rPr lang="fi-FI" sz="2200" dirty="0"/>
              <a:t>Liikuntaläksyt ulottavat koulun vaikutuspiirin kotiympäristöön, liikunnallisen elämäntavan omaksuminen tapahtuu helpommin tutussa ympäristössä.</a:t>
            </a:r>
          </a:p>
        </p:txBody>
      </p:sp>
      <p:pic>
        <p:nvPicPr>
          <p:cNvPr id="5" name="Sisällön paikkamerkki 5" descr="IMG_28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4" b="7974"/>
          <a:stretch>
            <a:fillRect/>
          </a:stretch>
        </p:blipFill>
        <p:spPr bwMode="auto">
          <a:xfrm>
            <a:off x="7997511" y="1600200"/>
            <a:ext cx="3964638" cy="462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264575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223" y="274159"/>
            <a:ext cx="10373193" cy="875211"/>
          </a:xfrm>
        </p:spPr>
        <p:txBody>
          <a:bodyPr/>
          <a:lstStyle/>
          <a:p>
            <a:r>
              <a:rPr lang="fi-FI" sz="4000" dirty="0"/>
              <a:t>Johtopäätökset ja toimenpidesuositukset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4656" y="1573967"/>
            <a:ext cx="6820524" cy="50619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dirty="0"/>
              <a:t>Liikunnallisten kotitehtävien käyttäminen fyysisen aktiivisuuden edistäjänä kouluajan ulkopuolella on uusi ajatus. </a:t>
            </a:r>
          </a:p>
          <a:p>
            <a:pPr marL="0" indent="0">
              <a:buNone/>
            </a:pPr>
            <a:r>
              <a:rPr lang="fi-FI" sz="2000" dirty="0">
                <a:sym typeface="Wingdings" panose="05000000000000000000" pitchFamily="2" charset="2"/>
              </a:rPr>
              <a:t> </a:t>
            </a:r>
            <a:r>
              <a:rPr lang="fi-FI" sz="2000" dirty="0"/>
              <a:t>Kouluympäristön huomioiminen fyysisen aktiivisuuden edistäjänä myös vapaa-ajalla tulisi huomioida päätöksenteossa, esim. opetussuunnitelmatasolla.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Kustannustehokasta </a:t>
            </a:r>
            <a:r>
              <a:rPr lang="fi-FI" sz="2000" dirty="0">
                <a:sym typeface="Wingdings" panose="05000000000000000000" pitchFamily="2" charset="2"/>
              </a:rPr>
              <a:t> ei vaadi koululta lisäresursseja, jolloin toiminta ei pääty projektirahan loppumiseen. Osaavien liikunnanopettajien ammattitaidon ulottaminen oppilaiden vapaa-ajalle hyödyllistä.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Oppilaiden osallistaminen liikuntatehtävien suunnitteluun sitouttaa heitä tehtäviin.</a:t>
            </a:r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99370" y="2083633"/>
            <a:ext cx="4517226" cy="262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49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85876" y="224852"/>
            <a:ext cx="5773783" cy="1154243"/>
          </a:xfrm>
        </p:spPr>
        <p:txBody>
          <a:bodyPr/>
          <a:lstStyle/>
          <a:p>
            <a:r>
              <a:rPr lang="en-GB" dirty="0" err="1"/>
              <a:t>Kiitos</a:t>
            </a:r>
            <a:r>
              <a:rPr lang="en-GB" dirty="0"/>
              <a:t>! </a:t>
            </a:r>
            <a:br>
              <a:rPr lang="en-GB" dirty="0"/>
            </a:b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6053" y="5561350"/>
            <a:ext cx="3367047" cy="1071798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Mari Kääpä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mari.p.kaapa@jyu.fi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040-805 4881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Sisällön paikkamerkki 6" descr="IMG_0266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 bwMode="auto">
          <a:xfrm>
            <a:off x="1116053" y="1379095"/>
            <a:ext cx="7929154" cy="400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F6DEA3-5BC4-4108-9B14-6986A55BE01A}"/>
              </a:ext>
            </a:extLst>
          </p:cNvPr>
          <p:cNvSpPr txBox="1"/>
          <p:nvPr/>
        </p:nvSpPr>
        <p:spPr>
          <a:xfrm>
            <a:off x="4686300" y="5854700"/>
            <a:ext cx="477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Lähteet ja alkuperäisteos:</a:t>
            </a:r>
          </a:p>
          <a:p>
            <a:r>
              <a:rPr lang="fi-FI" dirty="0">
                <a:hlinkClick r:id="rId4"/>
              </a:rPr>
              <a:t>https://jyx.jyu.fi/handle/123456789/81100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103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05D05-5DD5-4EDF-8DEC-996B6943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AD1ED-EE83-42C0-ADB8-49EA21C2CC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40576-0446-4B35-857A-F7CF5A8725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05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252" y="91440"/>
            <a:ext cx="10658007" cy="1092783"/>
          </a:xfrm>
        </p:spPr>
        <p:txBody>
          <a:bodyPr/>
          <a:lstStyle/>
          <a:p>
            <a:r>
              <a:rPr lang="fi-FI" sz="2400" dirty="0"/>
              <a:t>Liikkumisen tavat koulupäivän jälkeen aktiivisuusryhmien mukaisesti (kertaa/osallistuja/viikko)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422231"/>
              </p:ext>
            </p:extLst>
          </p:nvPr>
        </p:nvGraphicFramePr>
        <p:xfrm>
          <a:off x="524655" y="1379096"/>
          <a:ext cx="11272603" cy="523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40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42B73-76DD-4B41-BFEF-3CD3B06A5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85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76668-C4C4-4BC6-B07B-60A83034A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Mitä tutkittiin?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4EF1E-1E12-4249-9053-F8824A97B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5" y="1932709"/>
            <a:ext cx="5432439" cy="423314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fi-FI" sz="2400" dirty="0"/>
              <a:t>-&gt; yläkouluikäisten tyttöjen fyysistä aktiivisuutta, erityisesti </a:t>
            </a:r>
            <a:r>
              <a:rPr lang="fi-FI" sz="2400" b="1" dirty="0"/>
              <a:t>koulupäivän jälkeen</a:t>
            </a:r>
          </a:p>
          <a:p>
            <a:pPr marL="0" indent="0">
              <a:buNone/>
            </a:pPr>
            <a:r>
              <a:rPr lang="fi-FI" sz="2400" dirty="0"/>
              <a:t>-&gt; </a:t>
            </a:r>
            <a:r>
              <a:rPr lang="fi-FI" sz="2400" b="1" dirty="0"/>
              <a:t>miten tytöt liikkuvat vapaa-ajalla </a:t>
            </a:r>
            <a:r>
              <a:rPr lang="fi-FI" sz="2400" dirty="0"/>
              <a:t>-&gt; katsaus tyttöjen toimintaan koulupäivien jälkeen </a:t>
            </a:r>
          </a:p>
          <a:p>
            <a:pPr marL="0" indent="0">
              <a:buNone/>
            </a:pPr>
            <a:r>
              <a:rPr lang="fi-FI" sz="2400" dirty="0"/>
              <a:t>-&gt; </a:t>
            </a:r>
            <a:r>
              <a:rPr lang="fi-FI" sz="2400" b="1" dirty="0"/>
              <a:t>liikunnallisten kotitehtävien </a:t>
            </a:r>
            <a:r>
              <a:rPr lang="fi-FI" sz="2400" dirty="0"/>
              <a:t>käyttöä fyysisen aktiivisuuden lisääjänä</a:t>
            </a:r>
            <a:endParaRPr lang="fi-FI" sz="2400" b="1" dirty="0"/>
          </a:p>
          <a:p>
            <a:pPr marL="0" indent="0">
              <a:buNone/>
            </a:pPr>
            <a:r>
              <a:rPr lang="fi-FI" sz="2400" dirty="0"/>
              <a:t>-&gt; tyttöjen ja vanhempien käsityksiä liikunnallisista kotitehtävistä</a:t>
            </a:r>
          </a:p>
          <a:p>
            <a:pPr marL="0" indent="0">
              <a:buNone/>
            </a:pPr>
            <a:endParaRPr lang="fi-FI" sz="2400" dirty="0"/>
          </a:p>
        </p:txBody>
      </p:sp>
      <p:pic>
        <p:nvPicPr>
          <p:cNvPr id="6" name="Content Placeholder 5" descr="A group of people doing yoga&#10;&#10;Description automatically generated with low confidence">
            <a:extLst>
              <a:ext uri="{FF2B5EF4-FFF2-40B4-BE49-F238E27FC236}">
                <a16:creationId xmlns:a16="http://schemas.microsoft.com/office/drawing/2014/main" id="{3C5058B0-062E-4559-B124-4E21DDED98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3" r="34657" b="-1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229689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A115-9ADE-4DD4-95EC-4C04240A5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971" y="249440"/>
            <a:ext cx="1036910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Miten tutkittiin?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5DD1A-32AE-4357-ABA4-3D6CAC503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915" y="1329979"/>
            <a:ext cx="8375073" cy="5278581"/>
          </a:xfrm>
        </p:spPr>
        <p:txBody>
          <a:bodyPr anchor="t">
            <a:noAutofit/>
          </a:bodyPr>
          <a:lstStyle/>
          <a:p>
            <a:r>
              <a:rPr lang="fi-FI" sz="2000" dirty="0"/>
              <a:t>Keskikokoisen yhtenäiskoulun 6.-9. luokkien tytöt, myöhemmin 7.-9.lk.</a:t>
            </a:r>
          </a:p>
          <a:p>
            <a:r>
              <a:rPr lang="fi-FI" sz="2000" dirty="0"/>
              <a:t>Kaikki saivat liikuntaläksyjä kerran viikossa liikuntatunnin yhteydessä, tutkimukseen osallistuneilta (+vanhemmilta) suostumus.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b="1" dirty="0"/>
              <a:t>Tutkimusaineistona</a:t>
            </a:r>
          </a:p>
          <a:p>
            <a:pPr marL="0" indent="0">
              <a:buNone/>
            </a:pPr>
            <a:r>
              <a:rPr lang="fi-FI" sz="2000" b="1" dirty="0"/>
              <a:t>- kyselylomakkeet</a:t>
            </a:r>
            <a:r>
              <a:rPr lang="fi-FI" sz="2000" dirty="0"/>
              <a:t> (</a:t>
            </a:r>
            <a:r>
              <a:rPr lang="fi-FI" sz="2000" i="1" dirty="0"/>
              <a:t>n</a:t>
            </a:r>
            <a:r>
              <a:rPr lang="fi-FI" sz="2000" dirty="0"/>
              <a:t>=117)</a:t>
            </a:r>
          </a:p>
          <a:p>
            <a:pPr marL="0" indent="0">
              <a:buNone/>
            </a:pPr>
            <a:r>
              <a:rPr lang="fi-FI" sz="2000" dirty="0"/>
              <a:t>	-&gt;16 väitettä (Likert –asteikko) + 3 avointa kysymystä </a:t>
            </a:r>
          </a:p>
          <a:p>
            <a:pPr marL="0" indent="0">
              <a:buNone/>
            </a:pPr>
            <a:r>
              <a:rPr lang="fi-FI" sz="2000" dirty="0"/>
              <a:t>- </a:t>
            </a:r>
            <a:r>
              <a:rPr lang="fi-FI" sz="2000" b="1" dirty="0"/>
              <a:t>tutkijapäiväkirja</a:t>
            </a:r>
          </a:p>
          <a:p>
            <a:pPr marL="0" indent="0">
              <a:buNone/>
            </a:pPr>
            <a:r>
              <a:rPr lang="fi-FI" sz="2000" b="1" dirty="0"/>
              <a:t>- objektiivinen fyysisen aktiivisuuden mittaus kiihtyvyysantureilla</a:t>
            </a:r>
            <a:r>
              <a:rPr lang="fi-FI" sz="2000" dirty="0"/>
              <a:t> (</a:t>
            </a:r>
            <a:r>
              <a:rPr lang="fi-FI" sz="2000" i="1" dirty="0"/>
              <a:t>n</a:t>
            </a:r>
            <a:r>
              <a:rPr lang="fi-FI" sz="2000" dirty="0"/>
              <a:t>=88) </a:t>
            </a:r>
          </a:p>
          <a:p>
            <a:pPr marL="0" indent="0">
              <a:buNone/>
            </a:pPr>
            <a:r>
              <a:rPr lang="fi-FI" sz="2000" dirty="0"/>
              <a:t>	+ samalta viikolta </a:t>
            </a:r>
            <a:r>
              <a:rPr lang="fi-FI" sz="2000" b="1" dirty="0"/>
              <a:t>fyysisen aktiivisuuden päiväkirjat </a:t>
            </a:r>
            <a:r>
              <a:rPr lang="fi-FI" sz="2000" dirty="0"/>
              <a:t>(</a:t>
            </a:r>
            <a:r>
              <a:rPr lang="fi-FI" sz="2000" i="1" dirty="0"/>
              <a:t>n</a:t>
            </a:r>
            <a:r>
              <a:rPr lang="fi-FI" sz="2000" dirty="0"/>
              <a:t>=81)</a:t>
            </a:r>
          </a:p>
          <a:p>
            <a:pPr marL="0" indent="0">
              <a:buNone/>
            </a:pPr>
            <a:r>
              <a:rPr lang="fi-FI" sz="2000" dirty="0"/>
              <a:t>	-&gt; kiihtyvyysantureiden datasta kaikki reunaehdot täyttävä data 	käytettiin (</a:t>
            </a:r>
            <a:r>
              <a:rPr lang="fi-FI" sz="2000" i="1" dirty="0"/>
              <a:t>n</a:t>
            </a:r>
            <a:r>
              <a:rPr lang="fi-FI" sz="2000" dirty="0"/>
              <a:t>=513)</a:t>
            </a:r>
          </a:p>
          <a:p>
            <a:pPr marL="0" indent="0">
              <a:buNone/>
            </a:pPr>
            <a:r>
              <a:rPr lang="fi-FI" sz="2000" b="1" dirty="0"/>
              <a:t>- haastattelut</a:t>
            </a:r>
            <a:r>
              <a:rPr lang="fi-FI" sz="2000" dirty="0"/>
              <a:t> -&gt;oppilaat (n=83), vanhemmat (5), opettajat (15) </a:t>
            </a:r>
          </a:p>
        </p:txBody>
      </p:sp>
      <p:pic>
        <p:nvPicPr>
          <p:cNvPr id="6" name="Content Placeholder 5" descr="A picture containing indoor, ceiling&#10;&#10;Description automatically generated">
            <a:extLst>
              <a:ext uri="{FF2B5EF4-FFF2-40B4-BE49-F238E27FC236}">
                <a16:creationId xmlns:a16="http://schemas.microsoft.com/office/drawing/2014/main" id="{7F325807-D730-4C8D-9E2B-D106E3C30F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" b="-4"/>
          <a:stretch/>
        </p:blipFill>
        <p:spPr>
          <a:xfrm rot="5400000">
            <a:off x="8121058" y="2241277"/>
            <a:ext cx="4392067" cy="3455987"/>
          </a:xfrm>
          <a:noFill/>
        </p:spPr>
      </p:pic>
    </p:spTree>
    <p:extLst>
      <p:ext uri="{BB962C8B-B14F-4D97-AF65-F5344CB8AC3E}">
        <p14:creationId xmlns:p14="http://schemas.microsoft.com/office/powerpoint/2010/main" val="15446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14" y="262017"/>
            <a:ext cx="10777928" cy="1111404"/>
          </a:xfrm>
        </p:spPr>
        <p:txBody>
          <a:bodyPr/>
          <a:lstStyle/>
          <a:p>
            <a:r>
              <a:rPr lang="fi-FI" sz="2400" dirty="0" err="1"/>
              <a:t>Sosioekologisen</a:t>
            </a:r>
            <a:r>
              <a:rPr lang="fi-FI" sz="2400" dirty="0"/>
              <a:t> mallin eri tasojen välinen vuorovaikutus mukailtuna  </a:t>
            </a:r>
            <a:r>
              <a:rPr lang="fi-FI" sz="2400" dirty="0" err="1"/>
              <a:t>Bronfenbrennerin</a:t>
            </a:r>
            <a:r>
              <a:rPr lang="fi-FI" sz="2400" dirty="0"/>
              <a:t> (2010), </a:t>
            </a:r>
            <a:r>
              <a:rPr lang="fi-FI" sz="2400" dirty="0" err="1"/>
              <a:t>Elderin</a:t>
            </a:r>
            <a:r>
              <a:rPr lang="fi-FI" sz="2400" dirty="0"/>
              <a:t> et al. (2007) ja </a:t>
            </a:r>
            <a:r>
              <a:rPr lang="fi-FI" sz="2400" dirty="0" err="1"/>
              <a:t>McElroyn</a:t>
            </a:r>
            <a:r>
              <a:rPr lang="fi-FI" sz="2400" dirty="0"/>
              <a:t> et al. (1988) mukaan</a:t>
            </a:r>
            <a:r>
              <a:rPr lang="en-GB" sz="2400" dirty="0"/>
              <a:t>.</a:t>
            </a:r>
            <a:br>
              <a:rPr lang="fi-FI" sz="2400" dirty="0"/>
            </a:br>
            <a:endParaRPr lang="fi-FI" sz="2400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914400" y="1373422"/>
            <a:ext cx="5673778" cy="52222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dirty="0"/>
              <a:t>FYYSINEN YMPÄRISTÖ</a:t>
            </a:r>
            <a:endParaRPr kumimoji="0" lang="en-US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fi-FI" dirty="0"/>
              <a:t>Rakennettu ja rakentamaton ympäristö</a:t>
            </a:r>
          </a:p>
          <a:p>
            <a:r>
              <a:rPr lang="fi-FI" dirty="0"/>
              <a:t>Turvallisuus</a:t>
            </a:r>
          </a:p>
          <a:p>
            <a:r>
              <a:rPr lang="fi-FI" dirty="0"/>
              <a:t>Lähiliikuntapaikkojen käyttömahdollisuus</a:t>
            </a:r>
          </a:p>
          <a:p>
            <a:r>
              <a:rPr lang="fi-FI" dirty="0"/>
              <a:t>Kulkumahdollisuudet</a:t>
            </a:r>
          </a:p>
        </p:txBody>
      </p:sp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1067294" y="2924146"/>
            <a:ext cx="2410291" cy="357718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/>
              <a:t>YKSILÖ</a:t>
            </a:r>
            <a:endParaRPr kumimoji="0" lang="en-GB" altLang="fi-FI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(INTRA-PERSONAL)</a:t>
            </a:r>
            <a:endParaRPr kumimoji="0" lang="en-GB" altLang="fi-FI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fi-FI" dirty="0"/>
          </a:p>
          <a:p>
            <a:r>
              <a:rPr lang="fi-FI" dirty="0"/>
              <a:t>Tiedot</a:t>
            </a:r>
          </a:p>
          <a:p>
            <a:r>
              <a:rPr lang="fi-FI" dirty="0"/>
              <a:t>Taidot</a:t>
            </a:r>
          </a:p>
          <a:p>
            <a:r>
              <a:rPr lang="fi-FI" dirty="0"/>
              <a:t>Asenteet</a:t>
            </a:r>
          </a:p>
          <a:p>
            <a:r>
              <a:rPr lang="fi-FI" dirty="0"/>
              <a:t>Uskomukset</a:t>
            </a:r>
          </a:p>
          <a:p>
            <a:r>
              <a:rPr lang="fi-FI" dirty="0"/>
              <a:t>Piirteet ja persoona</a:t>
            </a:r>
            <a:endParaRPr kumimoji="0" lang="en-GB" altLang="fi-FI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141116" y="2878109"/>
            <a:ext cx="2410292" cy="366925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/>
              <a:t>LÄHIPIIRI</a:t>
            </a:r>
            <a:endParaRPr kumimoji="0" lang="en-US" altLang="fi-FI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(INTER-PERSONAL)</a:t>
            </a:r>
          </a:p>
          <a:p>
            <a:endParaRPr lang="fi-FI" dirty="0"/>
          </a:p>
          <a:p>
            <a:r>
              <a:rPr lang="fi-FI" dirty="0"/>
              <a:t>Perhe</a:t>
            </a:r>
          </a:p>
          <a:p>
            <a:r>
              <a:rPr lang="fi-FI" dirty="0"/>
              <a:t>Ystävät ja kaverit</a:t>
            </a:r>
          </a:p>
          <a:p>
            <a:r>
              <a:rPr lang="fi-FI" dirty="0"/>
              <a:t>Koulu</a:t>
            </a:r>
          </a:p>
          <a:p>
            <a:r>
              <a:rPr lang="fi-FI" dirty="0"/>
              <a:t>Lähiyhteisö</a:t>
            </a:r>
          </a:p>
          <a:p>
            <a:r>
              <a:rPr lang="fi-FI" dirty="0"/>
              <a:t>Naapurit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i-FI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002453" y="1439056"/>
            <a:ext cx="2464893" cy="515661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dirty="0"/>
              <a:t>JULKINEN </a:t>
            </a:r>
          </a:p>
          <a:p>
            <a:r>
              <a:rPr lang="fi-FI" dirty="0"/>
              <a:t>YMPÄRISTÖ</a:t>
            </a:r>
          </a:p>
          <a:p>
            <a:endParaRPr lang="fi-FI" dirty="0"/>
          </a:p>
          <a:p>
            <a:r>
              <a:rPr lang="fi-FI" dirty="0"/>
              <a:t>Lait, säännöt</a:t>
            </a:r>
          </a:p>
          <a:p>
            <a:r>
              <a:rPr lang="fi-FI" dirty="0"/>
              <a:t>Politiikka</a:t>
            </a:r>
          </a:p>
          <a:p>
            <a:br>
              <a:rPr lang="fi-FI" dirty="0"/>
            </a:br>
            <a:r>
              <a:rPr lang="fi-FI" dirty="0"/>
              <a:t>Lainsäädäntö ja </a:t>
            </a:r>
          </a:p>
          <a:p>
            <a:r>
              <a:rPr lang="fi-FI" dirty="0"/>
              <a:t>järjestelmän muutokset (OPS)</a:t>
            </a:r>
          </a:p>
          <a:p>
            <a:endParaRPr lang="fi-FI" dirty="0"/>
          </a:p>
          <a:p>
            <a:r>
              <a:rPr lang="fi-FI" dirty="0"/>
              <a:t>Ympäristösuunnittelu</a:t>
            </a:r>
            <a:br>
              <a:rPr lang="fi-FI" dirty="0"/>
            </a:br>
            <a:r>
              <a:rPr lang="fi-FI" dirty="0"/>
              <a:t>Kulttuuri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i-F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i-F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i-F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Left-Right Arrow 15"/>
          <p:cNvSpPr>
            <a:spLocks noChangeArrowheads="1"/>
          </p:cNvSpPr>
          <p:nvPr/>
        </p:nvSpPr>
        <p:spPr bwMode="auto">
          <a:xfrm>
            <a:off x="2353456" y="4029697"/>
            <a:ext cx="2152515" cy="123819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i-FI" sz="1200" dirty="0"/>
              <a:t>SOSIAALINEN </a:t>
            </a:r>
          </a:p>
          <a:p>
            <a:r>
              <a:rPr lang="fi-FI" sz="1200" dirty="0"/>
              <a:t>VUOROVAIKUTUS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6013707" y="1868930"/>
            <a:ext cx="1146547" cy="571499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2826917" y="5696260"/>
            <a:ext cx="4333337" cy="461732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Left-Right Arrow 10"/>
          <p:cNvSpPr/>
          <p:nvPr/>
        </p:nvSpPr>
        <p:spPr>
          <a:xfrm>
            <a:off x="5784677" y="4666702"/>
            <a:ext cx="1345917" cy="509665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343471" y="10995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343471" y="15567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16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6748C-0854-4D37-B451-0CF1A428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271" y="188640"/>
            <a:ext cx="5778298" cy="1080542"/>
          </a:xfrm>
        </p:spPr>
        <p:txBody>
          <a:bodyPr anchor="t">
            <a:normAutofit fontScale="90000"/>
          </a:bodyPr>
          <a:lstStyle/>
          <a:p>
            <a:r>
              <a:rPr lang="fi-FI" sz="2500" dirty="0"/>
              <a:t>Liikunnallisten kotitehtävien eli liikuntaläksyjen antamistapoja ryhmittäin –Oppilaiden osallisuuden lisääminen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BB1B-0E19-4C2D-A578-A5D3D7A5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4" y="1419724"/>
            <a:ext cx="5870816" cy="5112567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</a:pPr>
            <a:r>
              <a:rPr lang="fi-FI" sz="2200" dirty="0"/>
              <a:t>Ryhmä valitsi ”pääteeman”, jonka mukaisia läksyt olivat vaikkapa kuukauden tai jakson ajan. </a:t>
            </a:r>
          </a:p>
          <a:p>
            <a:pPr>
              <a:lnSpc>
                <a:spcPct val="110000"/>
              </a:lnSpc>
            </a:pPr>
            <a:r>
              <a:rPr lang="fi-FI" sz="2200" dirty="0"/>
              <a:t>Ryhmä kirjoitti erilaisia läksyjä lapuille opettajan antamien reunaehtojen mukaisesti ja näistä arvottiin viikon </a:t>
            </a:r>
            <a:r>
              <a:rPr lang="fi-FI" sz="2200" dirty="0" err="1"/>
              <a:t>liikkaläksy</a:t>
            </a:r>
            <a:r>
              <a:rPr lang="fi-FI" sz="2200" dirty="0"/>
              <a:t>.</a:t>
            </a:r>
          </a:p>
          <a:p>
            <a:pPr>
              <a:lnSpc>
                <a:spcPct val="110000"/>
              </a:lnSpc>
            </a:pPr>
            <a:r>
              <a:rPr lang="fi-FI" sz="2200" dirty="0"/>
              <a:t>Ryhmä suunnitteli pareittain toisilleen läksyn. Aluksi pieni haastattelu parin tämän viikon erityistapeista/toiveista, sitten pari ”määräsi” läksyn. Parityö helpotti myös tarkistusta seuraavalla viikolla.</a:t>
            </a:r>
          </a:p>
          <a:p>
            <a:pPr>
              <a:lnSpc>
                <a:spcPct val="110000"/>
              </a:lnSpc>
            </a:pPr>
            <a:r>
              <a:rPr lang="fi-FI" sz="2200" dirty="0"/>
              <a:t>Ryhmä oli sitä mieltä, että ”ope tietää parhaiten” ja halusi opettajan suunnittelevan ja antavan </a:t>
            </a:r>
            <a:r>
              <a:rPr lang="fi-FI" sz="2200" dirty="0" err="1"/>
              <a:t>liikkaläksyn</a:t>
            </a:r>
            <a:r>
              <a:rPr lang="fi-FI" sz="2200" dirty="0"/>
              <a:t>.</a:t>
            </a:r>
          </a:p>
        </p:txBody>
      </p:sp>
      <p:pic>
        <p:nvPicPr>
          <p:cNvPr id="5" name="Picture 4" descr="A person sitting on a tree branch&#10;&#10;Description automatically generated with low confidence">
            <a:extLst>
              <a:ext uri="{FF2B5EF4-FFF2-40B4-BE49-F238E27FC236}">
                <a16:creationId xmlns:a16="http://schemas.microsoft.com/office/drawing/2014/main" id="{34911977-0973-42B3-8A91-034AA83FF6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1" r="26535" b="1"/>
          <a:stretch/>
        </p:blipFill>
        <p:spPr>
          <a:xfrm>
            <a:off x="6003482" y="10"/>
            <a:ext cx="6188518" cy="666935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2844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Millaisia liikuntaläksyjä?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11" y="1556792"/>
            <a:ext cx="7924798" cy="5143812"/>
          </a:xfrm>
        </p:spPr>
        <p:txBody>
          <a:bodyPr/>
          <a:lstStyle/>
          <a:p>
            <a:r>
              <a:rPr lang="fi-FI" sz="2000" dirty="0"/>
              <a:t>Oppilaiden keksimistä ”valikoiva” arvonta, esim. ei rullaluistelulenkkiä.</a:t>
            </a:r>
          </a:p>
          <a:p>
            <a:r>
              <a:rPr lang="fi-FI" sz="2000" dirty="0"/>
              <a:t>Parille annettu </a:t>
            </a:r>
            <a:r>
              <a:rPr lang="fi-FI" sz="2000" dirty="0">
                <a:sym typeface="Wingdings" panose="05000000000000000000" pitchFamily="2" charset="2"/>
              </a:rPr>
              <a:t></a:t>
            </a:r>
            <a:r>
              <a:rPr lang="fi-FI" sz="2000" dirty="0"/>
              <a:t>lyhyt haastattelu ja </a:t>
            </a:r>
            <a:r>
              <a:rPr lang="fi-FI" sz="2000" dirty="0" err="1"/>
              <a:t>täsmäläksy</a:t>
            </a:r>
            <a:r>
              <a:rPr lang="fi-FI" sz="2000" dirty="0"/>
              <a:t> juuri hänen tarpeisiinsa sopivaksi. </a:t>
            </a:r>
          </a:p>
          <a:p>
            <a:r>
              <a:rPr lang="fi-FI" sz="2000" dirty="0"/>
              <a:t>Valitun teeman mukaisia tehtäviä, esim. kestävyysliikuntaa, lihakuntoa, kehonhuoltoa.</a:t>
            </a:r>
          </a:p>
          <a:p>
            <a:r>
              <a:rPr lang="fi-FI" sz="2000" dirty="0"/>
              <a:t>Parhaillaan menossa olevaan tai seuraavaan liikuntajaksoon sopivat tehtävät, esim. </a:t>
            </a:r>
            <a:r>
              <a:rPr lang="fi-FI" sz="2000" dirty="0" err="1"/>
              <a:t>Move</a:t>
            </a:r>
            <a:r>
              <a:rPr lang="fi-FI" sz="2000" dirty="0"/>
              <a:t>! –mittausten osioita, kyykkyhaaste, varpaillenousut, ylämäkispurtit, ylämäkiaskelkyykyt.</a:t>
            </a:r>
          </a:p>
          <a:p>
            <a:r>
              <a:rPr lang="fi-FI" sz="2000" dirty="0"/>
              <a:t>Perheitä aktivoivia tehtäviä, esim. vie joku muu lenkille, opeta kyykyn tekniikka jollekin kotiväestä (</a:t>
            </a:r>
            <a:r>
              <a:rPr lang="fi-FI" sz="2000" dirty="0" err="1"/>
              <a:t>Huom</a:t>
            </a:r>
            <a:r>
              <a:rPr lang="fi-FI" sz="2000" dirty="0"/>
              <a:t>! Erilaiset kodit…).</a:t>
            </a:r>
          </a:p>
          <a:p>
            <a:r>
              <a:rPr lang="fi-FI" sz="2000" dirty="0"/>
              <a:t>Vaihtelua väliin = keveitä ”</a:t>
            </a:r>
            <a:r>
              <a:rPr lang="fi-FI" sz="2000" dirty="0" err="1"/>
              <a:t>pöllöilytehtäviä</a:t>
            </a:r>
            <a:r>
              <a:rPr lang="fi-FI" sz="2000" dirty="0"/>
              <a:t>”, esim. hampaiden harjaaminen yhdellä jalalla seisten, väärän käden viikko.</a:t>
            </a:r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BBDEF-22A4-4555-AE21-5EACDB390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238" y="0"/>
            <a:ext cx="4069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1905-6257-4191-B0F9-4862047B7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 anchor="t">
            <a:normAutofit/>
          </a:bodyPr>
          <a:lstStyle/>
          <a:p>
            <a:r>
              <a:rPr lang="fi-FI" sz="3000"/>
              <a:t>Liikunnalliset kotitehtävät käytännössä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16868-1B4B-443E-A2EF-EC5C5C5D0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19" y="1556792"/>
            <a:ext cx="6083000" cy="4967099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fi-FI" dirty="0"/>
              <a:t>Läksyissä huomioitiin opetussuunnitelma, liikunnan vuosisuunnitelma, vuodenaika sekä ryhmien toiveet. Oppilaat saivat skaalata läksyä ja sen määrää itselleen sopivaksi.</a:t>
            </a:r>
          </a:p>
          <a:p>
            <a:pPr>
              <a:lnSpc>
                <a:spcPct val="110000"/>
              </a:lnSpc>
            </a:pPr>
            <a:r>
              <a:rPr lang="fi-FI" dirty="0"/>
              <a:t>Tehtävien antaminen otti tunnin alusta/lopusta ensin noin 20 min, mutta nopeutui homman tullessa tutuksi.</a:t>
            </a:r>
          </a:p>
          <a:p>
            <a:pPr>
              <a:lnSpc>
                <a:spcPct val="110000"/>
              </a:lnSpc>
            </a:pPr>
            <a:r>
              <a:rPr lang="fi-FI" dirty="0"/>
              <a:t>Liikuntaläksyt olivat aina </a:t>
            </a:r>
            <a:r>
              <a:rPr lang="fi-FI" b="1" dirty="0"/>
              <a:t>vapaaehtoisia</a:t>
            </a:r>
            <a:r>
              <a:rPr lang="fi-FI" dirty="0"/>
              <a:t>, mutta oppilaat halusivat että ne </a:t>
            </a:r>
            <a:r>
              <a:rPr lang="fi-FI" b="1" dirty="0"/>
              <a:t>tarkistetaan</a:t>
            </a:r>
            <a:r>
              <a:rPr lang="fi-FI" dirty="0"/>
              <a:t>.</a:t>
            </a:r>
          </a:p>
          <a:p>
            <a:pPr>
              <a:lnSpc>
                <a:spcPct val="110000"/>
              </a:lnSpc>
            </a:pPr>
            <a:r>
              <a:rPr lang="fi-FI" dirty="0"/>
              <a:t>Tehtävät olivat aina </a:t>
            </a:r>
            <a:r>
              <a:rPr lang="fi-FI" b="1" dirty="0"/>
              <a:t>ilman välineitä </a:t>
            </a:r>
            <a:r>
              <a:rPr lang="fi-FI" dirty="0"/>
              <a:t>tehtäviä, </a:t>
            </a:r>
            <a:r>
              <a:rPr lang="fi-FI" b="1" dirty="0"/>
              <a:t>kotioloissa ja lähiympäristössä </a:t>
            </a:r>
            <a:r>
              <a:rPr lang="fi-FI" dirty="0"/>
              <a:t>toteutettavia. Usein tehtävillä pyrittiin </a:t>
            </a:r>
            <a:r>
              <a:rPr lang="fi-FI" b="1" dirty="0"/>
              <a:t>aktivoimaan myös kotiväkeä</a:t>
            </a:r>
            <a:r>
              <a:rPr lang="fi-FI" dirty="0"/>
              <a:t>.</a:t>
            </a:r>
          </a:p>
          <a:p>
            <a:pPr>
              <a:lnSpc>
                <a:spcPct val="110000"/>
              </a:lnSpc>
            </a:pPr>
            <a:r>
              <a:rPr lang="fi-FI" dirty="0"/>
              <a:t>Oppilaat </a:t>
            </a:r>
            <a:r>
              <a:rPr lang="fi-FI" b="1" dirty="0"/>
              <a:t>merkkasivat itse läksyjen tekemisensä </a:t>
            </a:r>
            <a:r>
              <a:rPr lang="fi-FI" dirty="0"/>
              <a:t>yhdessä kehitetyn merkkaustavan mukaisesti (huomioi nekin, jotka olivat tehneet vain osan tai ne, jotka olivat tehneet sovittua enemmän).</a:t>
            </a:r>
          </a:p>
          <a:p>
            <a:pPr>
              <a:lnSpc>
                <a:spcPct val="110000"/>
              </a:lnSpc>
            </a:pPr>
            <a:r>
              <a:rPr lang="fi-FI" dirty="0"/>
              <a:t>Usein pieni keskustelutuokio edellisen läksyn tekemisestä ennen uuden antamista. Antoi turvallisen yhteisen aiheen keskustella, tähän kaikki saattoivat osallistua omalla tavallaan.</a:t>
            </a:r>
          </a:p>
        </p:txBody>
      </p:sp>
      <p:pic>
        <p:nvPicPr>
          <p:cNvPr id="5" name="Content Placeholder 4" descr="A picture containing grass, outdoor, tree, sky&#10;&#10;Description automatically generated">
            <a:extLst>
              <a:ext uri="{FF2B5EF4-FFF2-40B4-BE49-F238E27FC236}">
                <a16:creationId xmlns:a16="http://schemas.microsoft.com/office/drawing/2014/main" id="{921D0048-2BA3-4033-85AE-C37E2480C8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0" b="-2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203726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72" y="476250"/>
            <a:ext cx="5546856" cy="1080542"/>
          </a:xfrm>
        </p:spPr>
        <p:txBody>
          <a:bodyPr/>
          <a:lstStyle/>
          <a:p>
            <a:r>
              <a:rPr lang="fi-FI" dirty="0"/>
              <a:t>Esiin nousseita kysymyksiä/haasteita…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5687" y="1773239"/>
            <a:ext cx="5210201" cy="4392612"/>
          </a:xfrm>
        </p:spPr>
        <p:txBody>
          <a:bodyPr/>
          <a:lstStyle/>
          <a:p>
            <a:r>
              <a:rPr lang="fi-FI" sz="2800" dirty="0"/>
              <a:t>Vapaaehtoisia vai ei?</a:t>
            </a:r>
          </a:p>
          <a:p>
            <a:endParaRPr lang="fi-FI" sz="2800" dirty="0"/>
          </a:p>
          <a:p>
            <a:r>
              <a:rPr lang="fi-FI" sz="2800" dirty="0"/>
              <a:t>Tarkistus? Entä jos joku huijaa?</a:t>
            </a:r>
          </a:p>
          <a:p>
            <a:endParaRPr lang="fi-FI" sz="2800" dirty="0"/>
          </a:p>
          <a:p>
            <a:r>
              <a:rPr lang="fi-FI" sz="2800" dirty="0"/>
              <a:t>Merkkaaminen?</a:t>
            </a:r>
          </a:p>
          <a:p>
            <a:endParaRPr lang="fi-FI" sz="2800" dirty="0"/>
          </a:p>
          <a:p>
            <a:r>
              <a:rPr lang="fi-FI" sz="2800" dirty="0"/>
              <a:t>Vaikutus </a:t>
            </a:r>
            <a:r>
              <a:rPr lang="fi-FI" sz="2800" dirty="0" err="1"/>
              <a:t>liikkanumeroon</a:t>
            </a:r>
            <a:r>
              <a:rPr lang="fi-FI" sz="2800" dirty="0"/>
              <a:t>?</a:t>
            </a:r>
          </a:p>
          <a:p>
            <a:endParaRPr lang="fi-FI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58" y="463962"/>
            <a:ext cx="4276416" cy="5701888"/>
          </a:xfrm>
        </p:spPr>
      </p:pic>
    </p:spTree>
    <p:extLst>
      <p:ext uri="{BB962C8B-B14F-4D97-AF65-F5344CB8AC3E}">
        <p14:creationId xmlns:p14="http://schemas.microsoft.com/office/powerpoint/2010/main" val="386350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JYU Theme</Template>
  <TotalTime>22339</TotalTime>
  <Words>1517</Words>
  <Application>Microsoft Office PowerPoint</Application>
  <PresentationFormat>Widescreen</PresentationFormat>
  <Paragraphs>195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Aleo</vt:lpstr>
      <vt:lpstr>Arial</vt:lpstr>
      <vt:lpstr>Calibri</vt:lpstr>
      <vt:lpstr>Lato</vt:lpstr>
      <vt:lpstr>Lato Black</vt:lpstr>
      <vt:lpstr>Times New Roman</vt:lpstr>
      <vt:lpstr>Wingdings</vt:lpstr>
      <vt:lpstr>jyo</vt:lpstr>
      <vt:lpstr>PowerPoint Presentation</vt:lpstr>
      <vt:lpstr>Tutkimuksen taustalla huoli nuorten (erityisesti tyttöjen) liikkumattomuuden lisääntymisestä</vt:lpstr>
      <vt:lpstr>Mitä tutkittiin?</vt:lpstr>
      <vt:lpstr>Miten tutkittiin?</vt:lpstr>
      <vt:lpstr>Sosioekologisen mallin eri tasojen välinen vuorovaikutus mukailtuna  Bronfenbrennerin (2010), Elderin et al. (2007) ja McElroyn et al. (1988) mukaan. </vt:lpstr>
      <vt:lpstr>Liikunnallisten kotitehtävien eli liikuntaläksyjen antamistapoja ryhmittäin –Oppilaiden osallisuuden lisääminen</vt:lpstr>
      <vt:lpstr>Millaisia liikuntaläksyjä?</vt:lpstr>
      <vt:lpstr>Liikunnalliset kotitehtävät käytännössä</vt:lpstr>
      <vt:lpstr>Esiin nousseita kysymyksiä/haasteita…</vt:lpstr>
      <vt:lpstr>Liikuntatehtäviä kotiläksyinä: Koulun ulkopuolella tapahtuva oppiminen opetuksen tukena tyttöjen liikunnassa </vt:lpstr>
      <vt:lpstr>Liikkumisen suositus nuorille  (UKK-instituutti) </vt:lpstr>
      <vt:lpstr>Iltapäivän ja illan fyysinen aktiivisuus aktivisuusryhmien mukaisesti (kiihtyvyysantureilla mitatut MET arvot).</vt:lpstr>
      <vt:lpstr>Liikkumisen tavat koulupäivän jälkeen aktiivisuusryhmien mukaisesti (kertaa/osallistuja/viikko)</vt:lpstr>
      <vt:lpstr>PowerPoint Presentation</vt:lpstr>
      <vt:lpstr>Omaehtoisen liikkumisen tavat (f) aktiivisuusryhmittäin, käyrällä kaikkien kyseisen liikkumistavan osallistujien keskimääräinen MET-arvon mediaani koulupäivän jälkeen.</vt:lpstr>
      <vt:lpstr>Vanhempien kommentteja:</vt:lpstr>
      <vt:lpstr>PowerPoint Presentation</vt:lpstr>
      <vt:lpstr>Opettajan  plussat ja miinukset</vt:lpstr>
      <vt:lpstr>Oppilaiden  plussat ja miinukset</vt:lpstr>
      <vt:lpstr>Johtopäätökset</vt:lpstr>
      <vt:lpstr>Johtopäätökset ja toimenpidesuositukset</vt:lpstr>
      <vt:lpstr>Kiitos!  </vt:lpstr>
      <vt:lpstr>PowerPoint Presentation</vt:lpstr>
      <vt:lpstr>Liikkumisen tavat koulupäivän jälkeen aktiivisuusryhmien mukaisesti (kertaa/osallistuja/viikko)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Kääpä, Mari</dc:creator>
  <cp:lastModifiedBy>Kääpä, Mari</cp:lastModifiedBy>
  <cp:revision>11</cp:revision>
  <dcterms:created xsi:type="dcterms:W3CDTF">2022-05-26T18:32:25Z</dcterms:created>
  <dcterms:modified xsi:type="dcterms:W3CDTF">2022-11-28T07:04:45Z</dcterms:modified>
</cp:coreProperties>
</file>