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2"/>
  </p:notesMasterIdLst>
  <p:handoutMasterIdLst>
    <p:handoutMasterId r:id="rId13"/>
  </p:handoutMasterIdLst>
  <p:sldIdLst>
    <p:sldId id="421" r:id="rId3"/>
    <p:sldId id="514" r:id="rId4"/>
    <p:sldId id="515" r:id="rId5"/>
    <p:sldId id="564" r:id="rId6"/>
    <p:sldId id="569" r:id="rId7"/>
    <p:sldId id="568" r:id="rId8"/>
    <p:sldId id="582" r:id="rId9"/>
    <p:sldId id="584" r:id="rId10"/>
    <p:sldId id="400" r:id="rId11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1FB"/>
    <a:srgbClr val="E7F3FD"/>
    <a:srgbClr val="CCFFFF"/>
    <a:srgbClr val="FFFF99"/>
    <a:srgbClr val="CC66FF"/>
    <a:srgbClr val="00CC00"/>
    <a:srgbClr val="FF9933"/>
    <a:srgbClr val="FF0909"/>
    <a:srgbClr val="0B2B6B"/>
    <a:srgbClr val="0B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224" autoAdjust="0"/>
  </p:normalViewPr>
  <p:slideViewPr>
    <p:cSldViewPr>
      <p:cViewPr varScale="1">
        <p:scale>
          <a:sx n="80" d="100"/>
          <a:sy n="80" d="100"/>
        </p:scale>
        <p:origin x="110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E54A-A7D1-4E0C-BCC3-09600AA4C67F}" type="datetimeFigureOut">
              <a:rPr lang="fi-FI" smtClean="0"/>
              <a:t>5.9.2019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9C691-2CE3-48D1-B2B0-2B0B424CB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011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DCD95B-781C-4B3B-8694-C2925C53B66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98" y="0"/>
            <a:ext cx="846667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20080" y="1916832"/>
            <a:ext cx="7772400" cy="1470025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980" y="3672607"/>
            <a:ext cx="6400800" cy="1752600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96888" y="6453188"/>
            <a:ext cx="242163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DB734254-7610-4466-A8D2-8F0E67CE609A}" type="datetime1">
              <a:rPr lang="fi-FI" smtClean="0"/>
              <a:pPr/>
              <a:t>5.9.2019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662536" y="6453188"/>
            <a:ext cx="3038475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30888" y="6453188"/>
            <a:ext cx="2133600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2514E6BF-C00E-4818-8DEC-5D8AD366FF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-29268" y="0"/>
            <a:ext cx="9173267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5" y="5616000"/>
            <a:ext cx="533400" cy="1088136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 userDrawn="1"/>
        </p:nvSpPr>
        <p:spPr bwMode="auto">
          <a:xfrm>
            <a:off x="539553" y="60487"/>
            <a:ext cx="3312368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510" tIns="46254" rIns="92510" bIns="46254">
            <a:spAutoFit/>
          </a:bodyPr>
          <a:lstStyle/>
          <a:p>
            <a:pPr marL="0" marR="0" lvl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UNIVERSITY OF</a:t>
            </a:r>
            <a:r>
              <a:rPr kumimoji="0" lang="fi-FI" sz="1400" b="0" i="0" u="none" strike="noStrike" kern="1200" cap="none" spc="3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JYVÄSK</a:t>
            </a:r>
            <a:r>
              <a:rPr kumimoji="0" lang="fi-FI" sz="1400" b="0" i="0" u="none" strike="noStrike" kern="1200" cap="none" spc="4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Y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LÄ</a:t>
            </a: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0591B-BE62-4296-BF5E-F39674F93F1F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4632-4269-4CB8-B768-E2F4455C10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5450" y="485775"/>
            <a:ext cx="1982788" cy="57515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27088" y="485775"/>
            <a:ext cx="5795962" cy="57515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BC3CF-75EF-49EE-A9D4-9A3E86467160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2FB4E-A1E7-4FB3-86FD-FE526B77C1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992F4-9E28-44B0-915B-997DEF6DEE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752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331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7767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CAC0F-4ED4-4B9D-B6F2-E040EBAD2C74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05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0405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52793-AA9B-4356-8F4F-CDCD05171DC2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CFB9C-13AD-4FB0-96B5-2AB215FA3F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27088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68863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C61E9-8790-44A4-98F2-22772E7CCB50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48794-F2EE-46CD-BB93-536AC76B0D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880" y="476672"/>
            <a:ext cx="822960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828" y="1700808"/>
            <a:ext cx="4040188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828" y="2924944"/>
            <a:ext cx="4040188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50705" y="1700808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50705" y="2924944"/>
            <a:ext cx="4041775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11D26-FC5E-4B7C-8591-7455BC730DD6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1BDE-012F-4114-8808-85713FEC0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8A2681-E095-45BC-9863-EC9FFBD04152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3B9CA-66AD-4242-939B-0520471BAA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5A12F9-756E-4432-ADCC-04B027074EA7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C541-2753-4BC4-B18B-FF313FA445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7583" y="620688"/>
            <a:ext cx="3008313" cy="925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80730" y="620688"/>
            <a:ext cx="5111750" cy="5616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7583" y="154624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795BAE-6052-4251-9645-B78FB0C59A9F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BFAFD-D0C7-44CD-B280-FEA3B8F367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B137BD-6CF3-443F-9E96-4FF9A37B5A81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2706-1431-4AA4-91C6-33E3635963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666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623" y="485775"/>
            <a:ext cx="76328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624" y="1773238"/>
            <a:ext cx="763284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6232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4D1250E0-F4AE-4608-B32A-51CDBF330907}" type="datetime1">
              <a:rPr lang="fi-FI"/>
              <a:pPr/>
              <a:t>5.9.2019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8738"/>
            <a:ext cx="31670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0DAD421-BC1A-463B-9A39-82815BDB7429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721" y="60487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</a:t>
            </a:r>
            <a:r>
              <a:rPr lang="fi-FI" sz="1400" b="0" spc="3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JYVÄSK</a:t>
            </a:r>
            <a:r>
              <a:rPr lang="fi-FI" sz="1400" b="0" spc="4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Y</a:t>
            </a:r>
            <a:r>
              <a:rPr lang="fi-FI" sz="1400" b="0" spc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LÄ</a:t>
            </a:r>
            <a:endParaRPr lang="fi-FI" sz="1400" b="0" spc="0" baseline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17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33" y="5616000"/>
            <a:ext cx="533400" cy="10881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  <p:sldLayoutId id="2147483675" r:id="rId13"/>
    <p:sldLayoutId id="2147483716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D64E18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omalinja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i.linkedin.com/in/raimovuorinen" TargetMode="External"/><Relationship Id="rId2" Type="http://schemas.openxmlformats.org/officeDocument/2006/relationships/hyperlink" Target="mailto:raimo.vuorinen@jyu.fi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2400" dirty="0" smtClean="0">
                <a:solidFill>
                  <a:schemeClr val="tx1"/>
                </a:solidFill>
              </a:rPr>
              <a:t>Yhteiset kriteerit ohjauksen kokonaisarvioinnille</a:t>
            </a:r>
            <a:br>
              <a:rPr lang="fi-FI" sz="2400" dirty="0" smtClean="0">
                <a:solidFill>
                  <a:schemeClr val="tx1"/>
                </a:solidFill>
              </a:rPr>
            </a:br>
            <a:r>
              <a:rPr lang="fi-FI" sz="2400" dirty="0" smtClean="0">
                <a:solidFill>
                  <a:schemeClr val="tx1"/>
                </a:solidFill>
              </a:rPr>
              <a:t>- keskustelujen pohjaksi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400" dirty="0" smtClean="0">
                <a:solidFill>
                  <a:schemeClr val="tx1"/>
                </a:solidFill>
              </a:rPr>
              <a:t>Raimo Vuorinen, KT</a:t>
            </a:r>
          </a:p>
          <a:p>
            <a:r>
              <a:rPr lang="fi-FI" sz="1400" dirty="0" smtClean="0">
                <a:solidFill>
                  <a:schemeClr val="tx1"/>
                </a:solidFill>
              </a:rPr>
              <a:t>Koulutuksen tutkimuslaitos, Jyväskylän yliopisto</a:t>
            </a:r>
            <a:endParaRPr lang="fi-FI" sz="1400" dirty="0">
              <a:solidFill>
                <a:schemeClr val="tx1"/>
              </a:solidFill>
            </a:endParaRPr>
          </a:p>
          <a:p>
            <a:r>
              <a:rPr lang="fi-FI" sz="1400" dirty="0" smtClean="0">
                <a:solidFill>
                  <a:schemeClr val="tx1"/>
                </a:solidFill>
              </a:rPr>
              <a:t>TNO-foorumi 28.8.2019 Jyväskylä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7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sz="2400" b="1" dirty="0" smtClean="0">
                <a:solidFill>
                  <a:schemeClr val="accent2"/>
                </a:solidFill>
              </a:rPr>
              <a:t>VTV, Tarkastuskertomus </a:t>
            </a:r>
            <a:r>
              <a:rPr lang="fi-FI" sz="2400" b="1" dirty="0">
                <a:solidFill>
                  <a:schemeClr val="accent2"/>
                </a:solidFill>
              </a:rPr>
              <a:t>5/2015 </a:t>
            </a:r>
            <a:r>
              <a:rPr lang="fi-FI" sz="2400" b="1" dirty="0" smtClean="0">
                <a:solidFill>
                  <a:schemeClr val="accent2"/>
                </a:solidFill>
              </a:rPr>
              <a:t/>
            </a:r>
            <a:br>
              <a:rPr lang="fi-FI" sz="2400" b="1" dirty="0" smtClean="0">
                <a:solidFill>
                  <a:schemeClr val="accent2"/>
                </a:solidFill>
              </a:rPr>
            </a:br>
            <a:r>
              <a:rPr lang="fi-FI" sz="2400" b="1" dirty="0" smtClean="0">
                <a:solidFill>
                  <a:schemeClr val="accent2"/>
                </a:solidFill>
              </a:rPr>
              <a:t>Yhteistyö </a:t>
            </a:r>
            <a:r>
              <a:rPr lang="fi-FI" sz="2400" b="1" dirty="0">
                <a:solidFill>
                  <a:schemeClr val="accent2"/>
                </a:solidFill>
              </a:rPr>
              <a:t>opintojen ohjauksessa ja </a:t>
            </a:r>
            <a:r>
              <a:rPr lang="fi-FI" sz="2400" b="1" dirty="0" smtClean="0">
                <a:solidFill>
                  <a:schemeClr val="accent2"/>
                </a:solidFill>
              </a:rPr>
              <a:t>uraohjauksessa</a:t>
            </a:r>
            <a:r>
              <a:rPr lang="fi-FI" sz="2400" dirty="0" smtClean="0"/>
              <a:t>: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916832"/>
            <a:ext cx="7643192" cy="4752528"/>
          </a:xfrm>
        </p:spPr>
        <p:txBody>
          <a:bodyPr/>
          <a:lstStyle/>
          <a:p>
            <a:pPr lvl="0"/>
            <a:r>
              <a:rPr lang="fi-FI" sz="2200" dirty="0"/>
              <a:t>O</a:t>
            </a:r>
            <a:r>
              <a:rPr lang="fi-FI" sz="2200" dirty="0" smtClean="0"/>
              <a:t>hjauksesta </a:t>
            </a:r>
            <a:r>
              <a:rPr lang="fi-FI" sz="2200" dirty="0"/>
              <a:t>puuttuu kokonaisvaltainen laatu- ja arviointijärjestelmä, jonka avulla olisi mahdollista saada systemaattisesti kerättyä tietoa elinikäisen ohjauksen toteutumisesta. </a:t>
            </a:r>
            <a:endParaRPr lang="fi-FI" sz="2200" dirty="0" smtClean="0"/>
          </a:p>
          <a:p>
            <a:pPr lvl="0"/>
            <a:r>
              <a:rPr lang="fi-FI" sz="2200" dirty="0" smtClean="0"/>
              <a:t>Tieto-</a:t>
            </a:r>
            <a:r>
              <a:rPr lang="fi-FI" sz="2200" dirty="0"/>
              <a:t>, neuvonta- ja ohjauspalveluiden järjestämistä tulisi arvioida kokonaisvaltaisesti siten, että otetaan huomioon kaikki palvelujen tuottamiseen vaikuttavat mekanismit. </a:t>
            </a:r>
            <a:endParaRPr lang="fi-FI" sz="2200" dirty="0" smtClean="0"/>
          </a:p>
          <a:p>
            <a:pPr lvl="0"/>
            <a:r>
              <a:rPr lang="fi-FI" sz="2200" dirty="0" smtClean="0"/>
              <a:t>Suomeen </a:t>
            </a:r>
            <a:r>
              <a:rPr lang="fi-FI" sz="2200" dirty="0"/>
              <a:t>tulisi valmistella elinikäisen ohjauksen laadunhallinnan menettelyt sekä </a:t>
            </a:r>
            <a:r>
              <a:rPr lang="fi-FI" sz="2200" dirty="0" smtClean="0"/>
              <a:t>työvälineet </a:t>
            </a:r>
            <a:r>
              <a:rPr lang="fi-FI" sz="2200" dirty="0"/>
              <a:t>itsearviointia ja palautteen keräämistä varten. </a:t>
            </a:r>
            <a:endParaRPr lang="fi-FI" sz="2200" dirty="0" smtClean="0"/>
          </a:p>
          <a:p>
            <a:pPr lvl="0"/>
            <a:r>
              <a:rPr lang="fi-FI" sz="2200" dirty="0" smtClean="0"/>
              <a:t>Lisäksi </a:t>
            </a:r>
            <a:r>
              <a:rPr lang="fi-FI" sz="2200" dirty="0"/>
              <a:t>tulisi huolehtia siitä, että ohjaustyössä toimivilla on käytettävissään tehtävien edellyttämä tilasto- ja seurantatieto. </a:t>
            </a:r>
          </a:p>
        </p:txBody>
      </p:sp>
    </p:spTree>
    <p:extLst>
      <p:ext uri="{BB962C8B-B14F-4D97-AF65-F5344CB8AC3E}">
        <p14:creationId xmlns:p14="http://schemas.microsoft.com/office/powerpoint/2010/main" val="36578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ELO-ryhmä toimenpide-ehdotus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Käynnistetään toimenpiteet ohjauksen valtakunnallisen tila-arvioinnin toteuttamiseksi 2017-18</a:t>
            </a:r>
          </a:p>
          <a:p>
            <a:pPr lvl="1"/>
            <a:r>
              <a:rPr lang="fi-FI" dirty="0" smtClean="0"/>
              <a:t>Tietoperusta tulevien uudistusten perustaksi</a:t>
            </a:r>
          </a:p>
          <a:p>
            <a:pPr lvl="1"/>
            <a:r>
              <a:rPr lang="fi-FI" dirty="0" smtClean="0"/>
              <a:t>Uudistusten vaikutusten arviointi TNO-palvelujen saatavuuteen, kattavuuteen ja vaikuttavuuteen</a:t>
            </a:r>
          </a:p>
          <a:p>
            <a:pPr lvl="1"/>
            <a:r>
              <a:rPr lang="fi-FI" dirty="0" smtClean="0"/>
              <a:t>Pohja pysyvälle palautejärjestelmälle vuoteen 2020 mennessä</a:t>
            </a:r>
          </a:p>
          <a:p>
            <a:pPr lvl="1"/>
            <a:r>
              <a:rPr lang="fi-FI" dirty="0" smtClean="0"/>
              <a:t>Yhteismitallinen tietorakenne suomalaisesta ohjauksesta, yhteispinnat eurooppalaiseen tietokantaan</a:t>
            </a:r>
          </a:p>
          <a:p>
            <a:r>
              <a:rPr lang="fi-FI" dirty="0" err="1" smtClean="0"/>
              <a:t>TEM:n</a:t>
            </a:r>
            <a:r>
              <a:rPr lang="fi-FI" dirty="0" smtClean="0"/>
              <a:t> toimeksianto </a:t>
            </a:r>
            <a:r>
              <a:rPr lang="fi-FI" dirty="0" err="1" smtClean="0"/>
              <a:t>KTL:lle</a:t>
            </a:r>
            <a:r>
              <a:rPr lang="fi-FI" dirty="0" smtClean="0"/>
              <a:t>: esiselvitys kansallisista ja kansainvälisistä arviointikehikoista ja metakriteerit ohjauksen laadulle sekä esitys tila-arvioinnin vaiheistuksesta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789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6707" y="404664"/>
            <a:ext cx="7273725" cy="5976664"/>
            <a:chOff x="1186707" y="748813"/>
            <a:chExt cx="6913685" cy="5175738"/>
          </a:xfrm>
        </p:grpSpPr>
        <p:pic>
          <p:nvPicPr>
            <p:cNvPr id="1638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7466" y="1044820"/>
              <a:ext cx="6380285" cy="4879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87" name="Rectangle 4"/>
            <p:cNvSpPr>
              <a:spLocks noChangeArrowheads="1"/>
            </p:cNvSpPr>
            <p:nvPr/>
          </p:nvSpPr>
          <p:spPr bwMode="auto">
            <a:xfrm>
              <a:off x="1186707" y="748813"/>
              <a:ext cx="6049108" cy="6320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fi-FI" sz="221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Ohjauksen tulos ja lisäarvo eri tahoille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(Hooley 2014, Borbely-Pecze 2011, Nykänen ym. 2007)</a:t>
              </a:r>
              <a:endParaRPr kumimoji="0" lang="fi-FI" altLang="fi-FI" sz="129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388" name="Tekstiruutu 1"/>
            <p:cNvSpPr txBox="1">
              <a:spLocks noChangeArrowheads="1"/>
            </p:cNvSpPr>
            <p:nvPr/>
          </p:nvSpPr>
          <p:spPr bwMode="auto">
            <a:xfrm>
              <a:off x="3713030" y="2451589"/>
              <a:ext cx="1396512" cy="2911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Euroopan unioni </a:t>
              </a:r>
            </a:p>
          </p:txBody>
        </p:sp>
        <p:sp>
          <p:nvSpPr>
            <p:cNvPr id="16389" name="Tekstiruutu 5"/>
            <p:cNvSpPr txBox="1">
              <a:spLocks noChangeArrowheads="1"/>
            </p:cNvSpPr>
            <p:nvPr/>
          </p:nvSpPr>
          <p:spPr bwMode="auto">
            <a:xfrm>
              <a:off x="3713030" y="2879481"/>
              <a:ext cx="1396512" cy="2911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Jäsenmaa</a:t>
              </a:r>
            </a:p>
          </p:txBody>
        </p:sp>
        <p:sp>
          <p:nvSpPr>
            <p:cNvPr id="16390" name="Tekstiruutu 6"/>
            <p:cNvSpPr txBox="1">
              <a:spLocks noChangeArrowheads="1"/>
            </p:cNvSpPr>
            <p:nvPr/>
          </p:nvSpPr>
          <p:spPr bwMode="auto">
            <a:xfrm>
              <a:off x="3713030" y="3344008"/>
              <a:ext cx="1396512" cy="2911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Lähiyhteisö</a:t>
              </a:r>
            </a:p>
          </p:txBody>
        </p:sp>
        <p:sp>
          <p:nvSpPr>
            <p:cNvPr id="16391" name="Tekstiruutu 7"/>
            <p:cNvSpPr txBox="1">
              <a:spLocks noChangeArrowheads="1"/>
            </p:cNvSpPr>
            <p:nvPr/>
          </p:nvSpPr>
          <p:spPr bwMode="auto">
            <a:xfrm>
              <a:off x="3309333" y="4238160"/>
              <a:ext cx="2337288" cy="2521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Kansalainen/opiskelija</a:t>
              </a:r>
              <a:endParaRPr kumimoji="0" lang="fi-FI" altLang="fi-FI" sz="1292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392" name="Tekstiruutu 8"/>
            <p:cNvSpPr txBox="1">
              <a:spLocks noChangeArrowheads="1"/>
            </p:cNvSpPr>
            <p:nvPr/>
          </p:nvSpPr>
          <p:spPr bwMode="auto">
            <a:xfrm>
              <a:off x="3713030" y="3810000"/>
              <a:ext cx="1396512" cy="2911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Organisaatio</a:t>
              </a:r>
            </a:p>
          </p:txBody>
        </p:sp>
        <p:sp>
          <p:nvSpPr>
            <p:cNvPr id="16393" name="Tekstiruutu 9"/>
            <p:cNvSpPr txBox="1">
              <a:spLocks noChangeArrowheads="1"/>
            </p:cNvSpPr>
            <p:nvPr/>
          </p:nvSpPr>
          <p:spPr bwMode="auto">
            <a:xfrm>
              <a:off x="3513739" y="5338397"/>
              <a:ext cx="2318238" cy="4331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221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Tuloksen luonne</a:t>
              </a:r>
            </a:p>
          </p:txBody>
        </p:sp>
        <p:sp>
          <p:nvSpPr>
            <p:cNvPr id="16394" name="Tekstiruutu 10"/>
            <p:cNvSpPr txBox="1">
              <a:spLocks noChangeArrowheads="1"/>
            </p:cNvSpPr>
            <p:nvPr/>
          </p:nvSpPr>
          <p:spPr bwMode="auto">
            <a:xfrm rot="16200000">
              <a:off x="352171" y="3368465"/>
              <a:ext cx="3105150" cy="4331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2215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Lisäarvo eri toimijoille</a:t>
              </a:r>
            </a:p>
          </p:txBody>
        </p:sp>
        <p:sp>
          <p:nvSpPr>
            <p:cNvPr id="16395" name="Tekstiruutu 11"/>
            <p:cNvSpPr txBox="1">
              <a:spLocks noChangeArrowheads="1"/>
            </p:cNvSpPr>
            <p:nvPr/>
          </p:nvSpPr>
          <p:spPr bwMode="auto">
            <a:xfrm>
              <a:off x="5182812" y="1283677"/>
              <a:ext cx="2917580" cy="490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Konteksti, esim. koulut, ammatillinen koulutus, työssä olevat</a:t>
              </a:r>
            </a:p>
          </p:txBody>
        </p:sp>
        <p:sp>
          <p:nvSpPr>
            <p:cNvPr id="16396" name="Tekstiruutu 12"/>
            <p:cNvSpPr txBox="1">
              <a:spLocks noChangeArrowheads="1"/>
            </p:cNvSpPr>
            <p:nvPr/>
          </p:nvSpPr>
          <p:spPr bwMode="auto">
            <a:xfrm>
              <a:off x="2782511" y="4624754"/>
              <a:ext cx="930519" cy="490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Oppimis</a:t>
              </a:r>
              <a:r>
                <a:rPr kumimoji="0" lang="fi-FI" altLang="fi-FI" sz="1292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-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292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tulokset</a:t>
              </a:r>
            </a:p>
          </p:txBody>
        </p:sp>
        <p:sp>
          <p:nvSpPr>
            <p:cNvPr id="16397" name="Tekstiruutu 13"/>
            <p:cNvSpPr txBox="1">
              <a:spLocks noChangeArrowheads="1"/>
            </p:cNvSpPr>
            <p:nvPr/>
          </p:nvSpPr>
          <p:spPr bwMode="auto">
            <a:xfrm>
              <a:off x="3912323" y="4636477"/>
              <a:ext cx="997927" cy="4333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108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Taloudelliset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108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tulokset</a:t>
              </a:r>
            </a:p>
          </p:txBody>
        </p:sp>
        <p:sp>
          <p:nvSpPr>
            <p:cNvPr id="16398" name="Tekstiruutu 14"/>
            <p:cNvSpPr txBox="1">
              <a:spLocks noChangeArrowheads="1"/>
            </p:cNvSpPr>
            <p:nvPr/>
          </p:nvSpPr>
          <p:spPr bwMode="auto">
            <a:xfrm>
              <a:off x="5116869" y="4558812"/>
              <a:ext cx="923192" cy="6038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99"/>
                </a:buClr>
                <a:buSzPct val="65000"/>
                <a:buFont typeface="Marlett" pitchFamily="2" charset="2"/>
                <a:buChar char="g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108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Yhteiskun-nalliset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altLang="fi-FI" sz="1108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tulokset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905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15617" y="1124744"/>
          <a:ext cx="7848870" cy="52565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88231">
                  <a:extLst>
                    <a:ext uri="{9D8B030D-6E8A-4147-A177-3AD203B41FA5}">
                      <a16:colId xmlns:a16="http://schemas.microsoft.com/office/drawing/2014/main" val="3220428979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316037116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424304692"/>
                    </a:ext>
                  </a:extLst>
                </a:gridCol>
                <a:gridCol w="1800199">
                  <a:extLst>
                    <a:ext uri="{9D8B030D-6E8A-4147-A177-3AD203B41FA5}">
                      <a16:colId xmlns:a16="http://schemas.microsoft.com/office/drawing/2014/main" val="1956752402"/>
                    </a:ext>
                  </a:extLst>
                </a:gridCol>
              </a:tblGrid>
              <a:tr h="1455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Taso1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Asiakasohjaus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Taso 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Ohjauksen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kokonaisvoimavarat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Taso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Ohjauksen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strateginen 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kehittäminen ja päätöksenteko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6258"/>
                  </a:ext>
                </a:extLst>
              </a:tr>
              <a:tr h="1752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A: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Ohjauksen 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koordinointi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Painopiste kunkin osapuolen erillisen ohjaustoiminnan seurannan kehittämisessä ja selkiyttämisessä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Yhteistyöverkoston toiminnan ajoittaisia katsauksia ja yhteenvetoja, koordinoitu tekniikka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Ajoittaisia strategisia katsauksia ja foorumeita</a:t>
                      </a:r>
                      <a:endParaRPr lang="fi-FI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059374"/>
                  </a:ext>
                </a:extLst>
              </a:tr>
              <a:tr h="2048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B: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Ohjauksen 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kokonaisvoimavarojen joustava yhteiskehittäminen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i="0" dirty="0">
                          <a:solidFill>
                            <a:schemeClr val="tx1"/>
                          </a:solidFill>
                          <a:effectLst/>
                        </a:rPr>
                        <a:t>Sisältäen yllä olevan, kuitenkin painopiste asiakaspalvelun ”kulkujen” seurannassa </a:t>
                      </a:r>
                      <a:endParaRPr lang="fi-FI" sz="14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i="0" dirty="0">
                          <a:solidFill>
                            <a:schemeClr val="tx1"/>
                          </a:solidFill>
                          <a:effectLst/>
                        </a:rPr>
                        <a:t>Yhteistyöverkostolla kokonaisuuden monitoroinnin ja arvioinnin menettelyt, kehitysalustat, foorumit ja tekniikka </a:t>
                      </a:r>
                      <a:endParaRPr lang="fi-FI" sz="14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i="0" dirty="0">
                          <a:solidFill>
                            <a:schemeClr val="tx1"/>
                          </a:solidFill>
                          <a:effectLst/>
                        </a:rPr>
                        <a:t>Yhteiskehittelyyn perustuvat strategiset arvioinnit</a:t>
                      </a:r>
                      <a:endParaRPr lang="fi-FI" sz="1400" b="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1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81803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548680"/>
            <a:ext cx="6455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Skenaariot ohjauksen arvioinnin kokonaiskehittämiseksi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fi-FI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Spangar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  <a:r>
              <a:rPr kumimoji="0" lang="fi-FI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Arnkil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&amp; Vuorinen 2008)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Täsmennettävät uudet yhdyspinnat: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Ammatillisen koulutuksen reformin eteneminen</a:t>
            </a:r>
          </a:p>
          <a:p>
            <a:r>
              <a:rPr lang="fi-FI" dirty="0"/>
              <a:t>TE-palvelujen uudelleen organisoituminen </a:t>
            </a:r>
            <a:r>
              <a:rPr lang="fi-FI" dirty="0" smtClean="0"/>
              <a:t>– aiemmat suunnitelmat kasvupalveluista</a:t>
            </a:r>
            <a:endParaRPr lang="fi-FI" dirty="0"/>
          </a:p>
          <a:p>
            <a:r>
              <a:rPr lang="fi-FI" dirty="0" smtClean="0"/>
              <a:t>Opetussuunnitelman uusien perusteiden käyttöönotto peruskouluissa ja lukioissa</a:t>
            </a:r>
          </a:p>
          <a:p>
            <a:r>
              <a:rPr lang="fi-FI" dirty="0" smtClean="0"/>
              <a:t>Korkeakoulujen omat hankkeet</a:t>
            </a:r>
          </a:p>
          <a:p>
            <a:r>
              <a:rPr lang="fi-FI" dirty="0" smtClean="0"/>
              <a:t>Ohjaamojen asemoituminen kansallisesti ja alueellisesti</a:t>
            </a:r>
          </a:p>
          <a:p>
            <a:r>
              <a:rPr lang="fi-FI" dirty="0" err="1" smtClean="0"/>
              <a:t>Kohtaamon</a:t>
            </a:r>
            <a:r>
              <a:rPr lang="fi-FI" dirty="0" smtClean="0"/>
              <a:t> verkko-ohjauspalvelun eteneminen</a:t>
            </a:r>
          </a:p>
          <a:p>
            <a:r>
              <a:rPr lang="fi-FI" dirty="0" smtClean="0"/>
              <a:t>KARVI – koulutuksen nivelvaiheiden arviointi</a:t>
            </a:r>
          </a:p>
          <a:p>
            <a:r>
              <a:rPr lang="fi-FI" dirty="0"/>
              <a:t>MONET – TEAS-hanke 2019-20</a:t>
            </a:r>
          </a:p>
          <a:p>
            <a:r>
              <a:rPr lang="fi-FI" dirty="0" smtClean="0"/>
              <a:t>Meneillään olevat rinnakkaiset prosessit mm:</a:t>
            </a:r>
          </a:p>
          <a:p>
            <a:pPr lvl="1"/>
            <a:r>
              <a:rPr lang="fi-FI" dirty="0" smtClean="0"/>
              <a:t>Omalinja –hanke (</a:t>
            </a:r>
            <a:r>
              <a:rPr lang="fi-FI" dirty="0" smtClean="0">
                <a:hlinkClick r:id="rId2"/>
              </a:rPr>
              <a:t>http://omalinja.fi</a:t>
            </a:r>
            <a:r>
              <a:rPr lang="fi-FI" dirty="0" smtClean="0"/>
              <a:t>) ja sen tuottamat arviointityövälineet</a:t>
            </a:r>
          </a:p>
          <a:p>
            <a:pPr lvl="1"/>
            <a:r>
              <a:rPr lang="fi-FI" dirty="0" smtClean="0"/>
              <a:t>VAMOS - tähtitutka</a:t>
            </a:r>
          </a:p>
          <a:p>
            <a:pPr lvl="1"/>
            <a:r>
              <a:rPr lang="fi-FI" dirty="0" smtClean="0"/>
              <a:t>FCG – Kompassi</a:t>
            </a:r>
          </a:p>
          <a:p>
            <a:pPr lvl="1"/>
            <a:r>
              <a:rPr lang="fi-FI" dirty="0" smtClean="0"/>
              <a:t>3x10D </a:t>
            </a:r>
          </a:p>
          <a:p>
            <a:pPr lvl="1"/>
            <a:r>
              <a:rPr lang="fi-FI" dirty="0" smtClean="0"/>
              <a:t>Kela: toimintakyvyn arviointimenetelmien vertailu NEET-nuorten osalta (ICF-kehikko)</a:t>
            </a:r>
          </a:p>
          <a:p>
            <a:pPr lvl="1"/>
            <a:r>
              <a:rPr lang="fi-FI" dirty="0" smtClean="0"/>
              <a:t>……..</a:t>
            </a:r>
            <a:r>
              <a:rPr lang="fi-FI" dirty="0" err="1" smtClean="0"/>
              <a:t>jne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826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34605"/>
              </p:ext>
            </p:extLst>
          </p:nvPr>
        </p:nvGraphicFramePr>
        <p:xfrm>
          <a:off x="1043607" y="404664"/>
          <a:ext cx="7560841" cy="6379464"/>
        </p:xfrm>
        <a:graphic>
          <a:graphicData uri="http://schemas.openxmlformats.org/drawingml/2006/table">
            <a:tbl>
              <a:tblPr firstRow="1" firstCol="1" bandRow="1"/>
              <a:tblGrid>
                <a:gridCol w="1510191">
                  <a:extLst>
                    <a:ext uri="{9D8B030D-6E8A-4147-A177-3AD203B41FA5}">
                      <a16:colId xmlns:a16="http://schemas.microsoft.com/office/drawing/2014/main" val="3182268851"/>
                    </a:ext>
                  </a:extLst>
                </a:gridCol>
                <a:gridCol w="1519254">
                  <a:extLst>
                    <a:ext uri="{9D8B030D-6E8A-4147-A177-3AD203B41FA5}">
                      <a16:colId xmlns:a16="http://schemas.microsoft.com/office/drawing/2014/main" val="2547318116"/>
                    </a:ext>
                  </a:extLst>
                </a:gridCol>
                <a:gridCol w="1510191">
                  <a:extLst>
                    <a:ext uri="{9D8B030D-6E8A-4147-A177-3AD203B41FA5}">
                      <a16:colId xmlns:a16="http://schemas.microsoft.com/office/drawing/2014/main" val="1352153874"/>
                    </a:ext>
                  </a:extLst>
                </a:gridCol>
                <a:gridCol w="1510191">
                  <a:extLst>
                    <a:ext uri="{9D8B030D-6E8A-4147-A177-3AD203B41FA5}">
                      <a16:colId xmlns:a16="http://schemas.microsoft.com/office/drawing/2014/main" val="3060460957"/>
                    </a:ext>
                  </a:extLst>
                </a:gridCol>
                <a:gridCol w="1511014">
                  <a:extLst>
                    <a:ext uri="{9D8B030D-6E8A-4147-A177-3AD203B41FA5}">
                      <a16:colId xmlns:a16="http://schemas.microsoft.com/office/drawing/2014/main" val="2191966416"/>
                    </a:ext>
                  </a:extLst>
                </a:gridCol>
              </a:tblGrid>
              <a:tr h="8540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Ulottuvuus\vaihe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Panokset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(voimavarat)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Prosessit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(palvelut)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Tulokset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(muutos)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1F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Vaikuttavuus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i-FI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yhteiskunnalli-sesti</a:t>
                      </a:r>
                      <a:r>
                        <a:rPr lang="fi-F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pysyvät tulokset)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1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735509"/>
                  </a:ext>
                </a:extLst>
              </a:tr>
              <a:tr h="14295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Julkinen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päätöksenteko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lainsäädäntö,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määrärahat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päätösten implementointi ja seuranta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valittujen poliittisten tavoitteiden saavuttaminen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yhteiskunnan arvoperusteisten tavoitteiden saavuttaminen: hyvinvoinnin parantuminen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223370"/>
                  </a:ext>
                </a:extLst>
              </a:tr>
              <a:tr h="14295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Palvelu-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järjestelyt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organisaation resurssipäätökset,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työn- ja vastuunjako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</a:t>
                      </a: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asiakasryhmien</a:t>
                      </a:r>
                      <a:r>
                        <a:rPr lang="fi-FI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tarpeet. </a:t>
                      </a: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toiminnan </a:t>
                      </a: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organisointi, arviointi ja kehittäminen, palveluiden tuottamisen tavat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sovitut palvelut toteutuvat, palveluja on tarjolla niitä tarvitseville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palvelujen piiriin valikoituu yhä paremmin asiakkaita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(kohtaanto)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263934"/>
                  </a:ext>
                </a:extLst>
              </a:tr>
              <a:tr h="14295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Asiakkaalle 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näkyvät 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palvelut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ammattilaisten osaaminen, menetelmien kehittäminen, asiakkaan </a:t>
                      </a: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elämäntilanne….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ohjausinterven-tiot ja ohjelmat, mitattu asiakastyytyväi-syys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valintojen selkeytyminen, koulutukseen hakeutuminen, työllistyminen,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identiteetin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selkiytyminen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esim. henkilökohtaisen </a:t>
                      </a: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hyvinvoinnin ja </a:t>
                      </a:r>
                      <a:r>
                        <a:rPr lang="fi-FI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onnellisuuden pitkäkestoinen lisääntyminen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598043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22438" y="1435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50560" y="44624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Kehittämistyön ulottuvuuksia</a:t>
            </a:r>
            <a:endParaRPr kumimoji="0" lang="fi-FI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57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tehty vastauksena ELO-ryhmän toimeksiantoon: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Esiselvitys, joka toimitettu </a:t>
            </a:r>
            <a:r>
              <a:rPr lang="fi-FI" dirty="0" err="1" smtClean="0"/>
              <a:t>TEM:lle</a:t>
            </a:r>
            <a:r>
              <a:rPr lang="fi-FI" dirty="0" smtClean="0"/>
              <a:t> 27.2.2019</a:t>
            </a:r>
          </a:p>
          <a:p>
            <a:pPr lvl="1"/>
            <a:r>
              <a:rPr lang="fi-FI" dirty="0" smtClean="0"/>
              <a:t>Yhteenveto kansallisesta ja kv. tietopohjasta</a:t>
            </a:r>
          </a:p>
          <a:p>
            <a:pPr lvl="1"/>
            <a:r>
              <a:rPr lang="fi-FI" dirty="0" smtClean="0"/>
              <a:t>Esitys metakriteereiden rakenteesta</a:t>
            </a:r>
          </a:p>
          <a:p>
            <a:pPr lvl="1"/>
            <a:r>
              <a:rPr lang="fi-FI" dirty="0" smtClean="0"/>
              <a:t>Esitys ja tiekartta jatkotyöskentelyn vaiheista 2019</a:t>
            </a:r>
          </a:p>
          <a:p>
            <a:pPr lvl="2"/>
            <a:r>
              <a:rPr lang="fi-FI" sz="1800" dirty="0" smtClean="0"/>
              <a:t>Sidosryhmien ja meneillään olevien hankkeiden työseminaari, jossa yksilöidään yhteisesti hyväksyttävät tarkastelunäkökulmat, vuoden 2019 loppuun mennessä </a:t>
            </a:r>
          </a:p>
          <a:p>
            <a:pPr lvl="3"/>
            <a:r>
              <a:rPr lang="fi-FI" sz="1400" dirty="0" smtClean="0"/>
              <a:t>Kutsujana ELO-ryhmä, </a:t>
            </a:r>
            <a:r>
              <a:rPr lang="fi-FI" sz="1400" dirty="0" err="1" smtClean="0"/>
              <a:t>fasilitointi</a:t>
            </a:r>
            <a:r>
              <a:rPr lang="fi-FI" sz="1400" dirty="0" smtClean="0"/>
              <a:t>: KTL &amp; MONET</a:t>
            </a:r>
          </a:p>
          <a:p>
            <a:pPr lvl="2"/>
            <a:r>
              <a:rPr lang="fi-FI" sz="1800" dirty="0" smtClean="0"/>
              <a:t>Työnjako</a:t>
            </a:r>
          </a:p>
          <a:p>
            <a:pPr lvl="2"/>
            <a:r>
              <a:rPr lang="fi-FI" sz="1800" dirty="0" smtClean="0"/>
              <a:t>Yhteinen kehittelyalusta</a:t>
            </a:r>
          </a:p>
          <a:p>
            <a:pPr lvl="2"/>
            <a:r>
              <a:rPr lang="fi-FI" sz="1800" dirty="0" smtClean="0"/>
              <a:t>Avoimeen lähestymistapaan perustuva tietovaranto eri toimijoiden käyttöön</a:t>
            </a:r>
          </a:p>
          <a:p>
            <a:pPr lvl="2"/>
            <a:r>
              <a:rPr lang="fi-FI" sz="1800" dirty="0" smtClean="0"/>
              <a:t>Prosessi valtakunnallisen palautejärjestelmän kehittämisestä</a:t>
            </a:r>
          </a:p>
          <a:p>
            <a:pPr lvl="2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733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108075" y="1479550"/>
            <a:ext cx="6553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fi-FI" sz="2000" dirty="0" err="1" smtClean="0"/>
              <a:t>Kiitos</a:t>
            </a:r>
            <a:r>
              <a:rPr lang="en-GB" altLang="fi-FI" sz="2000" dirty="0" smtClean="0"/>
              <a:t>!</a:t>
            </a:r>
            <a:endParaRPr lang="en-GB" altLang="fi-FI" sz="2000" dirty="0"/>
          </a:p>
          <a:p>
            <a:pPr>
              <a:spcBef>
                <a:spcPct val="50000"/>
              </a:spcBef>
            </a:pPr>
            <a:r>
              <a:rPr lang="en-GB" altLang="fi-FI" dirty="0" err="1" smtClean="0"/>
              <a:t>Lisätietoja</a:t>
            </a:r>
            <a:r>
              <a:rPr lang="en-GB" altLang="fi-FI" dirty="0" smtClean="0"/>
              <a:t>:</a:t>
            </a:r>
            <a:endParaRPr lang="en-GB" altLang="fi-FI" dirty="0"/>
          </a:p>
          <a:p>
            <a:pPr>
              <a:spcBef>
                <a:spcPct val="50000"/>
              </a:spcBef>
            </a:pPr>
            <a:endParaRPr lang="en-GB" altLang="fi-FI" dirty="0"/>
          </a:p>
          <a:p>
            <a:r>
              <a:rPr lang="en-GB" altLang="fi-FI" dirty="0"/>
              <a:t>Raimo </a:t>
            </a:r>
            <a:r>
              <a:rPr lang="en-GB" altLang="fi-FI" dirty="0" smtClean="0"/>
              <a:t>Vuorinen, KT</a:t>
            </a:r>
            <a:endParaRPr lang="en-GB" altLang="fi-FI" dirty="0"/>
          </a:p>
          <a:p>
            <a:r>
              <a:rPr lang="en-GB" altLang="fi-FI" dirty="0" err="1" smtClean="0"/>
              <a:t>Koulutuksen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tutkimuslaitos</a:t>
            </a:r>
            <a:endParaRPr lang="en-GB" altLang="fi-FI" b="1" dirty="0"/>
          </a:p>
          <a:p>
            <a:r>
              <a:rPr lang="en-GB" altLang="fi-FI" dirty="0" smtClean="0"/>
              <a:t>PL 35</a:t>
            </a:r>
            <a:endParaRPr lang="en-GB" altLang="fi-FI" dirty="0"/>
          </a:p>
          <a:p>
            <a:r>
              <a:rPr lang="en-GB" altLang="fi-FI" dirty="0" smtClean="0"/>
              <a:t>40014 Jyväskylän yliopisto</a:t>
            </a:r>
            <a:endParaRPr lang="en-GB" altLang="fi-FI" dirty="0"/>
          </a:p>
          <a:p>
            <a:r>
              <a:rPr lang="en-GB" altLang="fi-FI" dirty="0" err="1" smtClean="0"/>
              <a:t>Puh</a:t>
            </a:r>
            <a:r>
              <a:rPr lang="en-GB" altLang="fi-FI" dirty="0" smtClean="0"/>
              <a:t>. </a:t>
            </a:r>
            <a:r>
              <a:rPr lang="en-GB" altLang="fi-FI" dirty="0"/>
              <a:t>+358-50-3611909</a:t>
            </a:r>
          </a:p>
          <a:p>
            <a:r>
              <a:rPr lang="en-GB" altLang="fi-FI" dirty="0"/>
              <a:t>Fax +358-14-617418</a:t>
            </a:r>
          </a:p>
          <a:p>
            <a:r>
              <a:rPr lang="en-GB" altLang="fi-FI" dirty="0"/>
              <a:t>email: </a:t>
            </a:r>
            <a:r>
              <a:rPr lang="en-GB" altLang="fi-FI" dirty="0">
                <a:hlinkClick r:id="rId2"/>
              </a:rPr>
              <a:t>raimo.vuorinen@jyu.fi</a:t>
            </a:r>
            <a:endParaRPr lang="en-GB" altLang="fi-FI" dirty="0"/>
          </a:p>
          <a:p>
            <a:endParaRPr lang="fi-FI" dirty="0" smtClean="0"/>
          </a:p>
          <a:p>
            <a:r>
              <a:rPr lang="fi-FI" dirty="0" err="1" smtClean="0"/>
              <a:t>LinkedIn</a:t>
            </a:r>
            <a:r>
              <a:rPr lang="fi-FI" dirty="0"/>
              <a:t>: </a:t>
            </a:r>
            <a:r>
              <a:rPr lang="fi-FI" u="sng" dirty="0">
                <a:hlinkClick r:id="rId3"/>
              </a:rPr>
              <a:t>https://fi.linkedin.com/in/raimovuorinen</a:t>
            </a:r>
            <a:endParaRPr lang="fi-FI" sz="2000" dirty="0"/>
          </a:p>
          <a:p>
            <a:r>
              <a:rPr lang="en-GB" altLang="fi-FI" dirty="0" smtClean="0"/>
              <a:t>Skype</a:t>
            </a:r>
            <a:r>
              <a:rPr lang="en-GB" altLang="fi-FI" dirty="0"/>
              <a:t>: </a:t>
            </a:r>
            <a:r>
              <a:rPr lang="en-GB" altLang="fi-FI" dirty="0" err="1"/>
              <a:t>vuorai</a:t>
            </a:r>
            <a:endParaRPr lang="en-GB" altLang="fi-FI" dirty="0"/>
          </a:p>
        </p:txBody>
      </p:sp>
    </p:spTree>
    <p:extLst>
      <p:ext uri="{BB962C8B-B14F-4D97-AF65-F5344CB8AC3E}">
        <p14:creationId xmlns:p14="http://schemas.microsoft.com/office/powerpoint/2010/main" val="30272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7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12471</TotalTime>
  <Words>589</Words>
  <Application>Microsoft Office PowerPoint</Application>
  <PresentationFormat>Näytössä katseltava diaesitys (4:3)</PresentationFormat>
  <Paragraphs>134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7" baseType="lpstr">
      <vt:lpstr>Arial</vt:lpstr>
      <vt:lpstr>Calibri</vt:lpstr>
      <vt:lpstr>Helvetica</vt:lpstr>
      <vt:lpstr>Palatino</vt:lpstr>
      <vt:lpstr>Times New Roman</vt:lpstr>
      <vt:lpstr>Wingdings</vt:lpstr>
      <vt:lpstr>Default Design</vt:lpstr>
      <vt:lpstr>17_Mukautettu suunnittelumalli</vt:lpstr>
      <vt:lpstr>Yhteiset kriteerit ohjauksen kokonaisarvioinnille - keskustelujen pohjaksi</vt:lpstr>
      <vt:lpstr>VTV, Tarkastuskertomus 5/2015  Yhteistyö opintojen ohjauksessa ja uraohjauksessa:</vt:lpstr>
      <vt:lpstr>ELO-ryhmä toimenpide-ehdotus</vt:lpstr>
      <vt:lpstr>PowerPoint-esitys</vt:lpstr>
      <vt:lpstr>PowerPoint-esitys</vt:lpstr>
      <vt:lpstr>Täsmennettävät uudet yhdyspinnat:</vt:lpstr>
      <vt:lpstr>PowerPoint-esitys</vt:lpstr>
      <vt:lpstr>Mitä tehty vastauksena ELO-ryhmän toimeksiantoon: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Lamberg, Päivi Kaarina</dc:creator>
  <cp:lastModifiedBy>Niemi-Pynttäri Merja</cp:lastModifiedBy>
  <cp:revision>477</cp:revision>
  <cp:lastPrinted>2017-05-03T14:01:44Z</cp:lastPrinted>
  <dcterms:created xsi:type="dcterms:W3CDTF">2014-05-26T07:01:32Z</dcterms:created>
  <dcterms:modified xsi:type="dcterms:W3CDTF">2019-09-05T05:41:13Z</dcterms:modified>
</cp:coreProperties>
</file>