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oboto Slab"/>
      <p:regular r:id="rId11"/>
      <p:bold r:id="rId12"/>
    </p:embeddedFon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Slab-regular.fntdata"/><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font" Target="fonts/RobotoSlab-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ph.fi/fi/oppimateriaali/tunteesta-tunteeseen-ohjaajan-opas/104-tunnetta-aakkosjarjestyksessa"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oivoajatoimintaa.fi/kokosimme-tarpit-kehutuimpiin-toivoa-ja-toimintaa-tehtaviin-ja-opetusmateriaaleihin/"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f0a92f75be_1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f0a92f75be_1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i">
                <a:solidFill>
                  <a:srgbClr val="333333"/>
                </a:solidFill>
                <a:latin typeface="Calibri"/>
                <a:ea typeface="Calibri"/>
                <a:cs typeface="Calibri"/>
                <a:sym typeface="Calibri"/>
              </a:rPr>
              <a:t>Miksi tunnepaja on tärkeä? Ilmastonmuutos ja ympäristöongelmat saavat aikaan monenlaisia tunteita, joiden tunnistaminen on joskus hankalaa. Tunteet on tärkeä tunnistaa, jotta niihin voidaan reagoida. Tämän pajan tavoitteena on: </a:t>
            </a:r>
            <a:endParaRPr>
              <a:solidFill>
                <a:srgbClr val="333333"/>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fi">
                <a:solidFill>
                  <a:srgbClr val="333333"/>
                </a:solidFill>
                <a:latin typeface="Calibri"/>
                <a:ea typeface="Calibri"/>
                <a:cs typeface="Calibri"/>
                <a:sym typeface="Calibri"/>
              </a:rPr>
              <a:t>kasvattaa kykyä tunnistaa itsessään erilaisia tunteita ja erityisesti ilmastotunteita </a:t>
            </a:r>
            <a:endParaRPr>
              <a:solidFill>
                <a:srgbClr val="333333"/>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fi">
                <a:solidFill>
                  <a:srgbClr val="333333"/>
                </a:solidFill>
                <a:latin typeface="Calibri"/>
                <a:ea typeface="Calibri"/>
                <a:cs typeface="Calibri"/>
                <a:sym typeface="Calibri"/>
              </a:rPr>
              <a:t>lisätä tunnesanojen varastoa </a:t>
            </a:r>
            <a:endParaRPr>
              <a:solidFill>
                <a:srgbClr val="333333"/>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fi">
                <a:solidFill>
                  <a:srgbClr val="333333"/>
                </a:solidFill>
                <a:latin typeface="Calibri"/>
                <a:ea typeface="Calibri"/>
                <a:cs typeface="Calibri"/>
                <a:sym typeface="Calibri"/>
              </a:rPr>
              <a:t>tarjota mahdollisuus jäsentää omaa tunnemaastoaan, joka on usein lähtökohtaisesti sekava ja jäsentymätön kyseisen aihepiirin suhteen </a:t>
            </a:r>
            <a:endParaRPr>
              <a:solidFill>
                <a:srgbClr val="333333"/>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fi">
                <a:solidFill>
                  <a:srgbClr val="333333"/>
                </a:solidFill>
                <a:latin typeface="Calibri"/>
                <a:ea typeface="Calibri"/>
                <a:cs typeface="Calibri"/>
                <a:sym typeface="Calibri"/>
              </a:rPr>
              <a:t>kasvattaa siihen, että (ilmasto)tunteista on mahdollista puhua toisten kanssa </a:t>
            </a:r>
            <a:endParaRPr>
              <a:solidFill>
                <a:srgbClr val="333333"/>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fi">
                <a:solidFill>
                  <a:srgbClr val="333333"/>
                </a:solidFill>
                <a:latin typeface="Calibri"/>
                <a:ea typeface="Calibri"/>
                <a:cs typeface="Calibri"/>
                <a:sym typeface="Calibri"/>
              </a:rPr>
              <a:t>kasvattaa ymmärrystä toisten ihmisten tunteista ja siitä, että ihmisillä voi olla erilaisia tunteita ja vaiheita ympäristökriisin suhteen </a:t>
            </a:r>
            <a:endParaRPr sz="1415">
              <a:solidFill>
                <a:srgbClr val="333333"/>
              </a:solidFill>
              <a:latin typeface="Calibri"/>
              <a:ea typeface="Calibri"/>
              <a:cs typeface="Calibri"/>
              <a:sym typeface="Calibri"/>
            </a:endParaRPr>
          </a:p>
          <a:p>
            <a:pPr indent="0" lvl="0" marL="0" rtl="0" algn="l">
              <a:lnSpc>
                <a:spcPct val="115000"/>
              </a:lnSpc>
              <a:spcBef>
                <a:spcPts val="0"/>
              </a:spcBef>
              <a:spcAft>
                <a:spcPts val="0"/>
              </a:spcAft>
              <a:buNone/>
            </a:pPr>
            <a:r>
              <a:t/>
            </a:r>
            <a:endParaRPr sz="1415">
              <a:solidFill>
                <a:srgbClr val="333333"/>
              </a:solidFill>
              <a:latin typeface="Calibri"/>
              <a:ea typeface="Calibri"/>
              <a:cs typeface="Calibri"/>
              <a:sym typeface="Calibri"/>
            </a:endParaRPr>
          </a:p>
          <a:p>
            <a:pPr indent="0" lvl="0" marL="0" rtl="0" algn="l">
              <a:lnSpc>
                <a:spcPct val="115000"/>
              </a:lnSpc>
              <a:spcBef>
                <a:spcPts val="0"/>
              </a:spcBef>
              <a:spcAft>
                <a:spcPts val="0"/>
              </a:spcAft>
              <a:buNone/>
            </a:pPr>
            <a:r>
              <a:rPr lang="fi" sz="1215">
                <a:solidFill>
                  <a:srgbClr val="333333"/>
                </a:solidFill>
                <a:latin typeface="Calibri"/>
                <a:ea typeface="Calibri"/>
                <a:cs typeface="Calibri"/>
                <a:sym typeface="Calibri"/>
              </a:rPr>
              <a:t>Minkälaisia ajatuksia videosta heräsi? Tee ideakartta otsikolla “Maailman tila ja tunteeni”. Jos tehtävän aloitus tuntuu vaikealta, hyödynnä alla olevaa linkkiä, jonka takaa löytyy tunteita listattuna aakkosjärjestykseen. </a:t>
            </a:r>
            <a:r>
              <a:rPr lang="fi" sz="1215" u="sng">
                <a:solidFill>
                  <a:srgbClr val="1155CC"/>
                </a:solidFill>
                <a:latin typeface="Calibri"/>
                <a:ea typeface="Calibri"/>
                <a:cs typeface="Calibri"/>
                <a:sym typeface="Calibri"/>
                <a:hlinkClick r:id="rId2">
                  <a:extLst>
                    <a:ext uri="{A12FA001-AC4F-418D-AE19-62706E023703}">
                      <ahyp:hlinkClr val="tx"/>
                    </a:ext>
                  </a:extLst>
                </a:hlinkClick>
              </a:rPr>
              <a:t>https://www.oph.fi/fi/oppimateriaali/tunteesta-tunteeseen-ohjaajan-opas/104-tunnetta-aakkosjarjestyksessa</a:t>
            </a:r>
            <a:endParaRPr sz="100">
              <a:solidFill>
                <a:srgbClr val="333333"/>
              </a:solidFill>
              <a:highlight>
                <a:srgbClr val="FFFFFF"/>
              </a:highlight>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a3df34e66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a3df34e66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Avataan tunteiden vaikutusta toimintoihin. Kun pystyy nimeämään oman tunteensa, on parempi mahdollisuus ymmärtää omaa käyttäytymistään. Miten esim negatiivinen tunne, kuten suru tai pelko tai viha, voi aiheuttaa toimimattomuutta tai jopa ilmiön (ikävän tunteen aiheuttajan) kieltämistä. Ilmastoahdistus voi esim. pahimmillaan johtaa toimimattomuuteen ja ilmastonmuutoksen kieltämiseen ja /tai vähättelyyyn.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fi" sz="1215">
                <a:solidFill>
                  <a:srgbClr val="333333"/>
                </a:solidFill>
                <a:latin typeface="Calibri"/>
                <a:ea typeface="Calibri"/>
                <a:cs typeface="Calibri"/>
                <a:sym typeface="Calibri"/>
              </a:rPr>
              <a:t>Opettajan lisämateriaali:</a:t>
            </a:r>
            <a:endParaRPr sz="1215">
              <a:solidFill>
                <a:srgbClr val="333333"/>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fi" sz="1215" u="sng">
                <a:solidFill>
                  <a:srgbClr val="0563C1"/>
                </a:solidFill>
                <a:latin typeface="Calibri"/>
                <a:ea typeface="Calibri"/>
                <a:cs typeface="Calibri"/>
                <a:sym typeface="Calibri"/>
                <a:hlinkClick r:id="rId2">
                  <a:extLst>
                    <a:ext uri="{A12FA001-AC4F-418D-AE19-62706E023703}">
                      <ahyp:hlinkClr val="tx"/>
                    </a:ext>
                  </a:extLst>
                </a:hlinkClick>
              </a:rPr>
              <a:t>https://toivoajatoimintaa.fi/kokosimme-tarpit-kehutuimpiin-toivoa-ja-toimintaa-tehtaviin-ja-opetusmateriaaleihin/</a:t>
            </a:r>
            <a:endParaRPr sz="1215">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
              <a:solidFill>
                <a:schemeClr val="dk1"/>
              </a:solidFill>
            </a:endParaRPr>
          </a:p>
          <a:p>
            <a:pPr indent="0" lvl="0" marL="0" rtl="0" algn="l">
              <a:spcBef>
                <a:spcPts val="0"/>
              </a:spcBef>
              <a:spcAft>
                <a:spcPts val="0"/>
              </a:spcAft>
              <a:buNone/>
            </a:pPr>
            <a:r>
              <a:t/>
            </a:r>
            <a:endParaRPr sz="1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f0a92f75be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f0a92f75be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333333"/>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f7f67ddd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f7f67ddd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type="obj">
  <p:cSld name="OBJECT">
    <p:spTree>
      <p:nvGrpSpPr>
        <p:cNvPr id="59" name="Shape 59"/>
        <p:cNvGrpSpPr/>
        <p:nvPr/>
      </p:nvGrpSpPr>
      <p:grpSpPr>
        <a:xfrm>
          <a:off x="0" y="0"/>
          <a:ext cx="0" cy="0"/>
          <a:chOff x="0" y="0"/>
          <a:chExt cx="0" cy="0"/>
        </a:xfrm>
      </p:grpSpPr>
      <p:sp>
        <p:nvSpPr>
          <p:cNvPr id="60" name="Google Shape;60;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1" name="Google Shape;6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2" name="Google Shape;6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4" name="Google Shape;6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s://www.youtube.com/watch?v=uZoIIkWoqLw" TargetMode="External"/><Relationship Id="rId5" Type="http://schemas.openxmlformats.org/officeDocument/2006/relationships/hyperlink" Target="https://www.oph.fi/fi/oppimateriaali/tunteesta-tunteeseen-ohjaajan-opas/104-tunnetta-aakkosjarjestyksess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0" y="1186"/>
            <a:ext cx="9144000" cy="5141129"/>
          </a:xfrm>
          <a:prstGeom prst="rect">
            <a:avLst/>
          </a:prstGeom>
          <a:noFill/>
          <a:ln>
            <a:noFill/>
          </a:ln>
        </p:spPr>
      </p:pic>
      <p:sp>
        <p:nvSpPr>
          <p:cNvPr id="70" name="Google Shape;70;p14"/>
          <p:cNvSpPr txBox="1"/>
          <p:nvPr>
            <p:ph type="ctrTitle"/>
          </p:nvPr>
        </p:nvSpPr>
        <p:spPr>
          <a:xfrm>
            <a:off x="4893929" y="181275"/>
            <a:ext cx="4130100" cy="1202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fi"/>
              <a:t>Maailman tila ja minä </a:t>
            </a:r>
            <a:endParaRPr/>
          </a:p>
        </p:txBody>
      </p:sp>
      <p:sp>
        <p:nvSpPr>
          <p:cNvPr id="71" name="Google Shape;71;p14"/>
          <p:cNvSpPr txBox="1"/>
          <p:nvPr>
            <p:ph idx="1" type="subTitle"/>
          </p:nvPr>
        </p:nvSpPr>
        <p:spPr>
          <a:xfrm>
            <a:off x="6800450" y="1659175"/>
            <a:ext cx="2343600" cy="7926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fi"/>
              <a:t>Tunnepajan ohjeet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pic>
        <p:nvPicPr>
          <p:cNvPr id="77" name="Google Shape;77;p15"/>
          <p:cNvPicPr preferRelativeResize="0"/>
          <p:nvPr/>
        </p:nvPicPr>
        <p:blipFill>
          <a:blip r:embed="rId3">
            <a:alphaModFix/>
          </a:blip>
          <a:stretch>
            <a:fillRect/>
          </a:stretch>
        </p:blipFill>
        <p:spPr>
          <a:xfrm>
            <a:off x="0" y="0"/>
            <a:ext cx="9144001" cy="5143500"/>
          </a:xfrm>
          <a:prstGeom prst="rect">
            <a:avLst/>
          </a:prstGeom>
          <a:noFill/>
          <a:ln>
            <a:noFill/>
          </a:ln>
        </p:spPr>
      </p:pic>
      <p:sp>
        <p:nvSpPr>
          <p:cNvPr id="78" name="Google Shape;78;p15"/>
          <p:cNvSpPr txBox="1"/>
          <p:nvPr>
            <p:ph idx="1" type="body"/>
          </p:nvPr>
        </p:nvSpPr>
        <p:spPr>
          <a:xfrm>
            <a:off x="86875" y="1332100"/>
            <a:ext cx="3370500" cy="35112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lang="fi" sz="1600">
                <a:solidFill>
                  <a:srgbClr val="333333"/>
                </a:solidFill>
                <a:latin typeface="Calibri"/>
                <a:ea typeface="Calibri"/>
                <a:cs typeface="Calibri"/>
                <a:sym typeface="Calibri"/>
              </a:rPr>
              <a:t>Katso teemaan johdatteleva video:</a:t>
            </a:r>
            <a:endParaRPr sz="1600">
              <a:solidFill>
                <a:srgbClr val="333333"/>
              </a:solidFill>
              <a:latin typeface="Calibri"/>
              <a:ea typeface="Calibri"/>
              <a:cs typeface="Calibri"/>
              <a:sym typeface="Calibri"/>
            </a:endParaRPr>
          </a:p>
          <a:p>
            <a:pPr indent="0" lvl="0" marL="0" rtl="0" algn="l">
              <a:spcBef>
                <a:spcPts val="800"/>
              </a:spcBef>
              <a:spcAft>
                <a:spcPts val="0"/>
              </a:spcAft>
              <a:buNone/>
            </a:pPr>
            <a:r>
              <a:rPr lang="fi" sz="1300" u="sng">
                <a:solidFill>
                  <a:srgbClr val="0563C1"/>
                </a:solidFill>
                <a:latin typeface="Calibri"/>
                <a:ea typeface="Calibri"/>
                <a:cs typeface="Calibri"/>
                <a:sym typeface="Calibri"/>
                <a:hlinkClick r:id="rId4">
                  <a:extLst>
                    <a:ext uri="{A12FA001-AC4F-418D-AE19-62706E023703}">
                      <ahyp:hlinkClr val="tx"/>
                    </a:ext>
                  </a:extLst>
                </a:hlinkClick>
              </a:rPr>
              <a:t>https://www.youtube.com/watch?v=uZoIIkWoqLw</a:t>
            </a:r>
            <a:r>
              <a:rPr lang="fi"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0" lvl="0" marL="457200" rtl="0" algn="l">
              <a:spcBef>
                <a:spcPts val="800"/>
              </a:spcBef>
              <a:spcAft>
                <a:spcPts val="0"/>
              </a:spcAft>
              <a:buNone/>
            </a:pPr>
            <a:r>
              <a:t/>
            </a:r>
            <a:endParaRPr sz="1300">
              <a:solidFill>
                <a:srgbClr val="333333"/>
              </a:solidFill>
              <a:latin typeface="Calibri"/>
              <a:ea typeface="Calibri"/>
              <a:cs typeface="Calibri"/>
              <a:sym typeface="Calibri"/>
            </a:endParaRPr>
          </a:p>
          <a:p>
            <a:pPr indent="0" lvl="0" marL="0" rtl="0" algn="l">
              <a:spcBef>
                <a:spcPts val="800"/>
              </a:spcBef>
              <a:spcAft>
                <a:spcPts val="0"/>
              </a:spcAft>
              <a:buNone/>
            </a:pPr>
            <a:r>
              <a:rPr lang="fi" sz="1608">
                <a:solidFill>
                  <a:srgbClr val="333333"/>
                </a:solidFill>
                <a:latin typeface="Calibri"/>
                <a:ea typeface="Calibri"/>
                <a:cs typeface="Calibri"/>
                <a:sym typeface="Calibri"/>
              </a:rPr>
              <a:t>Minkälaisia ajatuksia videosta heräsi? Tee</a:t>
            </a:r>
            <a:r>
              <a:rPr b="1" lang="fi" sz="1608">
                <a:solidFill>
                  <a:srgbClr val="333333"/>
                </a:solidFill>
                <a:latin typeface="Calibri"/>
                <a:ea typeface="Calibri"/>
                <a:cs typeface="Calibri"/>
                <a:sym typeface="Calibri"/>
              </a:rPr>
              <a:t> ideakartta </a:t>
            </a:r>
            <a:r>
              <a:rPr lang="fi" sz="1608">
                <a:solidFill>
                  <a:srgbClr val="333333"/>
                </a:solidFill>
                <a:latin typeface="Calibri"/>
                <a:ea typeface="Calibri"/>
                <a:cs typeface="Calibri"/>
                <a:sym typeface="Calibri"/>
              </a:rPr>
              <a:t>otsikolla “Maailman tila ja tunteeni”.</a:t>
            </a:r>
            <a:endParaRPr sz="1608">
              <a:solidFill>
                <a:srgbClr val="333333"/>
              </a:solidFill>
              <a:latin typeface="Calibri"/>
              <a:ea typeface="Calibri"/>
              <a:cs typeface="Calibri"/>
              <a:sym typeface="Calibri"/>
            </a:endParaRPr>
          </a:p>
          <a:p>
            <a:pPr indent="0" lvl="0" marL="0" rtl="0" algn="l">
              <a:spcBef>
                <a:spcPts val="800"/>
              </a:spcBef>
              <a:spcAft>
                <a:spcPts val="0"/>
              </a:spcAft>
              <a:buNone/>
            </a:pPr>
            <a:r>
              <a:t/>
            </a:r>
            <a:endParaRPr sz="1608">
              <a:solidFill>
                <a:srgbClr val="333333"/>
              </a:solidFill>
              <a:latin typeface="Calibri"/>
              <a:ea typeface="Calibri"/>
              <a:cs typeface="Calibri"/>
              <a:sym typeface="Calibri"/>
            </a:endParaRPr>
          </a:p>
          <a:p>
            <a:pPr indent="0" lvl="0" marL="0" rtl="0" algn="l">
              <a:spcBef>
                <a:spcPts val="800"/>
              </a:spcBef>
              <a:spcAft>
                <a:spcPts val="0"/>
              </a:spcAft>
              <a:buNone/>
            </a:pPr>
            <a:r>
              <a:rPr lang="fi" sz="1608">
                <a:solidFill>
                  <a:srgbClr val="333333"/>
                </a:solidFill>
                <a:latin typeface="Calibri"/>
                <a:ea typeface="Calibri"/>
                <a:cs typeface="Calibri"/>
                <a:sym typeface="Calibri"/>
              </a:rPr>
              <a:t>Alla olevasta linkistä löytyy apumateriaalia tehtävään, jos tunteiden listaaminen tuntuu haastavalta.</a:t>
            </a:r>
            <a:endParaRPr sz="1608">
              <a:solidFill>
                <a:srgbClr val="333333"/>
              </a:solidFill>
              <a:latin typeface="Calibri"/>
              <a:ea typeface="Calibri"/>
              <a:cs typeface="Calibri"/>
              <a:sym typeface="Calibri"/>
            </a:endParaRPr>
          </a:p>
          <a:p>
            <a:pPr indent="0" lvl="0" marL="0" rtl="0" algn="l">
              <a:spcBef>
                <a:spcPts val="800"/>
              </a:spcBef>
              <a:spcAft>
                <a:spcPts val="0"/>
              </a:spcAft>
              <a:buNone/>
            </a:pPr>
            <a:r>
              <a:rPr lang="fi" sz="1300" u="sng">
                <a:solidFill>
                  <a:srgbClr val="0563C1"/>
                </a:solidFill>
                <a:latin typeface="Calibri"/>
                <a:ea typeface="Calibri"/>
                <a:cs typeface="Calibri"/>
                <a:sym typeface="Calibri"/>
                <a:hlinkClick r:id="rId5">
                  <a:extLst>
                    <a:ext uri="{A12FA001-AC4F-418D-AE19-62706E023703}">
                      <ahyp:hlinkClr val="tx"/>
                    </a:ext>
                  </a:extLst>
                </a:hlinkClick>
              </a:rPr>
              <a:t>https://www.oph.fi/fi/oppimateriaali/tunteesta-tunteeseen-ohjaajan-opas/104-tunnetta-aakkosjarjestyksessa</a:t>
            </a:r>
            <a:r>
              <a:rPr lang="fi" sz="1300">
                <a:solidFill>
                  <a:srgbClr val="1155CC"/>
                </a:solidFill>
                <a:latin typeface="Calibri"/>
                <a:ea typeface="Calibri"/>
                <a:cs typeface="Calibri"/>
                <a:sym typeface="Calibri"/>
              </a:rPr>
              <a:t> </a:t>
            </a:r>
            <a:endParaRPr sz="2300"/>
          </a:p>
        </p:txBody>
      </p:sp>
      <p:sp>
        <p:nvSpPr>
          <p:cNvPr id="79" name="Google Shape;79;p15"/>
          <p:cNvSpPr txBox="1"/>
          <p:nvPr>
            <p:ph idx="4294967295" type="ctrTitle"/>
          </p:nvPr>
        </p:nvSpPr>
        <p:spPr>
          <a:xfrm>
            <a:off x="86875" y="68050"/>
            <a:ext cx="3648900" cy="847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i">
                <a:solidFill>
                  <a:srgbClr val="333333"/>
                </a:solidFill>
              </a:rPr>
              <a:t>Mitä tunnen?</a:t>
            </a:r>
            <a:r>
              <a:rPr lang="fi"/>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
                                            <p:txEl>
                                              <p:pRg end="0" st="0"/>
                                            </p:txEl>
                                          </p:spTgt>
                                        </p:tgtEl>
                                        <p:attrNameLst>
                                          <p:attrName>style.visibility</p:attrName>
                                        </p:attrNameLst>
                                      </p:cBhvr>
                                      <p:to>
                                        <p:strVal val="visible"/>
                                      </p:to>
                                    </p:set>
                                    <p:anim calcmode="lin" valueType="num">
                                      <p:cBhvr additive="base">
                                        <p:cTn dur="1000"/>
                                        <p:tgtEl>
                                          <p:spTgt spid="78">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
                                            <p:txEl>
                                              <p:pRg end="1" st="1"/>
                                            </p:txEl>
                                          </p:spTgt>
                                        </p:tgtEl>
                                        <p:attrNameLst>
                                          <p:attrName>style.visibility</p:attrName>
                                        </p:attrNameLst>
                                      </p:cBhvr>
                                      <p:to>
                                        <p:strVal val="visible"/>
                                      </p:to>
                                    </p:set>
                                    <p:anim calcmode="lin" valueType="num">
                                      <p:cBhvr additive="base">
                                        <p:cTn dur="1000"/>
                                        <p:tgtEl>
                                          <p:spTgt spid="78">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
                                            <p:txEl>
                                              <p:pRg end="2" st="2"/>
                                            </p:txEl>
                                          </p:spTgt>
                                        </p:tgtEl>
                                        <p:attrNameLst>
                                          <p:attrName>style.visibility</p:attrName>
                                        </p:attrNameLst>
                                      </p:cBhvr>
                                      <p:to>
                                        <p:strVal val="visible"/>
                                      </p:to>
                                    </p:set>
                                    <p:anim calcmode="lin" valueType="num">
                                      <p:cBhvr additive="base">
                                        <p:cTn dur="1000"/>
                                        <p:tgtEl>
                                          <p:spTgt spid="78">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
                                            <p:txEl>
                                              <p:pRg end="3" st="3"/>
                                            </p:txEl>
                                          </p:spTgt>
                                        </p:tgtEl>
                                        <p:attrNameLst>
                                          <p:attrName>style.visibility</p:attrName>
                                        </p:attrNameLst>
                                      </p:cBhvr>
                                      <p:to>
                                        <p:strVal val="visible"/>
                                      </p:to>
                                    </p:set>
                                    <p:anim calcmode="lin" valueType="num">
                                      <p:cBhvr additive="base">
                                        <p:cTn dur="1000"/>
                                        <p:tgtEl>
                                          <p:spTgt spid="78">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
                                            <p:txEl>
                                              <p:pRg end="4" st="4"/>
                                            </p:txEl>
                                          </p:spTgt>
                                        </p:tgtEl>
                                        <p:attrNameLst>
                                          <p:attrName>style.visibility</p:attrName>
                                        </p:attrNameLst>
                                      </p:cBhvr>
                                      <p:to>
                                        <p:strVal val="visible"/>
                                      </p:to>
                                    </p:set>
                                    <p:anim calcmode="lin" valueType="num">
                                      <p:cBhvr additive="base">
                                        <p:cTn dur="1000"/>
                                        <p:tgtEl>
                                          <p:spTgt spid="78">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
                                            <p:txEl>
                                              <p:pRg end="5" st="5"/>
                                            </p:txEl>
                                          </p:spTgt>
                                        </p:tgtEl>
                                        <p:attrNameLst>
                                          <p:attrName>style.visibility</p:attrName>
                                        </p:attrNameLst>
                                      </p:cBhvr>
                                      <p:to>
                                        <p:strVal val="visible"/>
                                      </p:to>
                                    </p:set>
                                    <p:anim calcmode="lin" valueType="num">
                                      <p:cBhvr additive="base">
                                        <p:cTn dur="1000"/>
                                        <p:tgtEl>
                                          <p:spTgt spid="78">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
                                            <p:txEl>
                                              <p:pRg end="6" st="6"/>
                                            </p:txEl>
                                          </p:spTgt>
                                        </p:tgtEl>
                                        <p:attrNameLst>
                                          <p:attrName>style.visibility</p:attrName>
                                        </p:attrNameLst>
                                      </p:cBhvr>
                                      <p:to>
                                        <p:strVal val="visible"/>
                                      </p:to>
                                    </p:set>
                                    <p:anim calcmode="lin" valueType="num">
                                      <p:cBhvr additive="base">
                                        <p:cTn dur="1000"/>
                                        <p:tgtEl>
                                          <p:spTgt spid="78">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 name="Shape 83"/>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94250" y="816148"/>
            <a:ext cx="4748949" cy="3664876"/>
          </a:xfrm>
          <a:prstGeom prst="rect">
            <a:avLst/>
          </a:prstGeom>
          <a:noFill/>
          <a:ln>
            <a:noFill/>
          </a:ln>
        </p:spPr>
      </p:pic>
      <p:sp>
        <p:nvSpPr>
          <p:cNvPr id="85" name="Google Shape;85;p16"/>
          <p:cNvSpPr txBox="1"/>
          <p:nvPr>
            <p:ph idx="4294967295" type="body"/>
          </p:nvPr>
        </p:nvSpPr>
        <p:spPr>
          <a:xfrm>
            <a:off x="5391975" y="1800150"/>
            <a:ext cx="3370500" cy="3183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fi" sz="1600">
                <a:solidFill>
                  <a:srgbClr val="333333"/>
                </a:solidFill>
                <a:latin typeface="Calibri"/>
                <a:ea typeface="Calibri"/>
                <a:cs typeface="Calibri"/>
                <a:sym typeface="Calibri"/>
              </a:rPr>
              <a:t>Tarkastele omaa ideakarttaasi:</a:t>
            </a:r>
            <a:endParaRPr sz="1600">
              <a:solidFill>
                <a:srgbClr val="333333"/>
              </a:solidFill>
              <a:latin typeface="Calibri"/>
              <a:ea typeface="Calibri"/>
              <a:cs typeface="Calibri"/>
              <a:sym typeface="Calibri"/>
            </a:endParaRPr>
          </a:p>
          <a:p>
            <a:pPr indent="-330200" lvl="0" marL="457200" rtl="0" algn="l">
              <a:spcBef>
                <a:spcPts val="0"/>
              </a:spcBef>
              <a:spcAft>
                <a:spcPts val="0"/>
              </a:spcAft>
              <a:buClr>
                <a:srgbClr val="333333"/>
              </a:buClr>
              <a:buSzPts val="1600"/>
              <a:buFont typeface="Calibri"/>
              <a:buChar char="-"/>
            </a:pPr>
            <a:r>
              <a:rPr lang="fi" sz="1600">
                <a:solidFill>
                  <a:srgbClr val="333333"/>
                </a:solidFill>
                <a:latin typeface="Calibri"/>
                <a:ea typeface="Calibri"/>
                <a:cs typeface="Calibri"/>
                <a:sym typeface="Calibri"/>
              </a:rPr>
              <a:t>Tunnista kartasta tunteet, jotka aiheuttavat muutoksen omassa käyttäytymisessä. </a:t>
            </a:r>
            <a:endParaRPr sz="1600">
              <a:solidFill>
                <a:srgbClr val="333333"/>
              </a:solidFill>
              <a:latin typeface="Calibri"/>
              <a:ea typeface="Calibri"/>
              <a:cs typeface="Calibri"/>
              <a:sym typeface="Calibri"/>
            </a:endParaRPr>
          </a:p>
          <a:p>
            <a:pPr indent="-330200" lvl="1" marL="914400" rtl="0" algn="l">
              <a:spcBef>
                <a:spcPts val="0"/>
              </a:spcBef>
              <a:spcAft>
                <a:spcPts val="0"/>
              </a:spcAft>
              <a:buClr>
                <a:srgbClr val="333333"/>
              </a:buClr>
              <a:buSzPts val="1600"/>
              <a:buFont typeface="Calibri"/>
              <a:buChar char="-"/>
            </a:pPr>
            <a:r>
              <a:rPr lang="fi" sz="1600">
                <a:solidFill>
                  <a:srgbClr val="333333"/>
                </a:solidFill>
                <a:latin typeface="Calibri"/>
                <a:ea typeface="Calibri"/>
                <a:cs typeface="Calibri"/>
                <a:sym typeface="Calibri"/>
              </a:rPr>
              <a:t>Minkälaiset tunteet aktivoivat, mitkä passivoivat, mitkä eivät aiheuta muutosta?</a:t>
            </a:r>
            <a:endParaRPr sz="1600">
              <a:solidFill>
                <a:srgbClr val="333333"/>
              </a:solidFill>
              <a:latin typeface="Calibri"/>
              <a:ea typeface="Calibri"/>
              <a:cs typeface="Calibri"/>
              <a:sym typeface="Calibri"/>
            </a:endParaRPr>
          </a:p>
          <a:p>
            <a:pPr indent="-330200" lvl="0" marL="457200" rtl="0" algn="l">
              <a:spcBef>
                <a:spcPts val="0"/>
              </a:spcBef>
              <a:spcAft>
                <a:spcPts val="0"/>
              </a:spcAft>
              <a:buClr>
                <a:srgbClr val="333333"/>
              </a:buClr>
              <a:buSzPts val="1600"/>
              <a:buFont typeface="Calibri"/>
              <a:buChar char="-"/>
            </a:pPr>
            <a:r>
              <a:rPr lang="fi" sz="1600">
                <a:solidFill>
                  <a:srgbClr val="333333"/>
                </a:solidFill>
                <a:latin typeface="Calibri"/>
                <a:ea typeface="Calibri"/>
                <a:cs typeface="Calibri"/>
                <a:sym typeface="Calibri"/>
              </a:rPr>
              <a:t>Voivatko tunteet johtaa harhaan?</a:t>
            </a:r>
            <a:endParaRPr sz="1600">
              <a:solidFill>
                <a:srgbClr val="333333"/>
              </a:solidFill>
              <a:latin typeface="Calibri"/>
              <a:ea typeface="Calibri"/>
              <a:cs typeface="Calibri"/>
              <a:sym typeface="Calibri"/>
            </a:endParaRPr>
          </a:p>
          <a:p>
            <a:pPr indent="-330200" lvl="0" marL="457200" rtl="0" algn="l">
              <a:spcBef>
                <a:spcPts val="0"/>
              </a:spcBef>
              <a:spcAft>
                <a:spcPts val="0"/>
              </a:spcAft>
              <a:buClr>
                <a:srgbClr val="333333"/>
              </a:buClr>
              <a:buSzPts val="1600"/>
              <a:buFont typeface="Calibri"/>
              <a:buChar char="-"/>
            </a:pPr>
            <a:r>
              <a:rPr lang="fi" sz="1600">
                <a:solidFill>
                  <a:srgbClr val="333333"/>
                </a:solidFill>
                <a:latin typeface="Calibri"/>
                <a:ea typeface="Calibri"/>
                <a:cs typeface="Calibri"/>
                <a:sym typeface="Calibri"/>
              </a:rPr>
              <a:t>Miten kehittää omia tunnetaitoja?</a:t>
            </a:r>
            <a:endParaRPr sz="1600">
              <a:solidFill>
                <a:srgbClr val="333333"/>
              </a:solidFill>
              <a:latin typeface="Calibri"/>
              <a:ea typeface="Calibri"/>
              <a:cs typeface="Calibri"/>
              <a:sym typeface="Calibri"/>
            </a:endParaRPr>
          </a:p>
        </p:txBody>
      </p:sp>
      <p:sp>
        <p:nvSpPr>
          <p:cNvPr id="86" name="Google Shape;86;p16"/>
          <p:cNvSpPr txBox="1"/>
          <p:nvPr>
            <p:ph idx="4294967295" type="ctrTitle"/>
          </p:nvPr>
        </p:nvSpPr>
        <p:spPr>
          <a:xfrm>
            <a:off x="5252775" y="216150"/>
            <a:ext cx="3648900" cy="1494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fi">
                <a:solidFill>
                  <a:srgbClr val="333333"/>
                </a:solidFill>
              </a:rPr>
              <a:t>Miten tunteet vaikuttavat käyttäytymiseen?</a:t>
            </a:r>
            <a:r>
              <a:rPr lang="fi"/>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7"/>
          <p:cNvPicPr preferRelativeResize="0"/>
          <p:nvPr/>
        </p:nvPicPr>
        <p:blipFill>
          <a:blip r:embed="rId3">
            <a:alphaModFix/>
          </a:blip>
          <a:stretch>
            <a:fillRect/>
          </a:stretch>
        </p:blipFill>
        <p:spPr>
          <a:xfrm>
            <a:off x="0" y="0"/>
            <a:ext cx="9114244" cy="5143500"/>
          </a:xfrm>
          <a:prstGeom prst="rect">
            <a:avLst/>
          </a:prstGeom>
          <a:noFill/>
          <a:ln>
            <a:noFill/>
          </a:ln>
        </p:spPr>
      </p:pic>
      <p:sp>
        <p:nvSpPr>
          <p:cNvPr id="92" name="Google Shape;92;p17"/>
          <p:cNvSpPr txBox="1"/>
          <p:nvPr>
            <p:ph idx="1" type="body"/>
          </p:nvPr>
        </p:nvSpPr>
        <p:spPr>
          <a:xfrm>
            <a:off x="213175" y="1559925"/>
            <a:ext cx="3035400" cy="2694300"/>
          </a:xfrm>
          <a:prstGeom prst="rect">
            <a:avLst/>
          </a:prstGeom>
        </p:spPr>
        <p:txBody>
          <a:bodyPr anchorCtr="0" anchor="t" bIns="34275" lIns="68575" spcFirstLastPara="1" rIns="68575" wrap="square" tIns="34275">
            <a:normAutofit/>
          </a:bodyPr>
          <a:lstStyle/>
          <a:p>
            <a:pPr indent="-343415" lvl="0" marL="457200" rtl="0" algn="l">
              <a:spcBef>
                <a:spcPts val="800"/>
              </a:spcBef>
              <a:spcAft>
                <a:spcPts val="0"/>
              </a:spcAft>
              <a:buClr>
                <a:srgbClr val="333333"/>
              </a:buClr>
              <a:buSzPts val="1808"/>
              <a:buChar char="-"/>
            </a:pPr>
            <a:r>
              <a:rPr lang="fi" sz="1808">
                <a:solidFill>
                  <a:srgbClr val="333333"/>
                </a:solidFill>
              </a:rPr>
              <a:t>Tee post-it lapulle yksi </a:t>
            </a:r>
            <a:r>
              <a:rPr b="1" lang="fi" sz="1808">
                <a:solidFill>
                  <a:srgbClr val="333333"/>
                </a:solidFill>
              </a:rPr>
              <a:t>lupaus</a:t>
            </a:r>
            <a:r>
              <a:rPr lang="fi" sz="1808">
                <a:solidFill>
                  <a:srgbClr val="333333"/>
                </a:solidFill>
              </a:rPr>
              <a:t>, miten voit muuttaa omaa toimintaasi. Laput kerätään puun muotoon. </a:t>
            </a:r>
            <a:endParaRPr sz="1808">
              <a:solidFill>
                <a:srgbClr val="333333"/>
              </a:solidFill>
            </a:endParaRPr>
          </a:p>
          <a:p>
            <a:pPr indent="-343415" lvl="0" marL="457200" rtl="0" algn="l">
              <a:spcBef>
                <a:spcPts val="0"/>
              </a:spcBef>
              <a:spcAft>
                <a:spcPts val="0"/>
              </a:spcAft>
              <a:buClr>
                <a:srgbClr val="333333"/>
              </a:buClr>
              <a:buSzPts val="1808"/>
              <a:buChar char="-"/>
            </a:pPr>
            <a:r>
              <a:rPr lang="fi" sz="1808">
                <a:solidFill>
                  <a:srgbClr val="333333"/>
                </a:solidFill>
              </a:rPr>
              <a:t>Kirjoita sellainen lupaus, johon voit aidosti sitoutua. </a:t>
            </a:r>
            <a:endParaRPr sz="2200">
              <a:solidFill>
                <a:srgbClr val="333333"/>
              </a:solidFill>
            </a:endParaRPr>
          </a:p>
        </p:txBody>
      </p:sp>
      <p:sp>
        <p:nvSpPr>
          <p:cNvPr id="93" name="Google Shape;93;p17"/>
          <p:cNvSpPr txBox="1"/>
          <p:nvPr>
            <p:ph type="title"/>
          </p:nvPr>
        </p:nvSpPr>
        <p:spPr>
          <a:xfrm>
            <a:off x="213175" y="408825"/>
            <a:ext cx="5470800" cy="7020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fi">
                <a:solidFill>
                  <a:srgbClr val="333333"/>
                </a:solidFill>
              </a:rPr>
              <a:t>Miten voin omalla toiminnallani edistää maailman tilaa?</a:t>
            </a:r>
            <a:endParaRPr>
              <a:solidFill>
                <a:srgbClr val="33333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8"/>
          <p:cNvPicPr preferRelativeResize="0"/>
          <p:nvPr/>
        </p:nvPicPr>
        <p:blipFill>
          <a:blip r:embed="rId3">
            <a:alphaModFix/>
          </a:blip>
          <a:stretch>
            <a:fillRect/>
          </a:stretch>
        </p:blipFill>
        <p:spPr>
          <a:xfrm>
            <a:off x="152400" y="1433313"/>
            <a:ext cx="8839198" cy="22768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