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2"/>
  </p:notesMasterIdLst>
  <p:sldIdLst>
    <p:sldId id="256" r:id="rId2"/>
    <p:sldId id="259" r:id="rId3"/>
    <p:sldId id="257" r:id="rId4"/>
    <p:sldId id="258" r:id="rId5"/>
    <p:sldId id="260" r:id="rId6"/>
    <p:sldId id="263" r:id="rId7"/>
    <p:sldId id="261" r:id="rId8"/>
    <p:sldId id="264" r:id="rId9"/>
    <p:sldId id="262" r:id="rId10"/>
    <p:sldId id="265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2BF9AD-0061-4DE5-92DF-B1C9398F4E26}" type="datetimeFigureOut">
              <a:rPr lang="fi-FI"/>
              <a:t>3.12.2015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59325B-52E0-4FA2-80DA-3300F58C9A53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04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59325B-52E0-4FA2-80DA-3300F58C9A53}" type="slidenum">
              <a:rPr lang="fi-FI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23318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59325B-52E0-4FA2-80DA-3300F58C9A53}" type="slidenum">
              <a:rPr lang="fi-FI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3020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59325B-52E0-4FA2-80DA-3300F58C9A53}" type="slidenum">
              <a:rPr lang="fi-FI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716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59325B-52E0-4FA2-80DA-3300F58C9A53}" type="slidenum">
              <a:rPr lang="fi-FI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51333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59325B-52E0-4FA2-80DA-3300F58C9A53}" type="slidenum">
              <a:rPr lang="fi-FI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3372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59325B-52E0-4FA2-80DA-3300F58C9A53}" type="slidenum">
              <a:rPr lang="fi-FI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91081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59325B-52E0-4FA2-80DA-3300F58C9A53}" type="slidenum">
              <a:rPr lang="fi-FI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86326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59325B-52E0-4FA2-80DA-3300F58C9A53}" type="slidenum">
              <a:rPr lang="fi-FI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98350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59325B-52E0-4FA2-80DA-3300F58C9A53}" type="slidenum">
              <a:rPr lang="fi-FI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5676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59325B-52E0-4FA2-80DA-3300F58C9A53}" type="slidenum">
              <a:rPr lang="fi-FI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8884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A02ABAE3-D89C-4001-9AEC-5083F82B749C}" type="datetimeFigureOut">
              <a:rPr lang="fi-FI" smtClean="0"/>
              <a:t>3.12.2015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76491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dirty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3.12.2015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479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08541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23565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36261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dirty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65375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dirty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47190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55247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394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5118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4119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3.12.2015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8390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3.12.2015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1829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3.12.2015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6721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3.12.2015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9808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3.12.2015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6529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dirty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3.12.2015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9105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02ABAE3-D89C-4001-9AEC-5083F82B749C}" type="datetimeFigureOut">
              <a:rPr lang="fi-FI" smtClean="0"/>
              <a:t>3.12.2015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12824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_gYm6D_bwmk" TargetMode="Externa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Tuki-ja liikuntaelinsairaudet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863959" y="4385732"/>
            <a:ext cx="7197726" cy="140546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fi-FI" cap="none">
                <a:solidFill>
                  <a:srgbClr val="000000"/>
                </a:solidFill>
              </a:rPr>
              <a:t>Nea, Enni, Sanni ja Kukka-Maaria</a:t>
            </a:r>
            <a:endParaRPr lang="fi-FI" cap="none" dirty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fi-FI" sz="4000"/>
              <a:t>lähteet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fi-FI" sz="3200"/>
              <a:t>Google kuvahaku</a:t>
            </a:r>
            <a:endParaRPr lang="fi-FI" sz="3200" dirty="0"/>
          </a:p>
          <a:p>
            <a:pPr marL="0" indent="0">
              <a:buNone/>
            </a:pPr>
            <a:r>
              <a:rPr lang="fi-FI" sz="3200"/>
              <a:t>Terveystiedon oppikirja</a:t>
            </a:r>
            <a:endParaRPr lang="fi-FI" sz="3200" dirty="0"/>
          </a:p>
          <a:p>
            <a:pPr marL="0" indent="0">
              <a:buNone/>
            </a:pPr>
            <a:r>
              <a:rPr lang="fi-FI" sz="3200"/>
              <a:t>Youtube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695571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>
                <a:latin typeface="Bookman Old Style"/>
              </a:rPr>
              <a:t>MIKÄ ON TULE-SAIRAUS?</a:t>
            </a:r>
            <a:endParaRPr lang="fi-FI" sz="4000" dirty="0">
              <a:latin typeface="Bookman Old Style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28723" y="2482850"/>
            <a:ext cx="5368815" cy="4087813"/>
          </a:xfrm>
        </p:spPr>
        <p:txBody>
          <a:bodyPr>
            <a:normAutofit/>
          </a:bodyPr>
          <a:lstStyle/>
          <a:p>
            <a:r>
              <a:rPr lang="fi-FI" sz="2800" dirty="0"/>
              <a:t>On työkyvyttömyyttä aiheuttava sairausryhmä</a:t>
            </a:r>
          </a:p>
          <a:p>
            <a:r>
              <a:rPr lang="fi-FI" sz="2800" dirty="0"/>
              <a:t>Luihin, lihaksiin, niveliin tai jänteisiin kohdistuvia sairauksia tai vammoja kutsutaan yhteisnimellä tuki- ja liikuntaelinsairaudet eli tule- sairaudet.</a:t>
            </a:r>
          </a:p>
          <a:p>
            <a:endParaRPr lang="fi-FI" sz="2400" dirty="0"/>
          </a:p>
          <a:p>
            <a:endParaRPr lang="fi-FI" sz="2400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364806" y="1750871"/>
            <a:ext cx="5081242" cy="3633803"/>
          </a:xfrm>
        </p:spPr>
        <p:txBody>
          <a:bodyPr/>
          <a:lstStyle/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185124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5801" y="524725"/>
            <a:ext cx="10131427" cy="3124199"/>
          </a:xfrm>
        </p:spPr>
        <p:txBody>
          <a:bodyPr/>
          <a:lstStyle/>
          <a:p>
            <a:r>
              <a:rPr lang="fi-FI" sz="3600" dirty="0">
                <a:solidFill>
                  <a:srgbClr val="FFFFFF"/>
                </a:solidFill>
                <a:latin typeface="Arial Black"/>
              </a:rPr>
              <a:t>Miksi kansantauti?</a:t>
            </a:r>
            <a:r>
              <a:rPr lang="fi-FI" dirty="0">
                <a:solidFill>
                  <a:srgbClr val="FFFFFF"/>
                </a:solidFill>
                <a:latin typeface="Arial Black"/>
              </a:rPr>
              <a:t> 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2800"/>
              <a:t>- </a:t>
            </a:r>
            <a:r>
              <a:rPr lang="fi-FI" sz="3600"/>
              <a:t>Yli miljoonalla suomalaisella on joku tule-sairaus ja heistä on paljon nuoria.</a:t>
            </a:r>
            <a:endParaRPr lang="fi-FI" sz="3600" dirty="0"/>
          </a:p>
          <a:p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173992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tULE-SAIRAUKSIEN YLEISIMPIÄ SYITÄ </a:t>
            </a:r>
          </a:p>
        </p:txBody>
      </p:sp>
      <p:pic>
        <p:nvPicPr>
          <p:cNvPr id="5" name="Kuvan paikkamerkki 4" descr="selkakipu_dt_11448144_blackan.jpg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l="18637" r="18637"/>
          <a:stretch>
            <a:fillRect/>
          </a:stretch>
        </p:blipFill>
        <p:spPr>
          <a:xfrm>
            <a:off x="7300913" y="1290622"/>
            <a:ext cx="3432175" cy="456725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926251" y="3228251"/>
            <a:ext cx="6685812" cy="2831237"/>
          </a:xfrm>
        </p:spPr>
        <p:txBody>
          <a:bodyPr>
            <a:normAutofit fontScale="92500" lnSpcReduction="20000"/>
          </a:bodyPr>
          <a:lstStyle/>
          <a:p>
            <a:r>
              <a:rPr lang="fi-FI"/>
              <a:t>- </a:t>
            </a:r>
            <a:r>
              <a:rPr lang="fi-FI" sz="2800"/>
              <a:t>Vähäinen liikunta </a:t>
            </a:r>
            <a:endParaRPr lang="fi-FI" sz="2800" dirty="0"/>
          </a:p>
          <a:p>
            <a:r>
              <a:rPr lang="fi-FI" sz="2800"/>
              <a:t>- Heikko yleiskunto</a:t>
            </a:r>
            <a:endParaRPr lang="fi-FI" sz="2800" dirty="0"/>
          </a:p>
          <a:p>
            <a:r>
              <a:rPr lang="fi-FI" sz="2800"/>
              <a:t>- Tupakointi </a:t>
            </a:r>
            <a:endParaRPr lang="fi-FI" sz="2800" dirty="0"/>
          </a:p>
          <a:p>
            <a:r>
              <a:rPr lang="fi-FI" sz="2800"/>
              <a:t>- Lihavuus </a:t>
            </a:r>
            <a:endParaRPr lang="fi-FI" sz="2800" dirty="0"/>
          </a:p>
          <a:p>
            <a:r>
              <a:rPr lang="fi-FI" sz="2800"/>
              <a:t>- Huonot työasennot </a:t>
            </a:r>
            <a:endParaRPr lang="fi-FI" sz="2800" dirty="0"/>
          </a:p>
          <a:p>
            <a:r>
              <a:rPr lang="fi-FI" sz="2800" dirty="0"/>
              <a:t>- Perinnöllinen alttius </a:t>
            </a:r>
          </a:p>
        </p:txBody>
      </p:sp>
    </p:spTree>
    <p:extLst>
      <p:ext uri="{BB962C8B-B14F-4D97-AF65-F5344CB8AC3E}">
        <p14:creationId xmlns:p14="http://schemas.microsoft.com/office/powerpoint/2010/main" val="1611216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789713" y="469230"/>
            <a:ext cx="8852673" cy="2751137"/>
          </a:xfrm>
        </p:spPr>
        <p:txBody>
          <a:bodyPr/>
          <a:lstStyle/>
          <a:p>
            <a:pPr algn="just"/>
            <a:r>
              <a:rPr lang="fi-FI" sz="3600">
                <a:latin typeface="Comic Sans MS"/>
              </a:rPr>
              <a:t>Oireet</a:t>
            </a:r>
            <a:endParaRPr lang="fi-FI" sz="3600" dirty="0">
              <a:latin typeface="Comic Sans MS"/>
            </a:endParaRP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732469" y="2615555"/>
            <a:ext cx="7919173" cy="3743325"/>
          </a:xfrm>
        </p:spPr>
        <p:txBody>
          <a:bodyPr>
            <a:normAutofit lnSpcReduction="10000"/>
          </a:bodyPr>
          <a:lstStyle/>
          <a:p>
            <a:pPr algn="just"/>
            <a:r>
              <a:rPr lang="fi-FI" sz="3600">
                <a:latin typeface="Cambria"/>
              </a:rPr>
              <a:t>- Nivelrikko/ reuma </a:t>
            </a:r>
            <a:endParaRPr lang="fi-FI" sz="3600" dirty="0">
              <a:latin typeface="Cambria"/>
            </a:endParaRPr>
          </a:p>
          <a:p>
            <a:pPr algn="just"/>
            <a:r>
              <a:rPr lang="fi-FI" sz="3600">
                <a:latin typeface="Cambria"/>
              </a:rPr>
              <a:t>- Osteoporoosi eli luukato </a:t>
            </a:r>
            <a:endParaRPr lang="fi-FI" sz="3600" dirty="0">
              <a:latin typeface="Cambria"/>
            </a:endParaRPr>
          </a:p>
          <a:p>
            <a:r>
              <a:rPr lang="fi-FI" sz="3600">
                <a:latin typeface="Cambria"/>
              </a:rPr>
              <a:t>- Selkä/ Hartiavaivat </a:t>
            </a:r>
            <a:endParaRPr lang="fi-FI" sz="3600" dirty="0">
              <a:latin typeface="Cambria"/>
            </a:endParaRPr>
          </a:p>
          <a:p>
            <a:r>
              <a:rPr lang="fi-FI" sz="3600">
                <a:latin typeface="Cambria"/>
              </a:rPr>
              <a:t>- Väsymys</a:t>
            </a:r>
            <a:endParaRPr lang="fi-FI" sz="3600" dirty="0">
              <a:latin typeface="Cambria"/>
            </a:endParaRPr>
          </a:p>
          <a:p>
            <a:r>
              <a:rPr lang="fi-FI" sz="3600">
                <a:latin typeface="Cambria"/>
              </a:rPr>
              <a:t>- Anemia</a:t>
            </a:r>
            <a:endParaRPr lang="fi-FI" sz="3600" dirty="0">
              <a:latin typeface="Cambria"/>
            </a:endParaRPr>
          </a:p>
          <a:p>
            <a:pPr algn="just"/>
            <a:r>
              <a:rPr lang="fi-FI" sz="3600">
                <a:latin typeface="Cambria"/>
              </a:rPr>
              <a:t>-Nivelten tuhoutuminen</a:t>
            </a:r>
            <a:endParaRPr lang="fi-FI" sz="3600" dirty="0">
              <a:latin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922051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Miten ehkäiset tule-sairaudet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/>
              <a:t>Sopusuhtaisuus</a:t>
            </a:r>
            <a:endParaRPr lang="fi-FI" sz="2800" dirty="0"/>
          </a:p>
          <a:p>
            <a:r>
              <a:rPr lang="fi-FI" sz="2800"/>
              <a:t>Tupakoimattomuus: luiden kehittymisen kannalta tupakointi erityisesti kasvuiässä on erityisen haitallista</a:t>
            </a:r>
            <a:endParaRPr lang="fi-FI" sz="2800" dirty="0"/>
          </a:p>
          <a:p>
            <a:r>
              <a:rPr lang="fi-FI" sz="2800"/>
              <a:t>Liikunnan harrastaminen: liikunta tekee luista kovat ja lisää niiden tiheyttä ja kestävyyttä.</a:t>
            </a:r>
            <a:endParaRPr lang="fi-FI" sz="2800" dirty="0"/>
          </a:p>
          <a:p>
            <a:r>
              <a:rPr lang="fi-FI" sz="2800"/>
              <a:t>Ravinto: Kalsium tekee luista kovat.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878863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Lisä tietoa oireista 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3600"/>
              <a:t>Iskias</a:t>
            </a:r>
            <a:r>
              <a:rPr lang="fi-FI"/>
              <a:t> 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r>
              <a:rPr lang="fi-FI" sz="4000">
                <a:latin typeface="Arial"/>
              </a:rPr>
              <a:t>Iskias on elimistön pisin hermo. </a:t>
            </a:r>
            <a:endParaRPr lang="fi-FI" sz="4000" dirty="0">
              <a:latin typeface="Arial"/>
            </a:endParaRPr>
          </a:p>
          <a:p>
            <a:r>
              <a:rPr lang="fi-FI" sz="4000">
                <a:latin typeface="Arial"/>
              </a:rPr>
              <a:t>Jos Iskias joutuu välilevyn pullistuessa puristuksiin, se aiheuttaa voimakasta kipua selässä</a:t>
            </a:r>
            <a:endParaRPr lang="fi-FI" sz="4000" dirty="0">
              <a:latin typeface="Arial"/>
            </a:endParaRPr>
          </a:p>
          <a:p>
            <a:r>
              <a:rPr lang="fi-FI" sz="4000">
                <a:latin typeface="Arial"/>
              </a:rPr>
              <a:t>Joskus kipu voi säteillä pakaraan, alareiteen, sääreen tai nilkkaan saakka</a:t>
            </a:r>
            <a:endParaRPr lang="fi-FI" sz="4000" dirty="0">
              <a:latin typeface="Arial"/>
            </a:endParaRPr>
          </a:p>
          <a:p>
            <a:r>
              <a:rPr lang="fi-FI" sz="4000">
                <a:latin typeface="Arial"/>
              </a:rPr>
              <a:t>Suurin osa iskiasvaivoista paranee itsestään, mutta kipu voi kestää useita kuukausia</a:t>
            </a:r>
            <a:endParaRPr lang="fi-FI" sz="4000" dirty="0">
              <a:latin typeface="Arial"/>
            </a:endParaRP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7" name="Sisällön paikkamerkki 6" descr="juokseva-luuranko-iclipart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690712" y="953014"/>
            <a:ext cx="3720650" cy="4940335"/>
          </a:xfrm>
        </p:spPr>
      </p:pic>
    </p:spTree>
    <p:extLst>
      <p:ext uri="{BB962C8B-B14F-4D97-AF65-F5344CB8AC3E}">
        <p14:creationId xmlns:p14="http://schemas.microsoft.com/office/powerpoint/2010/main" val="964841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osteoporoosi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sz="2800"/>
              <a:t>eli luukatoa sairastavalla luut haurastuvat poikkeuksellisen nopeasti.</a:t>
            </a:r>
            <a:endParaRPr lang="fi-FI" sz="2800" dirty="0"/>
          </a:p>
          <a:p>
            <a:r>
              <a:rPr lang="fi-FI" sz="2800"/>
              <a:t>Luun murtuminen on usein ensimmäinen merkki sairaudesta.</a:t>
            </a:r>
            <a:endParaRPr lang="fi-FI" sz="2800" dirty="0"/>
          </a:p>
          <a:p>
            <a:r>
              <a:rPr lang="fi-FI" sz="2800"/>
              <a:t>Osteoporoosi etenee hitaasti ja tauti havaitaan yleensä vasta 50-60 vuoden iässä.</a:t>
            </a:r>
            <a:endParaRPr lang="fi-FI" sz="2800" dirty="0"/>
          </a:p>
          <a:p>
            <a:r>
              <a:rPr lang="fi-FI" sz="2800"/>
              <a:t>Taudin kehittymiseen vaikuttavat selvästi perintötekijät, mutta tautia voi ehkäistä tai sen etenemistä voi  hidastaa omilla elintavoilla.</a:t>
            </a:r>
            <a:endParaRPr lang="fi-FI" sz="2800" dirty="0"/>
          </a:p>
          <a:p>
            <a:r>
              <a:rPr lang="fi-FI" sz="2800"/>
              <a:t>Mitä kovemmat luut hankkii nuorena sitä paremmin ne kestävät vanhana.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470315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Video nivelreumasta</a:t>
            </a:r>
            <a:endParaRPr lang="fi-FI" dirty="0"/>
          </a:p>
        </p:txBody>
      </p:sp>
      <p:pic>
        <p:nvPicPr>
          <p:cNvPr id="4" name="Sisällön paikkamerkki 3"/>
          <p:cNvPicPr>
            <a:picLocks noGrp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267825" y="1941513"/>
            <a:ext cx="7180975" cy="4031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2020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ivaallinen">
  <a:themeElements>
    <a:clrScheme name="Taivaallinen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Taivaalline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aivaalline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0</TotalTime>
  <Words>0</Words>
  <Application>Microsoft Office PowerPoint</Application>
  <PresentationFormat>Laajakuva</PresentationFormat>
  <Paragraphs>0</Paragraphs>
  <Slides>10</Slides>
  <Notes>10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1" baseType="lpstr">
      <vt:lpstr>Taivaallinen</vt:lpstr>
      <vt:lpstr>Tuki-ja liikuntaelinsairaudet</vt:lpstr>
      <vt:lpstr>MIKÄ ON TULE-SAIRAUS?</vt:lpstr>
      <vt:lpstr>Miksi kansantauti? </vt:lpstr>
      <vt:lpstr>tULE-SAIRAUKSIEN YLEISIMPIÄ SYITÄ </vt:lpstr>
      <vt:lpstr>Oireet</vt:lpstr>
      <vt:lpstr>Miten ehkäiset tule-sairaudet</vt:lpstr>
      <vt:lpstr>Lisä tietoa oireista </vt:lpstr>
      <vt:lpstr>osteoporoosi</vt:lpstr>
      <vt:lpstr>Video nivelreumasta</vt:lpstr>
      <vt:lpstr>lähteet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Tuki-ja liikuntaelinsairaudet</dc:title>
  <dc:creator/>
  <cp:lastModifiedBy/>
  <cp:revision>9</cp:revision>
  <dcterms:created xsi:type="dcterms:W3CDTF">2012-08-08T08:08:12Z</dcterms:created>
  <dcterms:modified xsi:type="dcterms:W3CDTF">2015-12-03T15:23:20Z</dcterms:modified>
</cp:coreProperties>
</file>