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90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1CF8E4E-F4A8-4C65-895B-99C0DBF12A1B}" type="doc">
      <dgm:prSet loTypeId="urn:microsoft.com/office/officeart/2008/layout/RadialCluster" loCatId="relationship" qsTypeId="urn:microsoft.com/office/officeart/2005/8/quickstyle/simple3" qsCatId="simple" csTypeId="urn:microsoft.com/office/officeart/2005/8/colors/accent5_3" csCatId="accent5" phldr="1"/>
      <dgm:spPr/>
      <dgm:t>
        <a:bodyPr/>
        <a:lstStyle/>
        <a:p>
          <a:endParaRPr lang="fi-FI"/>
        </a:p>
      </dgm:t>
    </dgm:pt>
    <dgm:pt modelId="{31AA6BC5-8D51-489C-AA75-363FB7726B2B}">
      <dgm:prSet phldrT="[Text]"/>
      <dgm:spPr/>
      <dgm:t>
        <a:bodyPr/>
        <a:lstStyle/>
        <a:p>
          <a:r>
            <a:rPr lang="fi-FI" b="1" dirty="0"/>
            <a:t>Tunteiden tutkiminen</a:t>
          </a:r>
        </a:p>
      </dgm:t>
    </dgm:pt>
    <dgm:pt modelId="{AAA2ADB0-3C32-4686-882B-6BDB539D8DCE}" type="parTrans" cxnId="{0B26D984-6AF6-4056-B242-377C75ED8FBD}">
      <dgm:prSet/>
      <dgm:spPr/>
      <dgm:t>
        <a:bodyPr/>
        <a:lstStyle/>
        <a:p>
          <a:endParaRPr lang="fi-FI"/>
        </a:p>
      </dgm:t>
    </dgm:pt>
    <dgm:pt modelId="{242DAFB1-003A-4BDF-8363-8963489B8B11}" type="sibTrans" cxnId="{0B26D984-6AF6-4056-B242-377C75ED8FBD}">
      <dgm:prSet/>
      <dgm:spPr/>
      <dgm:t>
        <a:bodyPr/>
        <a:lstStyle/>
        <a:p>
          <a:endParaRPr lang="fi-FI"/>
        </a:p>
      </dgm:t>
    </dgm:pt>
    <dgm:pt modelId="{FD12DBD7-03BC-4B58-ABE2-4323E3E30CD4}">
      <dgm:prSet phldrT="[Text]" custT="1"/>
      <dgm:spPr/>
      <dgm:t>
        <a:bodyPr/>
        <a:lstStyle/>
        <a:p>
          <a:r>
            <a:rPr lang="fi-FI" sz="2000" dirty="0"/>
            <a:t>tutkimusmenetelmiä</a:t>
          </a:r>
        </a:p>
      </dgm:t>
    </dgm:pt>
    <dgm:pt modelId="{396E0896-95A7-444C-8D70-CF4384B2D3AB}" type="parTrans" cxnId="{926B5FAF-3880-4F96-BB4D-F7C86C621606}">
      <dgm:prSet/>
      <dgm:spPr/>
      <dgm:t>
        <a:bodyPr/>
        <a:lstStyle/>
        <a:p>
          <a:endParaRPr lang="fi-FI"/>
        </a:p>
      </dgm:t>
    </dgm:pt>
    <dgm:pt modelId="{AE0B4FE4-230F-447A-B547-14098769FCDE}" type="sibTrans" cxnId="{926B5FAF-3880-4F96-BB4D-F7C86C621606}">
      <dgm:prSet/>
      <dgm:spPr/>
      <dgm:t>
        <a:bodyPr/>
        <a:lstStyle/>
        <a:p>
          <a:endParaRPr lang="fi-FI"/>
        </a:p>
      </dgm:t>
    </dgm:pt>
    <dgm:pt modelId="{DD8C12D4-F4F8-4DFA-9E93-94F7C4E88B2E}">
      <dgm:prSet phldrT="[Text]" custT="1"/>
      <dgm:spPr/>
      <dgm:t>
        <a:bodyPr/>
        <a:lstStyle/>
        <a:p>
          <a:r>
            <a:rPr lang="fi-FI" sz="2000" dirty="0"/>
            <a:t>tiedonkeruumenetelmiä</a:t>
          </a:r>
        </a:p>
      </dgm:t>
    </dgm:pt>
    <dgm:pt modelId="{1F4E302A-A6A6-443C-AA26-C8E34EC2B790}" type="parTrans" cxnId="{40E54A42-058E-401D-8448-F695BA2B90C8}">
      <dgm:prSet/>
      <dgm:spPr/>
      <dgm:t>
        <a:bodyPr/>
        <a:lstStyle/>
        <a:p>
          <a:endParaRPr lang="fi-FI"/>
        </a:p>
      </dgm:t>
    </dgm:pt>
    <dgm:pt modelId="{9BF0119B-D5F1-4EA2-9F2C-07259F3456AD}" type="sibTrans" cxnId="{40E54A42-058E-401D-8448-F695BA2B90C8}">
      <dgm:prSet/>
      <dgm:spPr/>
      <dgm:t>
        <a:bodyPr/>
        <a:lstStyle/>
        <a:p>
          <a:endParaRPr lang="fi-FI"/>
        </a:p>
      </dgm:t>
    </dgm:pt>
    <dgm:pt modelId="{7D0D3253-EC8B-4F6A-91B6-265ACB90A87C}">
      <dgm:prSet phldrT="[Text]" custT="1"/>
      <dgm:spPr/>
      <dgm:t>
        <a:bodyPr/>
        <a:lstStyle/>
        <a:p>
          <a:r>
            <a:rPr lang="fi-FI" sz="2000" dirty="0"/>
            <a:t>tunneteoriat</a:t>
          </a:r>
        </a:p>
      </dgm:t>
    </dgm:pt>
    <dgm:pt modelId="{F2367310-07EF-497C-8A9B-80D7AEB0BAB5}" type="parTrans" cxnId="{CB39CE5C-AD1A-41A6-97E9-24D1BFC02095}">
      <dgm:prSet/>
      <dgm:spPr/>
      <dgm:t>
        <a:bodyPr/>
        <a:lstStyle/>
        <a:p>
          <a:endParaRPr lang="fi-FI"/>
        </a:p>
      </dgm:t>
    </dgm:pt>
    <dgm:pt modelId="{D97B0623-0540-4CC9-9447-DE584EA6FBE8}" type="sibTrans" cxnId="{CB39CE5C-AD1A-41A6-97E9-24D1BFC02095}">
      <dgm:prSet/>
      <dgm:spPr/>
      <dgm:t>
        <a:bodyPr/>
        <a:lstStyle/>
        <a:p>
          <a:endParaRPr lang="fi-FI"/>
        </a:p>
      </dgm:t>
    </dgm:pt>
    <dgm:pt modelId="{A98132E3-8368-4FD5-8B8A-E3F23AAB3775}">
      <dgm:prSet custT="1"/>
      <dgm:spPr/>
      <dgm:t>
        <a:bodyPr/>
        <a:lstStyle/>
        <a:p>
          <a:r>
            <a:rPr lang="en-US" sz="2000" dirty="0" err="1"/>
            <a:t>operationalisointi</a:t>
          </a:r>
          <a:endParaRPr lang="en-US" sz="2000" dirty="0"/>
        </a:p>
      </dgm:t>
    </dgm:pt>
    <dgm:pt modelId="{7B3383E6-EC3E-45FD-8B9B-78061710DF4B}" type="parTrans" cxnId="{778F7A86-5BB6-4A90-AC49-BFEE824A5E86}">
      <dgm:prSet/>
      <dgm:spPr/>
      <dgm:t>
        <a:bodyPr/>
        <a:lstStyle/>
        <a:p>
          <a:endParaRPr lang="en-US"/>
        </a:p>
      </dgm:t>
    </dgm:pt>
    <dgm:pt modelId="{0464CC39-4BA8-4D22-B6F2-0668A557F3C1}" type="sibTrans" cxnId="{778F7A86-5BB6-4A90-AC49-BFEE824A5E86}">
      <dgm:prSet/>
      <dgm:spPr/>
      <dgm:t>
        <a:bodyPr/>
        <a:lstStyle/>
        <a:p>
          <a:endParaRPr lang="en-US"/>
        </a:p>
      </dgm:t>
    </dgm:pt>
    <dgm:pt modelId="{5BB2EEA5-9896-4899-A921-A6F9E896E4E7}" type="pres">
      <dgm:prSet presAssocID="{71CF8E4E-F4A8-4C65-895B-99C0DBF12A1B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fi-FI"/>
        </a:p>
      </dgm:t>
    </dgm:pt>
    <dgm:pt modelId="{3D4FAF23-CCFB-4D26-991F-F11D78BD2922}" type="pres">
      <dgm:prSet presAssocID="{31AA6BC5-8D51-489C-AA75-363FB7726B2B}" presName="singleCycle" presStyleCnt="0"/>
      <dgm:spPr/>
    </dgm:pt>
    <dgm:pt modelId="{3901E712-9C86-4EEE-AEC5-A82E692F4B86}" type="pres">
      <dgm:prSet presAssocID="{31AA6BC5-8D51-489C-AA75-363FB7726B2B}" presName="singleCenter" presStyleLbl="node1" presStyleIdx="0" presStyleCnt="5" custLinFactNeighborX="7889" custLinFactNeighborY="-15637">
        <dgm:presLayoutVars>
          <dgm:chMax val="7"/>
          <dgm:chPref val="7"/>
        </dgm:presLayoutVars>
      </dgm:prSet>
      <dgm:spPr/>
      <dgm:t>
        <a:bodyPr/>
        <a:lstStyle/>
        <a:p>
          <a:endParaRPr lang="fi-FI"/>
        </a:p>
      </dgm:t>
    </dgm:pt>
    <dgm:pt modelId="{9D1E276E-576E-47E6-BEAE-E8D21DFD1173}" type="pres">
      <dgm:prSet presAssocID="{396E0896-95A7-444C-8D70-CF4384B2D3AB}" presName="Name56" presStyleLbl="parChTrans1D2" presStyleIdx="0" presStyleCnt="4"/>
      <dgm:spPr/>
      <dgm:t>
        <a:bodyPr/>
        <a:lstStyle/>
        <a:p>
          <a:endParaRPr lang="fi-FI"/>
        </a:p>
      </dgm:t>
    </dgm:pt>
    <dgm:pt modelId="{27AD7334-057A-4198-A80F-94AAAA66A95F}" type="pres">
      <dgm:prSet presAssocID="{FD12DBD7-03BC-4B58-ABE2-4323E3E30CD4}" presName="text0" presStyleLbl="node1" presStyleIdx="1" presStyleCnt="5" custScaleX="308533" custRadScaleRad="123366" custRadScaleInc="-265440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78EE4EA0-8BAD-4059-965B-E07F9A0920D7}" type="pres">
      <dgm:prSet presAssocID="{1F4E302A-A6A6-443C-AA26-C8E34EC2B790}" presName="Name56" presStyleLbl="parChTrans1D2" presStyleIdx="1" presStyleCnt="4"/>
      <dgm:spPr/>
      <dgm:t>
        <a:bodyPr/>
        <a:lstStyle/>
        <a:p>
          <a:endParaRPr lang="fi-FI"/>
        </a:p>
      </dgm:t>
    </dgm:pt>
    <dgm:pt modelId="{7207E0C9-109C-4C26-A008-E48EB19EB940}" type="pres">
      <dgm:prSet presAssocID="{DD8C12D4-F4F8-4DFA-9E93-94F7C4E88B2E}" presName="text0" presStyleLbl="node1" presStyleIdx="2" presStyleCnt="5" custScaleX="354660" custRadScaleRad="156002" custRadScaleInc="50842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2B956EA0-1C6F-4B45-AEAC-6AE94547EBE0}" type="pres">
      <dgm:prSet presAssocID="{F2367310-07EF-497C-8A9B-80D7AEB0BAB5}" presName="Name56" presStyleLbl="parChTrans1D2" presStyleIdx="2" presStyleCnt="4"/>
      <dgm:spPr/>
      <dgm:t>
        <a:bodyPr/>
        <a:lstStyle/>
        <a:p>
          <a:endParaRPr lang="fi-FI"/>
        </a:p>
      </dgm:t>
    </dgm:pt>
    <dgm:pt modelId="{2858E651-F177-4C89-B9AA-7B4419DEFDA5}" type="pres">
      <dgm:prSet presAssocID="{7D0D3253-EC8B-4F6A-91B6-265ACB90A87C}" presName="text0" presStyleLbl="node1" presStyleIdx="3" presStyleCnt="5" custScaleX="265199" custRadScaleRad="171803" custRadScaleInc="-235118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CDB5C65D-6E24-4D9E-9E7C-5B050D0525F0}" type="pres">
      <dgm:prSet presAssocID="{7B3383E6-EC3E-45FD-8B9B-78061710DF4B}" presName="Name56" presStyleLbl="parChTrans1D2" presStyleIdx="3" presStyleCnt="4"/>
      <dgm:spPr/>
      <dgm:t>
        <a:bodyPr/>
        <a:lstStyle/>
        <a:p>
          <a:endParaRPr lang="fi-FI"/>
        </a:p>
      </dgm:t>
    </dgm:pt>
    <dgm:pt modelId="{9F407097-AF87-473C-AB6C-5BE77989043D}" type="pres">
      <dgm:prSet presAssocID="{A98132E3-8368-4FD5-8B8A-E3F23AAB3775}" presName="text0" presStyleLbl="node1" presStyleIdx="4" presStyleCnt="5" custScaleX="311566" custRadScaleRad="149377" custRadScaleInc="43685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8B13AAAC-AC1D-493F-B566-7220EDAEB0D8}" type="presOf" srcId="{A98132E3-8368-4FD5-8B8A-E3F23AAB3775}" destId="{9F407097-AF87-473C-AB6C-5BE77989043D}" srcOrd="0" destOrd="0" presId="urn:microsoft.com/office/officeart/2008/layout/RadialCluster"/>
    <dgm:cxn modelId="{465F8CCC-C2A5-4284-8606-DE2C5961AC0A}" type="presOf" srcId="{7D0D3253-EC8B-4F6A-91B6-265ACB90A87C}" destId="{2858E651-F177-4C89-B9AA-7B4419DEFDA5}" srcOrd="0" destOrd="0" presId="urn:microsoft.com/office/officeart/2008/layout/RadialCluster"/>
    <dgm:cxn modelId="{CB39CE5C-AD1A-41A6-97E9-24D1BFC02095}" srcId="{31AA6BC5-8D51-489C-AA75-363FB7726B2B}" destId="{7D0D3253-EC8B-4F6A-91B6-265ACB90A87C}" srcOrd="2" destOrd="0" parTransId="{F2367310-07EF-497C-8A9B-80D7AEB0BAB5}" sibTransId="{D97B0623-0540-4CC9-9447-DE584EA6FBE8}"/>
    <dgm:cxn modelId="{EB012799-D9A6-4DC3-8FFA-D5AA6BED7BD3}" type="presOf" srcId="{31AA6BC5-8D51-489C-AA75-363FB7726B2B}" destId="{3901E712-9C86-4EEE-AEC5-A82E692F4B86}" srcOrd="0" destOrd="0" presId="urn:microsoft.com/office/officeart/2008/layout/RadialCluster"/>
    <dgm:cxn modelId="{5DF591BC-20C5-40E1-92D6-0C0F278F3C4A}" type="presOf" srcId="{71CF8E4E-F4A8-4C65-895B-99C0DBF12A1B}" destId="{5BB2EEA5-9896-4899-A921-A6F9E896E4E7}" srcOrd="0" destOrd="0" presId="urn:microsoft.com/office/officeart/2008/layout/RadialCluster"/>
    <dgm:cxn modelId="{52BAF7F4-469A-4E40-AE0C-C5A5BC241F28}" type="presOf" srcId="{FD12DBD7-03BC-4B58-ABE2-4323E3E30CD4}" destId="{27AD7334-057A-4198-A80F-94AAAA66A95F}" srcOrd="0" destOrd="0" presId="urn:microsoft.com/office/officeart/2008/layout/RadialCluster"/>
    <dgm:cxn modelId="{24465DFD-D29B-41DE-8052-B5BCAF46B387}" type="presOf" srcId="{F2367310-07EF-497C-8A9B-80D7AEB0BAB5}" destId="{2B956EA0-1C6F-4B45-AEAC-6AE94547EBE0}" srcOrd="0" destOrd="0" presId="urn:microsoft.com/office/officeart/2008/layout/RadialCluster"/>
    <dgm:cxn modelId="{926B5FAF-3880-4F96-BB4D-F7C86C621606}" srcId="{31AA6BC5-8D51-489C-AA75-363FB7726B2B}" destId="{FD12DBD7-03BC-4B58-ABE2-4323E3E30CD4}" srcOrd="0" destOrd="0" parTransId="{396E0896-95A7-444C-8D70-CF4384B2D3AB}" sibTransId="{AE0B4FE4-230F-447A-B547-14098769FCDE}"/>
    <dgm:cxn modelId="{0B26D984-6AF6-4056-B242-377C75ED8FBD}" srcId="{71CF8E4E-F4A8-4C65-895B-99C0DBF12A1B}" destId="{31AA6BC5-8D51-489C-AA75-363FB7726B2B}" srcOrd="0" destOrd="0" parTransId="{AAA2ADB0-3C32-4686-882B-6BDB539D8DCE}" sibTransId="{242DAFB1-003A-4BDF-8363-8963489B8B11}"/>
    <dgm:cxn modelId="{40E54A42-058E-401D-8448-F695BA2B90C8}" srcId="{31AA6BC5-8D51-489C-AA75-363FB7726B2B}" destId="{DD8C12D4-F4F8-4DFA-9E93-94F7C4E88B2E}" srcOrd="1" destOrd="0" parTransId="{1F4E302A-A6A6-443C-AA26-C8E34EC2B790}" sibTransId="{9BF0119B-D5F1-4EA2-9F2C-07259F3456AD}"/>
    <dgm:cxn modelId="{26937107-DCA4-4F32-9233-64B0F2B72D26}" type="presOf" srcId="{1F4E302A-A6A6-443C-AA26-C8E34EC2B790}" destId="{78EE4EA0-8BAD-4059-965B-E07F9A0920D7}" srcOrd="0" destOrd="0" presId="urn:microsoft.com/office/officeart/2008/layout/RadialCluster"/>
    <dgm:cxn modelId="{733A62B0-BBF3-446A-949C-45A4B9998F97}" type="presOf" srcId="{7B3383E6-EC3E-45FD-8B9B-78061710DF4B}" destId="{CDB5C65D-6E24-4D9E-9E7C-5B050D0525F0}" srcOrd="0" destOrd="0" presId="urn:microsoft.com/office/officeart/2008/layout/RadialCluster"/>
    <dgm:cxn modelId="{56948EBE-70C9-451D-A8B3-9637AA226795}" type="presOf" srcId="{396E0896-95A7-444C-8D70-CF4384B2D3AB}" destId="{9D1E276E-576E-47E6-BEAE-E8D21DFD1173}" srcOrd="0" destOrd="0" presId="urn:microsoft.com/office/officeart/2008/layout/RadialCluster"/>
    <dgm:cxn modelId="{778F7A86-5BB6-4A90-AC49-BFEE824A5E86}" srcId="{31AA6BC5-8D51-489C-AA75-363FB7726B2B}" destId="{A98132E3-8368-4FD5-8B8A-E3F23AAB3775}" srcOrd="3" destOrd="0" parTransId="{7B3383E6-EC3E-45FD-8B9B-78061710DF4B}" sibTransId="{0464CC39-4BA8-4D22-B6F2-0668A557F3C1}"/>
    <dgm:cxn modelId="{9A503062-CCE8-42C5-8321-FB2271C52106}" type="presOf" srcId="{DD8C12D4-F4F8-4DFA-9E93-94F7C4E88B2E}" destId="{7207E0C9-109C-4C26-A008-E48EB19EB940}" srcOrd="0" destOrd="0" presId="urn:microsoft.com/office/officeart/2008/layout/RadialCluster"/>
    <dgm:cxn modelId="{79A3F92B-0A4B-4B18-A916-6C7C48435354}" type="presParOf" srcId="{5BB2EEA5-9896-4899-A921-A6F9E896E4E7}" destId="{3D4FAF23-CCFB-4D26-991F-F11D78BD2922}" srcOrd="0" destOrd="0" presId="urn:microsoft.com/office/officeart/2008/layout/RadialCluster"/>
    <dgm:cxn modelId="{FA587ECC-C536-4482-BF6B-E06D2ED37CC7}" type="presParOf" srcId="{3D4FAF23-CCFB-4D26-991F-F11D78BD2922}" destId="{3901E712-9C86-4EEE-AEC5-A82E692F4B86}" srcOrd="0" destOrd="0" presId="urn:microsoft.com/office/officeart/2008/layout/RadialCluster"/>
    <dgm:cxn modelId="{6F4B9241-5A54-42E4-9EDF-F3017B855C55}" type="presParOf" srcId="{3D4FAF23-CCFB-4D26-991F-F11D78BD2922}" destId="{9D1E276E-576E-47E6-BEAE-E8D21DFD1173}" srcOrd="1" destOrd="0" presId="urn:microsoft.com/office/officeart/2008/layout/RadialCluster"/>
    <dgm:cxn modelId="{1424D270-90BE-431E-BC87-7F05306101DD}" type="presParOf" srcId="{3D4FAF23-CCFB-4D26-991F-F11D78BD2922}" destId="{27AD7334-057A-4198-A80F-94AAAA66A95F}" srcOrd="2" destOrd="0" presId="urn:microsoft.com/office/officeart/2008/layout/RadialCluster"/>
    <dgm:cxn modelId="{E5DD07FB-B8D1-4369-867E-8425884ACAC9}" type="presParOf" srcId="{3D4FAF23-CCFB-4D26-991F-F11D78BD2922}" destId="{78EE4EA0-8BAD-4059-965B-E07F9A0920D7}" srcOrd="3" destOrd="0" presId="urn:microsoft.com/office/officeart/2008/layout/RadialCluster"/>
    <dgm:cxn modelId="{A0D7FE35-653D-4169-AF34-B8DB9172A4B9}" type="presParOf" srcId="{3D4FAF23-CCFB-4D26-991F-F11D78BD2922}" destId="{7207E0C9-109C-4C26-A008-E48EB19EB940}" srcOrd="4" destOrd="0" presId="urn:microsoft.com/office/officeart/2008/layout/RadialCluster"/>
    <dgm:cxn modelId="{8E40C6A4-EA87-489D-A572-5097F9D9E2B4}" type="presParOf" srcId="{3D4FAF23-CCFB-4D26-991F-F11D78BD2922}" destId="{2B956EA0-1C6F-4B45-AEAC-6AE94547EBE0}" srcOrd="5" destOrd="0" presId="urn:microsoft.com/office/officeart/2008/layout/RadialCluster"/>
    <dgm:cxn modelId="{BFD2B112-19DD-44DF-B4B8-717EE92751FA}" type="presParOf" srcId="{3D4FAF23-CCFB-4D26-991F-F11D78BD2922}" destId="{2858E651-F177-4C89-B9AA-7B4419DEFDA5}" srcOrd="6" destOrd="0" presId="urn:microsoft.com/office/officeart/2008/layout/RadialCluster"/>
    <dgm:cxn modelId="{18F4EBEA-7A34-41E0-9902-8A000B73A385}" type="presParOf" srcId="{3D4FAF23-CCFB-4D26-991F-F11D78BD2922}" destId="{CDB5C65D-6E24-4D9E-9E7C-5B050D0525F0}" srcOrd="7" destOrd="0" presId="urn:microsoft.com/office/officeart/2008/layout/RadialCluster"/>
    <dgm:cxn modelId="{566E50F9-A48D-4210-A023-9B2F8C96EE4D}" type="presParOf" srcId="{3D4FAF23-CCFB-4D26-991F-F11D78BD2922}" destId="{9F407097-AF87-473C-AB6C-5BE77989043D}" srcOrd="8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01E712-9C86-4EEE-AEC5-A82E692F4B86}">
      <dsp:nvSpPr>
        <dsp:cNvPr id="0" name=""/>
        <dsp:cNvSpPr/>
      </dsp:nvSpPr>
      <dsp:spPr>
        <a:xfrm>
          <a:off x="3662962" y="914754"/>
          <a:ext cx="1219200" cy="1219200"/>
        </a:xfrm>
        <a:prstGeom prst="roundRect">
          <a:avLst/>
        </a:prstGeom>
        <a:gradFill rotWithShape="0">
          <a:gsLst>
            <a:gs pos="0">
              <a:schemeClr val="accent5">
                <a:shade val="8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shade val="8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shade val="8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500" b="1" kern="1200" dirty="0"/>
            <a:t>Tunteiden tutkiminen</a:t>
          </a:r>
        </a:p>
      </dsp:txBody>
      <dsp:txXfrm>
        <a:off x="3722478" y="974270"/>
        <a:ext cx="1100168" cy="1100168"/>
      </dsp:txXfrm>
    </dsp:sp>
    <dsp:sp modelId="{9D1E276E-576E-47E6-BEAE-E8D21DFD1173}">
      <dsp:nvSpPr>
        <dsp:cNvPr id="0" name=""/>
        <dsp:cNvSpPr/>
      </dsp:nvSpPr>
      <dsp:spPr>
        <a:xfrm rot="8596379">
          <a:off x="2715706" y="2293623"/>
          <a:ext cx="105163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51634" y="0"/>
              </a:lnTo>
            </a:path>
          </a:pathLst>
        </a:custGeom>
        <a:noFill/>
        <a:ln w="25400" cap="flat" cmpd="sng" algn="ctr">
          <a:solidFill>
            <a:schemeClr val="accent5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AD7334-057A-4198-A80F-94AAAA66A95F}">
      <dsp:nvSpPr>
        <dsp:cNvPr id="0" name=""/>
        <dsp:cNvSpPr/>
      </dsp:nvSpPr>
      <dsp:spPr>
        <a:xfrm>
          <a:off x="1012522" y="2608064"/>
          <a:ext cx="2520295" cy="816864"/>
        </a:xfrm>
        <a:prstGeom prst="roundRect">
          <a:avLst/>
        </a:prstGeom>
        <a:gradFill rotWithShape="0">
          <a:gsLst>
            <a:gs pos="0">
              <a:schemeClr val="accent5">
                <a:shade val="80000"/>
                <a:hueOff val="68160"/>
                <a:satOff val="-17290"/>
                <a:lumOff val="9649"/>
                <a:alphaOff val="0"/>
                <a:tint val="50000"/>
                <a:satMod val="300000"/>
              </a:schemeClr>
            </a:gs>
            <a:gs pos="35000">
              <a:schemeClr val="accent5">
                <a:shade val="80000"/>
                <a:hueOff val="68160"/>
                <a:satOff val="-17290"/>
                <a:lumOff val="9649"/>
                <a:alphaOff val="0"/>
                <a:tint val="37000"/>
                <a:satMod val="300000"/>
              </a:schemeClr>
            </a:gs>
            <a:gs pos="100000">
              <a:schemeClr val="accent5">
                <a:shade val="80000"/>
                <a:hueOff val="68160"/>
                <a:satOff val="-17290"/>
                <a:lumOff val="964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kern="1200" dirty="0"/>
            <a:t>tutkimusmenetelmiä</a:t>
          </a:r>
        </a:p>
      </dsp:txBody>
      <dsp:txXfrm>
        <a:off x="1052398" y="2647940"/>
        <a:ext cx="2440543" cy="737112"/>
      </dsp:txXfrm>
    </dsp:sp>
    <dsp:sp modelId="{78EE4EA0-8BAD-4059-965B-E07F9A0920D7}">
      <dsp:nvSpPr>
        <dsp:cNvPr id="0" name=""/>
        <dsp:cNvSpPr/>
      </dsp:nvSpPr>
      <dsp:spPr>
        <a:xfrm rot="2141699">
          <a:off x="4778202" y="2285192"/>
          <a:ext cx="1106747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06747" y="0"/>
              </a:lnTo>
            </a:path>
          </a:pathLst>
        </a:custGeom>
        <a:noFill/>
        <a:ln w="25400" cap="flat" cmpd="sng" algn="ctr">
          <a:solidFill>
            <a:schemeClr val="accent5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07E0C9-109C-4C26-A008-E48EB19EB940}">
      <dsp:nvSpPr>
        <dsp:cNvPr id="0" name=""/>
        <dsp:cNvSpPr/>
      </dsp:nvSpPr>
      <dsp:spPr>
        <a:xfrm>
          <a:off x="4900944" y="2608069"/>
          <a:ext cx="2897089" cy="816864"/>
        </a:xfrm>
        <a:prstGeom prst="roundRect">
          <a:avLst/>
        </a:prstGeom>
        <a:gradFill rotWithShape="0">
          <a:gsLst>
            <a:gs pos="0">
              <a:schemeClr val="accent5">
                <a:shade val="80000"/>
                <a:hueOff val="136321"/>
                <a:satOff val="-34581"/>
                <a:lumOff val="19299"/>
                <a:alphaOff val="0"/>
                <a:tint val="50000"/>
                <a:satMod val="300000"/>
              </a:schemeClr>
            </a:gs>
            <a:gs pos="35000">
              <a:schemeClr val="accent5">
                <a:shade val="80000"/>
                <a:hueOff val="136321"/>
                <a:satOff val="-34581"/>
                <a:lumOff val="19299"/>
                <a:alphaOff val="0"/>
                <a:tint val="37000"/>
                <a:satMod val="300000"/>
              </a:schemeClr>
            </a:gs>
            <a:gs pos="100000">
              <a:schemeClr val="accent5">
                <a:shade val="80000"/>
                <a:hueOff val="136321"/>
                <a:satOff val="-34581"/>
                <a:lumOff val="1929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kern="1200" dirty="0"/>
            <a:t>tiedonkeruumenetelmiä</a:t>
          </a:r>
        </a:p>
      </dsp:txBody>
      <dsp:txXfrm>
        <a:off x="4940820" y="2647945"/>
        <a:ext cx="2817337" cy="737112"/>
      </dsp:txXfrm>
    </dsp:sp>
    <dsp:sp modelId="{2B956EA0-1C6F-4B45-AEAC-6AE94547EBE0}">
      <dsp:nvSpPr>
        <dsp:cNvPr id="0" name=""/>
        <dsp:cNvSpPr/>
      </dsp:nvSpPr>
      <dsp:spPr>
        <a:xfrm rot="21244614">
          <a:off x="4880191" y="1423010"/>
          <a:ext cx="73840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38406" y="0"/>
              </a:lnTo>
            </a:path>
          </a:pathLst>
        </a:custGeom>
        <a:noFill/>
        <a:ln w="25400" cap="flat" cmpd="sng" algn="ctr">
          <a:solidFill>
            <a:schemeClr val="accent5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58E651-F177-4C89-B9AA-7B4419DEFDA5}">
      <dsp:nvSpPr>
        <dsp:cNvPr id="0" name=""/>
        <dsp:cNvSpPr/>
      </dsp:nvSpPr>
      <dsp:spPr>
        <a:xfrm>
          <a:off x="5616626" y="864104"/>
          <a:ext cx="2166315" cy="816864"/>
        </a:xfrm>
        <a:prstGeom prst="roundRect">
          <a:avLst/>
        </a:prstGeom>
        <a:gradFill rotWithShape="0">
          <a:gsLst>
            <a:gs pos="0">
              <a:schemeClr val="accent5">
                <a:shade val="80000"/>
                <a:hueOff val="204481"/>
                <a:satOff val="-51872"/>
                <a:lumOff val="28948"/>
                <a:alphaOff val="0"/>
                <a:tint val="50000"/>
                <a:satMod val="300000"/>
              </a:schemeClr>
            </a:gs>
            <a:gs pos="35000">
              <a:schemeClr val="accent5">
                <a:shade val="80000"/>
                <a:hueOff val="204481"/>
                <a:satOff val="-51872"/>
                <a:lumOff val="28948"/>
                <a:alphaOff val="0"/>
                <a:tint val="37000"/>
                <a:satMod val="300000"/>
              </a:schemeClr>
            </a:gs>
            <a:gs pos="100000">
              <a:schemeClr val="accent5">
                <a:shade val="80000"/>
                <a:hueOff val="204481"/>
                <a:satOff val="-51872"/>
                <a:lumOff val="2894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kern="1200" dirty="0"/>
            <a:t>tunneteoriat</a:t>
          </a:r>
        </a:p>
      </dsp:txBody>
      <dsp:txXfrm>
        <a:off x="5656502" y="903980"/>
        <a:ext cx="2086563" cy="737112"/>
      </dsp:txXfrm>
    </dsp:sp>
    <dsp:sp modelId="{CDB5C65D-6E24-4D9E-9E7C-5B050D0525F0}">
      <dsp:nvSpPr>
        <dsp:cNvPr id="0" name=""/>
        <dsp:cNvSpPr/>
      </dsp:nvSpPr>
      <dsp:spPr>
        <a:xfrm rot="11214984">
          <a:off x="3003183" y="1410537"/>
          <a:ext cx="662188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62188" y="0"/>
              </a:lnTo>
            </a:path>
          </a:pathLst>
        </a:custGeom>
        <a:noFill/>
        <a:ln w="25400" cap="flat" cmpd="sng" algn="ctr">
          <a:solidFill>
            <a:schemeClr val="accent5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407097-AF87-473C-AB6C-5BE77989043D}">
      <dsp:nvSpPr>
        <dsp:cNvPr id="0" name=""/>
        <dsp:cNvSpPr/>
      </dsp:nvSpPr>
      <dsp:spPr>
        <a:xfrm>
          <a:off x="460522" y="807871"/>
          <a:ext cx="2545070" cy="816864"/>
        </a:xfrm>
        <a:prstGeom prst="roundRect">
          <a:avLst/>
        </a:prstGeom>
        <a:gradFill rotWithShape="0">
          <a:gsLst>
            <a:gs pos="0">
              <a:schemeClr val="accent5">
                <a:shade val="80000"/>
                <a:hueOff val="272641"/>
                <a:satOff val="-69162"/>
                <a:lumOff val="38598"/>
                <a:alphaOff val="0"/>
                <a:tint val="50000"/>
                <a:satMod val="300000"/>
              </a:schemeClr>
            </a:gs>
            <a:gs pos="35000">
              <a:schemeClr val="accent5">
                <a:shade val="80000"/>
                <a:hueOff val="272641"/>
                <a:satOff val="-69162"/>
                <a:lumOff val="38598"/>
                <a:alphaOff val="0"/>
                <a:tint val="37000"/>
                <a:satMod val="300000"/>
              </a:schemeClr>
            </a:gs>
            <a:gs pos="100000">
              <a:schemeClr val="accent5">
                <a:shade val="80000"/>
                <a:hueOff val="272641"/>
                <a:satOff val="-69162"/>
                <a:lumOff val="3859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/>
            <a:t>operationalisointi</a:t>
          </a:r>
          <a:endParaRPr lang="en-US" sz="2000" kern="1200" dirty="0"/>
        </a:p>
      </dsp:txBody>
      <dsp:txXfrm>
        <a:off x="500398" y="847747"/>
        <a:ext cx="2465318" cy="7371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buChar char="●"/>
              <a:defRPr sz="1100"/>
            </a:lvl1pPr>
            <a:lvl2pPr lvl="1">
              <a:spcBef>
                <a:spcPts val="0"/>
              </a:spcBef>
              <a:buSzPct val="100000"/>
              <a:buChar char="○"/>
              <a:defRPr sz="1100"/>
            </a:lvl2pPr>
            <a:lvl3pPr lvl="2">
              <a:spcBef>
                <a:spcPts val="0"/>
              </a:spcBef>
              <a:buSzPct val="100000"/>
              <a:buChar char="■"/>
              <a:defRPr sz="1100"/>
            </a:lvl3pPr>
            <a:lvl4pPr lvl="3">
              <a:spcBef>
                <a:spcPts val="0"/>
              </a:spcBef>
              <a:buSzPct val="100000"/>
              <a:buChar char="●"/>
              <a:defRPr sz="1100"/>
            </a:lvl4pPr>
            <a:lvl5pPr lvl="4">
              <a:spcBef>
                <a:spcPts val="0"/>
              </a:spcBef>
              <a:buSzPct val="100000"/>
              <a:buChar char="○"/>
              <a:defRPr sz="1100"/>
            </a:lvl5pPr>
            <a:lvl6pPr lvl="5">
              <a:spcBef>
                <a:spcPts val="0"/>
              </a:spcBef>
              <a:buSzPct val="100000"/>
              <a:buChar char="■"/>
              <a:defRPr sz="1100"/>
            </a:lvl6pPr>
            <a:lvl7pPr lvl="6">
              <a:spcBef>
                <a:spcPts val="0"/>
              </a:spcBef>
              <a:buSzPct val="100000"/>
              <a:buChar char="●"/>
              <a:defRPr sz="1100"/>
            </a:lvl7pPr>
            <a:lvl8pPr lvl="7">
              <a:spcBef>
                <a:spcPts val="0"/>
              </a:spcBef>
              <a:buSzPct val="100000"/>
              <a:buChar char="○"/>
              <a:defRPr sz="1100"/>
            </a:lvl8pPr>
            <a:lvl9pPr lvl="8">
              <a:spcBef>
                <a:spcPts val="0"/>
              </a:spcBef>
              <a:buSzPct val="1000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1736316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875463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890112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941742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86010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993383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22170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 dpi="0" rotWithShape="1">
          <a:blip r:embed="rId13">
            <a:alphaModFix amt="1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Char char="●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fi" sz="1000">
                <a:solidFill>
                  <a:schemeClr val="dk2"/>
                </a:solidFill>
              </a:rPr>
              <a:t>‹#›</a:t>
            </a:fld>
            <a:endParaRPr lang="fi" sz="10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 dirty="0">
                <a:latin typeface="Calibri" panose="020F0502020204030204" pitchFamily="34" charset="0"/>
              </a:rPr>
              <a:t>2. Tunteiden tutkiminen</a:t>
            </a:r>
          </a:p>
        </p:txBody>
      </p:sp>
      <p:sp>
        <p:nvSpPr>
          <p:cNvPr id="55" name="Shape 55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-FI" dirty="0">
                <a:latin typeface="Calibri" panose="020F0502020204030204" pitchFamily="34" charset="0"/>
              </a:rPr>
              <a:t>(s. 18-25</a:t>
            </a:r>
            <a:r>
              <a:rPr lang="fi-FI" dirty="0"/>
              <a:t>)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 b="1" dirty="0">
                <a:latin typeface="Calibri" panose="020F0502020204030204" pitchFamily="34" charset="0"/>
              </a:rPr>
              <a:t>Tunteiden operationalisointi</a:t>
            </a:r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38150" indent="-28575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Font typeface="Arial" panose="020B0604020202020204" pitchFamily="34" charset="0"/>
              <a:buChar char="•"/>
            </a:pPr>
            <a:r>
              <a:rPr lang="fi-FI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o</a:t>
            </a:r>
            <a:r>
              <a:rPr lang="fi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perationalisointi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: ilmiön tutkittavaan muotoon saattamista</a:t>
            </a:r>
          </a:p>
          <a:p>
            <a:pPr marL="438150" indent="-28575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Font typeface="Arial" panose="020B0604020202020204" pitchFamily="34" charset="0"/>
              <a:buChar char="•"/>
            </a:pP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tunteiden operationalisointiin liittyviä haasteita:</a:t>
            </a:r>
          </a:p>
          <a:p>
            <a:pPr marL="152400" lvl="5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None/>
            </a:pP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	- Miten määritellä tunteet tarkasti ja yksiselitteisesti?</a:t>
            </a:r>
          </a:p>
          <a:p>
            <a:pPr marL="152400" lvl="6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None/>
            </a:pP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	- Miten arvioida niiden voimakkuutta täsmällisesti?</a:t>
            </a:r>
          </a:p>
          <a:p>
            <a:pPr marL="438150" indent="-28575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Font typeface="Arial" panose="020B0604020202020204" pitchFamily="34" charset="0"/>
              <a:buChar char="•"/>
            </a:pP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tutkimusmenetelmien avulla pyritään tutkittavan ilmiön tarkkaan ja järjestelmälliseen kuvaamiseen</a:t>
            </a:r>
          </a:p>
          <a:p>
            <a:pPr marL="438150" indent="-28575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chemeClr val="dk1"/>
                </a:solidFill>
                <a:latin typeface="Calibri" panose="020F0502020204030204" pitchFamily="34" charset="0"/>
              </a:rPr>
              <a:t>h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uomioidaan tieteellisen tiedon tuntomerkit: 1) koeteltavuus, 2) objektiivisuus, 3) toistettavuus, 4) yleistettävyys, 5) julkisuus, 6) itseään korjaavuus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6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 b="1" dirty="0">
                <a:latin typeface="Calibri" panose="020F0502020204030204" pitchFamily="34" charset="0"/>
              </a:rPr>
              <a:t>Tutkimusmenetelmät</a:t>
            </a:r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95300" lvl="0" indent="-3429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kokeellinen tutkimus: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 pyrkii selvittämään muuttujien välisiä riippuvuussuhteita eli syy-seuraussuhteita</a:t>
            </a:r>
          </a:p>
          <a:p>
            <a:pPr marL="495300" lvl="0" indent="-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ei-kokeellinen tutkimus: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 pyrkii kuvailemaan tutkimuskohdetta tarkasti ja seikkaperäisesti / </a:t>
            </a:r>
            <a:r>
              <a:rPr lang="fi-FI" sz="2000" dirty="0">
                <a:solidFill>
                  <a:schemeClr val="dk1"/>
                </a:solidFill>
                <a:latin typeface="Calibri" panose="020F0502020204030204" pitchFamily="34" charset="0"/>
              </a:rPr>
              <a:t>tekemään yleistyksiä</a:t>
            </a:r>
            <a:endParaRPr lang="fi" sz="2000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marL="152400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	- esim. </a:t>
            </a:r>
            <a:r>
              <a:rPr lang="fi-FI" sz="2000" dirty="0">
                <a:solidFill>
                  <a:schemeClr val="dk1"/>
                </a:solidFill>
                <a:latin typeface="Calibri" panose="020F0502020204030204" pitchFamily="34" charset="0"/>
              </a:rPr>
              <a:t>k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orrelaatiotutkimus, tapaustutkimus, kuvaileva tutkimus</a:t>
            </a:r>
          </a:p>
          <a:p>
            <a:pPr marL="495300" lvl="1" indent="-342900">
              <a:lnSpc>
                <a:spcPct val="100000"/>
              </a:lnSpc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endParaRPr lang="fi" sz="2000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marL="495300" lvl="0" indent="-342900" rt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tiedonkeruumenetelmät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: keinoja, joiden avulla hankitaan tutkimuksen aineisto eli tutkittavaa ilmiötä koskeva tieto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6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467544" y="411510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 b="1" dirty="0">
                <a:latin typeface="Calibri" panose="020F0502020204030204" pitchFamily="34" charset="0"/>
              </a:rPr>
              <a:t>Tiedonkeruumenetelmät</a:t>
            </a:r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323528" y="1203598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304800" rtl="0">
              <a:lnSpc>
                <a:spcPct val="100000"/>
              </a:lnSpc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fysiologiset tiedonkeruumenetelmät: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 tunteisiin liittyvien kehollisten reaktioiden mittaaminen</a:t>
            </a:r>
          </a:p>
          <a:p>
            <a:pPr marL="457200" lvl="0" indent="-304800" rtl="0">
              <a:lnSpc>
                <a:spcPct val="100000"/>
              </a:lnSpc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000" b="1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a</a:t>
            </a:r>
            <a:r>
              <a:rPr lang="fi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ivotutkimusmenetelmät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: </a:t>
            </a:r>
            <a:r>
              <a:rPr lang="fi" sz="2000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tutkittavien aivotoiminnan mittaaminen</a:t>
            </a:r>
          </a:p>
          <a:p>
            <a:pPr marL="152400" lvl="0" rtl="0">
              <a:lnSpc>
                <a:spcPct val="100000"/>
              </a:lnSpc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i-FI" sz="2000" dirty="0">
                <a:solidFill>
                  <a:schemeClr val="dk1"/>
                </a:solidFill>
                <a:latin typeface="Calibri" panose="020F0502020204030204" pitchFamily="34" charset="0"/>
              </a:rPr>
              <a:t> 	- r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akenteelliset ja toiminnalliset aivotutkimusmenetelmät</a:t>
            </a:r>
          </a:p>
          <a:p>
            <a:pPr marL="457200" lvl="0" indent="-304800" rtl="0">
              <a:lnSpc>
                <a:spcPct val="100000"/>
              </a:lnSpc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itsearviointi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: omien mielensisäisten kokemusten tarkkailu ja kuvaaminen </a:t>
            </a:r>
          </a:p>
          <a:p>
            <a:pPr marL="152400" lvl="3">
              <a:lnSpc>
                <a:spcPct val="100000"/>
              </a:lnSpc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i-FI" sz="2000" dirty="0">
                <a:solidFill>
                  <a:schemeClr val="dk1"/>
                </a:solidFill>
                <a:latin typeface="Calibri" panose="020F0502020204030204" pitchFamily="34" charset="0"/>
              </a:rPr>
              <a:t>	- e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sim. kyselylomakkeet ja haastattelut</a:t>
            </a:r>
          </a:p>
          <a:p>
            <a:pPr marL="457200" lvl="0" indent="-304800" rtl="0">
              <a:lnSpc>
                <a:spcPct val="100000"/>
              </a:lnSpc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havainnointi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 (observointi): järjestelmällinen tutkimuskohteen tarkkailu, jonka avulla voidaan tutkia tunteita ulkoisen käyttäytymisen perusteella</a:t>
            </a:r>
          </a:p>
          <a:p>
            <a:pPr lvl="0" rtl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sz="1400" dirty="0">
              <a:solidFill>
                <a:schemeClr val="dk1"/>
              </a:solidFill>
              <a:highlight>
                <a:srgbClr val="FFFFFF"/>
              </a:highligh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  <p:bldP spid="7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SzPct val="39285"/>
              <a:buFont typeface="Arial"/>
              <a:buNone/>
            </a:pPr>
            <a:r>
              <a:rPr lang="fi" b="1" dirty="0">
                <a:latin typeface="Calibri" panose="020F0502020204030204" pitchFamily="34" charset="0"/>
              </a:rPr>
              <a:t>Varhaiset tunneteoriat ja nykytutkimus</a:t>
            </a:r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311700" y="1050069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95300" lvl="0" indent="-3429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t</a:t>
            </a:r>
            <a:r>
              <a:rPr lang="fi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unneteoriat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: tunteiden syntymekanismeja tarkastelevia malleja </a:t>
            </a:r>
          </a:p>
          <a:p>
            <a:pPr marL="495300" lvl="0" indent="-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varhaisia tunneteorioita:</a:t>
            </a:r>
          </a:p>
          <a:p>
            <a:pPr marL="952500" lvl="1" indent="-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James-Langen tunneteoria: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 painottaa tunteiden fysiologista tasoa eli elimistön reaktiot synnyttävät tunteita</a:t>
            </a:r>
          </a:p>
          <a:p>
            <a:pPr marL="952500" lvl="1" indent="-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Schachterin ja Singerin tunneteoria: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 painottaa tunteiden kognitiivista tasoa eli tulkinnan roolia tunteiden muodostumisessa</a:t>
            </a:r>
          </a:p>
          <a:p>
            <a:pPr marL="495300" lvl="0" indent="-342900">
              <a:lnSpc>
                <a:spcPct val="100000"/>
              </a:lnSpc>
              <a:spcAft>
                <a:spcPts val="0"/>
              </a:spcAft>
              <a:buClr>
                <a:schemeClr val="dk1"/>
              </a:buClr>
              <a:buFont typeface="Arial" panose="020B0604020202020204" pitchFamily="34" charset="0"/>
              <a:buChar char="•"/>
            </a:pP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nykytutkimuksen mukaan nopeaan ja automaattiseen tunnereaktioon liittyviä hermoston toiminnan muutoksia tapahtuu ennen tietoista arviointia (James-Lange)</a:t>
            </a:r>
          </a:p>
          <a:p>
            <a:pPr marL="495300" lvl="0" indent="-342900">
              <a:lnSpc>
                <a:spcPct val="100000"/>
              </a:lnSpc>
              <a:spcAft>
                <a:spcPts val="0"/>
              </a:spcAft>
              <a:buClr>
                <a:schemeClr val="dk1"/>
              </a:buClr>
              <a:buFont typeface="Arial" panose="020B0604020202020204" pitchFamily="34" charset="0"/>
              <a:buChar char="•"/>
            </a:pP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tunnekokemuksesta ei toisaalta voida puhua ilman kognitiivista toimintaa, jonka myötä syntyy tietoinen kokemus (Schachter ja Singer)</a:t>
            </a:r>
          </a:p>
          <a:p>
            <a:pPr lvl="0">
              <a:spcBef>
                <a:spcPts val="0"/>
              </a:spcBef>
              <a:buNone/>
            </a:pPr>
            <a:endParaRPr sz="20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/>
      <p:bldP spid="7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Shape 84" descr="Tunneteoriat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88250" y="152400"/>
            <a:ext cx="6567479" cy="48387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307950"/>
            <a:ext cx="8064896" cy="895648"/>
          </a:xfrm>
        </p:spPr>
        <p:txBody>
          <a:bodyPr/>
          <a:lstStyle/>
          <a:p>
            <a:r>
              <a:rPr lang="fi-FI" sz="2400" b="1" dirty="0"/>
              <a:t>Laadi tunteiden tutkimisesta käsitekartta </a:t>
            </a:r>
            <a:br>
              <a:rPr lang="fi-FI" sz="2400" b="1" dirty="0"/>
            </a:br>
            <a:r>
              <a:rPr lang="fi-FI" sz="2400" b="1" dirty="0"/>
              <a:t>(oppikirjan luku 2)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054496835"/>
              </p:ext>
            </p:extLst>
          </p:nvPr>
        </p:nvGraphicFramePr>
        <p:xfrm>
          <a:off x="319122" y="755774"/>
          <a:ext cx="820891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57213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148</Words>
  <Application>Microsoft Office PowerPoint</Application>
  <PresentationFormat>Näytössä katseltava esitys (16:9)</PresentationFormat>
  <Paragraphs>35</Paragraphs>
  <Slides>7</Slides>
  <Notes>6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0" baseType="lpstr">
      <vt:lpstr>Arial</vt:lpstr>
      <vt:lpstr>Calibri</vt:lpstr>
      <vt:lpstr>Simple Light</vt:lpstr>
      <vt:lpstr>2. Tunteiden tutkiminen</vt:lpstr>
      <vt:lpstr>Tunteiden operationalisointi</vt:lpstr>
      <vt:lpstr>Tutkimusmenetelmät</vt:lpstr>
      <vt:lpstr>Tiedonkeruumenetelmät</vt:lpstr>
      <vt:lpstr>Varhaiset tunneteoriat ja nykytutkimus</vt:lpstr>
      <vt:lpstr>PowerPoint-esitys</vt:lpstr>
      <vt:lpstr>Laadi tunteiden tutkimisesta käsitekartta  (oppikirjan luku 2)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 Tunteiden tutkiminen</dc:title>
  <dc:creator>Aino Kalpio</dc:creator>
  <cp:lastModifiedBy>Syrjäläinen Jarno Antero</cp:lastModifiedBy>
  <cp:revision>12</cp:revision>
  <dcterms:modified xsi:type="dcterms:W3CDTF">2019-11-26T07:41:18Z</dcterms:modified>
</cp:coreProperties>
</file>