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4"/>
  </p:handoutMasterIdLst>
  <p:sldIdLst>
    <p:sldId id="274" r:id="rId2"/>
    <p:sldId id="258" r:id="rId3"/>
    <p:sldId id="257" r:id="rId4"/>
    <p:sldId id="259" r:id="rId5"/>
    <p:sldId id="266" r:id="rId6"/>
    <p:sldId id="260" r:id="rId7"/>
    <p:sldId id="261" r:id="rId8"/>
    <p:sldId id="262" r:id="rId9"/>
    <p:sldId id="263" r:id="rId10"/>
    <p:sldId id="264" r:id="rId11"/>
    <p:sldId id="267" r:id="rId12"/>
    <p:sldId id="275" r:id="rId13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494949"/>
    <a:srgbClr val="7F7F7F"/>
    <a:srgbClr val="29292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64557-7874-4EC5-8E22-A49CD0373D26}" type="datetimeFigureOut">
              <a:rPr lang="fi-FI" smtClean="0"/>
              <a:pPr/>
              <a:t>2.11.2014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74B60B-C6A6-4745-BB88-557B3FFF2192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äivämäärän paikkamerkki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ECBA65-5FF0-4647-B9A9-5B9842A9A20A}" type="datetimeFigureOut">
              <a:rPr lang="fi-FI" smtClean="0"/>
              <a:pPr/>
              <a:t>2.11.2014</a:t>
            </a:fld>
            <a:endParaRPr lang="fi-FI"/>
          </a:p>
        </p:txBody>
      </p:sp>
      <p:sp>
        <p:nvSpPr>
          <p:cNvPr id="17" name="Alatunnisteen paikkamerk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29" name="Dian numeron paikkamerkki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31CD54-1D05-439C-BB69-871979F5876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2" name="Suorakulmio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Suorakulmio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Suorakulmio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Suorakulmio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Suorakulmio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tsikko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9" name="Alaotsikko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i-FI" smtClean="0"/>
              <a:t>Muokkaa alaotsikon perustyyliä napsautt.</a:t>
            </a:r>
            <a:endParaRPr kumimoji="0" lang="en-US"/>
          </a:p>
        </p:txBody>
      </p:sp>
      <p:sp>
        <p:nvSpPr>
          <p:cNvPr id="56" name="Suorakulmio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Suorakulmio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Suorakulmio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Suorakulmio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ECBA65-5FF0-4647-B9A9-5B9842A9A20A}" type="datetimeFigureOut">
              <a:rPr lang="fi-FI" smtClean="0"/>
              <a:pPr/>
              <a:t>2.11.2014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31CD54-1D05-439C-BB69-871979F5876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ECBA65-5FF0-4647-B9A9-5B9842A9A20A}" type="datetimeFigureOut">
              <a:rPr lang="fi-FI" smtClean="0"/>
              <a:pPr/>
              <a:t>2.11.2014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31CD54-1D05-439C-BB69-871979F5876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ECBA65-5FF0-4647-B9A9-5B9842A9A20A}" type="datetimeFigureOut">
              <a:rPr lang="fi-FI" smtClean="0"/>
              <a:pPr/>
              <a:t>2.11.2014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31CD54-1D05-439C-BB69-871979F5876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uolivapaa piirto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Puolivapaa piirto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Puolivapaa piirto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Puolivapaa piirto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Puolivapaa piirto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Puolivapaa piirto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Puolivapaa piirto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Puolivapaa piirto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Puolivapaa piirto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Puolivapaa piirto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Puolivapaa piirto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Puolivapaa piirto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Puolivapaa piirto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Puolivapaa piirto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Puolivapaa piirto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ECBA65-5FF0-4647-B9A9-5B9842A9A20A}" type="datetimeFigureOut">
              <a:rPr lang="fi-FI" smtClean="0"/>
              <a:pPr/>
              <a:t>2.11.2014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31CD54-1D05-439C-BB69-871979F5876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Suorakulmio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8" name="Suorakulmio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Suorakulmio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Suorakulmio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Suorakulmio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Suorakulmio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ECBA65-5FF0-4647-B9A9-5B9842A9A20A}" type="datetimeFigureOut">
              <a:rPr lang="fi-FI" smtClean="0"/>
              <a:pPr/>
              <a:t>2.11.2014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31CD54-1D05-439C-BB69-871979F5876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orakulmio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ECBA65-5FF0-4647-B9A9-5B9842A9A20A}" type="datetimeFigureOut">
              <a:rPr lang="fi-FI" smtClean="0"/>
              <a:pPr/>
              <a:t>2.11.2014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31CD54-1D05-439C-BB69-871979F5876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6" name="Suorakulmio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Suorakulmio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Suorakulmio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Suorakulmio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Suorakulmio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Suorakulmio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Suorakulmio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Suorakulmio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Suorakulmio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ECBA65-5FF0-4647-B9A9-5B9842A9A20A}" type="datetimeFigureOut">
              <a:rPr lang="fi-FI" smtClean="0"/>
              <a:pPr/>
              <a:t>2.11.2014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31CD54-1D05-439C-BB69-871979F5876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ECBA65-5FF0-4647-B9A9-5B9842A9A20A}" type="datetimeFigureOut">
              <a:rPr lang="fi-FI" smtClean="0"/>
              <a:pPr/>
              <a:t>2.11.2014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31CD54-1D05-439C-BB69-871979F5876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ECBA65-5FF0-4647-B9A9-5B9842A9A20A}" type="datetimeFigureOut">
              <a:rPr lang="fi-FI" smtClean="0"/>
              <a:pPr/>
              <a:t>2.11.2014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31CD54-1D05-439C-BB69-871979F5876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uora yhdysviiva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Ryhmä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uora yhdysviiva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uora yhdysviiva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uora yhdysviiva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i-FI" smtClean="0"/>
              <a:t>Lisää kuva napsauttamalla kuvaketta</a:t>
            </a:r>
            <a:endParaRPr kumimoji="0"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grpSp>
        <p:nvGrpSpPr>
          <p:cNvPr id="14" name="Ryhmä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uora yhdysviiva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uora yhdysviiva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uora yhdysviiva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Ryhmä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uora yhdysviiva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uora yhdysviiva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uora yhdysviiva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B8ECBA65-5FF0-4647-B9A9-5B9842A9A20A}" type="datetimeFigureOut">
              <a:rPr lang="fi-FI" smtClean="0"/>
              <a:pPr/>
              <a:t>2.11.2014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6C31CD54-1D05-439C-BB69-871979F5876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Suorakulmio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uorakulmio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Suorakulmio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Suorakulmio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Suorakulmio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Suorakulmio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Suorakulmio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Suorakulmio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Otsikon paikkamerkki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13" name="Tekstin paikkamerkki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  <a:p>
            <a:pPr lvl="1" eaLnBrk="1" latinLnBrk="0" hangingPunct="1"/>
            <a:r>
              <a:rPr kumimoji="0" lang="fi-FI" smtClean="0"/>
              <a:t>toinen taso</a:t>
            </a:r>
          </a:p>
          <a:p>
            <a:pPr lvl="2" eaLnBrk="1" latinLnBrk="0" hangingPunct="1"/>
            <a:r>
              <a:rPr kumimoji="0" lang="fi-FI" smtClean="0"/>
              <a:t>kolmas taso</a:t>
            </a:r>
          </a:p>
          <a:p>
            <a:pPr lvl="3" eaLnBrk="1" latinLnBrk="0" hangingPunct="1"/>
            <a:r>
              <a:rPr kumimoji="0" lang="fi-FI" smtClean="0"/>
              <a:t>neljäs taso</a:t>
            </a:r>
          </a:p>
          <a:p>
            <a:pPr lvl="4" eaLnBrk="1" latinLnBrk="0" hangingPunct="1"/>
            <a:r>
              <a:rPr kumimoji="0" lang="fi-FI" smtClean="0"/>
              <a:t>viides taso</a:t>
            </a:r>
            <a:endParaRPr kumimoji="0" lang="en-US"/>
          </a:p>
        </p:txBody>
      </p:sp>
      <p:sp>
        <p:nvSpPr>
          <p:cNvPr id="14" name="Päivämäärän paikkamerkki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8ECBA65-5FF0-4647-B9A9-5B9842A9A20A}" type="datetimeFigureOut">
              <a:rPr lang="fi-FI" smtClean="0"/>
              <a:pPr/>
              <a:t>2.11.2014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fi-FI"/>
          </a:p>
        </p:txBody>
      </p:sp>
      <p:sp>
        <p:nvSpPr>
          <p:cNvPr id="23" name="Dian numeron paikkamerkki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6C31CD54-1D05-439C-BB69-871979F5876E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creativecommons.org/licenses/by-sa/4.0/" TargetMode="Externa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1404768"/>
          </a:xfrm>
        </p:spPr>
        <p:txBody>
          <a:bodyPr/>
          <a:lstStyle/>
          <a:p>
            <a:r>
              <a:rPr lang="fi-FI" dirty="0" smtClean="0">
                <a:solidFill>
                  <a:schemeClr val="tx2"/>
                </a:solidFill>
              </a:rPr>
              <a:t>Työsuojeluohje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PUUSORVI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67544" y="1844824"/>
            <a:ext cx="4038600" cy="4525963"/>
          </a:xfrm>
        </p:spPr>
        <p:txBody>
          <a:bodyPr>
            <a:normAutofit fontScale="55000" lnSpcReduction="20000"/>
          </a:bodyPr>
          <a:lstStyle/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sz="3600" dirty="0" smtClean="0"/>
          </a:p>
          <a:p>
            <a:pPr>
              <a:buNone/>
            </a:pPr>
            <a:r>
              <a:rPr lang="fi-FI" sz="3600" dirty="0" smtClean="0"/>
              <a:t>Copyright Urho Moilanen, 2014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>
          <a:xfrm>
            <a:off x="4211960" y="1770501"/>
            <a:ext cx="4481984" cy="4525963"/>
          </a:xfrm>
        </p:spPr>
        <p:txBody>
          <a:bodyPr>
            <a:normAutofit fontScale="55000" lnSpcReduction="20000"/>
          </a:bodyPr>
          <a:lstStyle/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pPr>
              <a:buNone/>
            </a:pPr>
            <a:endParaRPr lang="fi-FI" dirty="0" smtClean="0"/>
          </a:p>
          <a:p>
            <a:pPr>
              <a:buNone/>
            </a:pPr>
            <a:r>
              <a:rPr lang="fi-FI" sz="3600" dirty="0" smtClean="0"/>
              <a:t>Tämä teos on lisensoitu</a:t>
            </a:r>
          </a:p>
          <a:p>
            <a:pPr>
              <a:buNone/>
            </a:pPr>
            <a:r>
              <a:rPr lang="fi-FI" sz="3600" dirty="0" smtClean="0"/>
              <a:t> </a:t>
            </a:r>
            <a:r>
              <a:rPr lang="fi-FI" sz="3600" dirty="0" err="1" smtClean="0">
                <a:hlinkClick r:id="rId2"/>
              </a:rPr>
              <a:t>Creative</a:t>
            </a:r>
            <a:r>
              <a:rPr lang="fi-FI" sz="3600" dirty="0" smtClean="0">
                <a:hlinkClick r:id="rId2"/>
              </a:rPr>
              <a:t>  </a:t>
            </a:r>
            <a:r>
              <a:rPr lang="fi-FI" sz="3600" dirty="0" err="1" smtClean="0">
                <a:hlinkClick r:id="rId2"/>
              </a:rPr>
              <a:t>Commons</a:t>
            </a:r>
            <a:r>
              <a:rPr lang="fi-FI" sz="3600" dirty="0" smtClean="0">
                <a:hlinkClick r:id="rId2"/>
              </a:rPr>
              <a:t> Nimeä </a:t>
            </a:r>
            <a:r>
              <a:rPr lang="fi-FI" sz="3600" dirty="0" err="1" smtClean="0">
                <a:hlinkClick r:id="rId2"/>
              </a:rPr>
              <a:t>-JaaSamoin</a:t>
            </a:r>
            <a:r>
              <a:rPr lang="fi-FI" sz="3600" dirty="0" smtClean="0">
                <a:hlinkClick r:id="rId2"/>
              </a:rPr>
              <a:t> </a:t>
            </a:r>
          </a:p>
          <a:p>
            <a:pPr>
              <a:buNone/>
            </a:pPr>
            <a:r>
              <a:rPr lang="fi-FI" sz="3600" dirty="0" smtClean="0">
                <a:hlinkClick r:id="rId2"/>
              </a:rPr>
              <a:t>4.0 Kansainvälinen  </a:t>
            </a:r>
            <a:r>
              <a:rPr lang="fi-FI" sz="3600" dirty="0" smtClean="0"/>
              <a:t>–käyttöluvalla.</a:t>
            </a:r>
          </a:p>
          <a:p>
            <a:pPr>
              <a:buNone/>
            </a:pPr>
            <a:r>
              <a:rPr lang="fi-FI" sz="3600" dirty="0" smtClean="0"/>
              <a:t>Kuvat: Urho Moilanen 2014, </a:t>
            </a:r>
            <a:r>
              <a:rPr lang="fi-FI" sz="3600" dirty="0" err="1" smtClean="0"/>
              <a:t>All</a:t>
            </a:r>
            <a:r>
              <a:rPr lang="fi-FI" sz="3600" dirty="0" smtClean="0"/>
              <a:t> </a:t>
            </a:r>
            <a:r>
              <a:rPr lang="fi-FI" sz="3600" dirty="0" err="1" smtClean="0"/>
              <a:t>rights</a:t>
            </a:r>
            <a:r>
              <a:rPr lang="fi-FI" sz="3600" dirty="0" smtClean="0"/>
              <a:t> </a:t>
            </a:r>
          </a:p>
          <a:p>
            <a:pPr>
              <a:buNone/>
            </a:pPr>
            <a:r>
              <a:rPr lang="fi-FI" sz="3600" dirty="0" err="1" smtClean="0"/>
              <a:t>r</a:t>
            </a:r>
            <a:r>
              <a:rPr lang="fi-FI" sz="3600" smtClean="0"/>
              <a:t>eserved</a:t>
            </a:r>
            <a:r>
              <a:rPr lang="fi-FI" sz="3600" dirty="0" smtClean="0"/>
              <a:t> </a:t>
            </a:r>
            <a:r>
              <a:rPr lang="fi-FI" sz="3600" baseline="30000" dirty="0" smtClean="0"/>
              <a:t>1 (dia 12)</a:t>
            </a:r>
          </a:p>
          <a:p>
            <a:endParaRPr lang="fi-FI" baseline="30000" dirty="0"/>
          </a:p>
        </p:txBody>
      </p:sp>
      <p:pic>
        <p:nvPicPr>
          <p:cNvPr id="7" name="Picture 2" descr="C:\Users\HP\Desktop\88x3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789040"/>
            <a:ext cx="1117460" cy="393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Toimet sorvauksen jälkeen: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Katkaise virta.</a:t>
            </a:r>
          </a:p>
          <a:p>
            <a:r>
              <a:rPr lang="fi-FI" dirty="0" smtClean="0"/>
              <a:t>Poista työkappale sorvista.</a:t>
            </a:r>
          </a:p>
          <a:p>
            <a:r>
              <a:rPr lang="fi-FI" dirty="0" smtClean="0"/>
              <a:t>Puhdista kone, käytä puhdistukseen purunpoiston imurisuulaketta.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08624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14400" y="1052736"/>
            <a:ext cx="7772400" cy="53028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i-FI" sz="2000" u="sng" dirty="0" smtClean="0"/>
              <a:t>Lähteet: </a:t>
            </a:r>
          </a:p>
          <a:p>
            <a:pPr>
              <a:buNone/>
            </a:pPr>
            <a:r>
              <a:rPr lang="fi-FI" sz="2000" dirty="0" err="1" smtClean="0"/>
              <a:t>Inki</a:t>
            </a:r>
            <a:r>
              <a:rPr lang="fi-FI" sz="2000" dirty="0" smtClean="0"/>
              <a:t>, J.,  Lindfors, E. &amp; </a:t>
            </a:r>
            <a:r>
              <a:rPr lang="fi-FI" sz="2000" dirty="0" err="1" smtClean="0"/>
              <a:t>Sohlo</a:t>
            </a:r>
            <a:r>
              <a:rPr lang="fi-FI" sz="2000" dirty="0" smtClean="0"/>
              <a:t>, J. (toim</a:t>
            </a:r>
            <a:r>
              <a:rPr lang="fi-FI" sz="2000" dirty="0" smtClean="0"/>
              <a:t>.). Käsityön</a:t>
            </a:r>
            <a:endParaRPr lang="fi-FI" sz="2000" dirty="0" smtClean="0"/>
          </a:p>
          <a:p>
            <a:pPr>
              <a:buNone/>
            </a:pPr>
            <a:r>
              <a:rPr lang="fi-FI" sz="2000" dirty="0" smtClean="0"/>
              <a:t>työturvallisuusopas. </a:t>
            </a:r>
            <a:r>
              <a:rPr lang="fi-FI" sz="2000" dirty="0" smtClean="0"/>
              <a:t> Opetushallitus </a:t>
            </a:r>
            <a:r>
              <a:rPr lang="fi-FI" sz="2000" dirty="0" smtClean="0"/>
              <a:t> </a:t>
            </a:r>
            <a:r>
              <a:rPr lang="fi-FI" sz="2000" dirty="0" smtClean="0"/>
              <a:t>Oppaat ja Käsikirjat  2011: 15. </a:t>
            </a:r>
            <a:endParaRPr lang="fi-FI" sz="2000" dirty="0" smtClean="0"/>
          </a:p>
          <a:p>
            <a:pPr>
              <a:buNone/>
            </a:pPr>
            <a:r>
              <a:rPr lang="fi-FI" sz="2000" dirty="0" smtClean="0"/>
              <a:t>Tampere: </a:t>
            </a:r>
            <a:r>
              <a:rPr lang="fi-FI" sz="2000" dirty="0" err="1" smtClean="0"/>
              <a:t>Juvenes</a:t>
            </a:r>
            <a:r>
              <a:rPr lang="fi-FI" sz="2000" dirty="0" smtClean="0"/>
              <a:t> </a:t>
            </a:r>
            <a:r>
              <a:rPr lang="fi-FI" sz="2000" dirty="0" err="1" smtClean="0"/>
              <a:t>Print</a:t>
            </a:r>
            <a:r>
              <a:rPr lang="fi-FI" sz="2000" dirty="0" smtClean="0"/>
              <a:t> – Suomen Yliopistopaino  Oy, 2012.</a:t>
            </a:r>
            <a:r>
              <a:rPr lang="fi-FI" sz="2000" dirty="0" smtClean="0"/>
              <a:t/>
            </a:r>
            <a:br>
              <a:rPr lang="fi-FI" sz="2000" dirty="0" smtClean="0"/>
            </a:br>
            <a:r>
              <a:rPr lang="fi-FI" sz="2000" dirty="0" smtClean="0"/>
              <a:t/>
            </a:r>
            <a:br>
              <a:rPr lang="fi-FI" sz="2000" dirty="0" smtClean="0"/>
            </a:br>
            <a:endParaRPr lang="fi-FI" sz="2000" dirty="0" smtClean="0"/>
          </a:p>
          <a:p>
            <a:pPr>
              <a:buNone/>
            </a:pPr>
            <a:endParaRPr lang="fi-FI" sz="2000" dirty="0" smtClean="0"/>
          </a:p>
          <a:p>
            <a:pPr>
              <a:buNone/>
            </a:pPr>
            <a:r>
              <a:rPr lang="fi-FI" sz="2400" dirty="0" smtClean="0"/>
              <a:t>			</a:t>
            </a:r>
            <a:r>
              <a:rPr lang="fi-FI" sz="1700" dirty="0" smtClean="0"/>
              <a:t>			</a:t>
            </a:r>
          </a:p>
          <a:p>
            <a:endParaRPr lang="fi-FI" sz="2400" dirty="0" smtClean="0"/>
          </a:p>
          <a:p>
            <a:endParaRPr lang="fi-FI" sz="2400" dirty="0" smtClean="0"/>
          </a:p>
          <a:p>
            <a:endParaRPr lang="fi-FI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324648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14400" y="1052736"/>
            <a:ext cx="7772400" cy="530282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fi-FI" sz="2000" dirty="0" smtClean="0"/>
          </a:p>
          <a:p>
            <a:pPr>
              <a:buNone/>
            </a:pPr>
            <a:r>
              <a:rPr lang="fi-FI" sz="3600" dirty="0" smtClean="0"/>
              <a:t>PUUSORVI –työsuojeluohje on koostettu  </a:t>
            </a:r>
          </a:p>
          <a:p>
            <a:pPr>
              <a:buNone/>
            </a:pPr>
            <a:r>
              <a:rPr lang="fi-FI" sz="3600" dirty="0" smtClean="0"/>
              <a:t>kevätlukukaudella 2014  tieto- ja viestintätekniikan </a:t>
            </a:r>
          </a:p>
          <a:p>
            <a:pPr>
              <a:buNone/>
            </a:pPr>
            <a:r>
              <a:rPr lang="fi-FI" sz="3600" dirty="0" smtClean="0"/>
              <a:t>opetuskäytön kehittämishankkeessa  </a:t>
            </a:r>
            <a:r>
              <a:rPr lang="fi-FI" sz="3600" i="1" dirty="0" smtClean="0"/>
              <a:t>Jokirannan verkot – </a:t>
            </a:r>
          </a:p>
          <a:p>
            <a:pPr>
              <a:buNone/>
            </a:pPr>
            <a:r>
              <a:rPr lang="fi-FI" sz="3600" i="1" dirty="0" smtClean="0"/>
              <a:t>verkko-oppimisen lisääminen yläkoululla.</a:t>
            </a:r>
            <a:r>
              <a:rPr lang="fi-FI" sz="3600" dirty="0" smtClean="0"/>
              <a:t>  Jokirannan </a:t>
            </a:r>
          </a:p>
          <a:p>
            <a:pPr>
              <a:buNone/>
            </a:pPr>
            <a:r>
              <a:rPr lang="fi-FI" sz="3600" dirty="0" smtClean="0"/>
              <a:t>koulun hankkeen ovat  rahoittaneet Opetushallitus ja </a:t>
            </a:r>
          </a:p>
          <a:p>
            <a:pPr>
              <a:buNone/>
            </a:pPr>
            <a:r>
              <a:rPr lang="fi-FI" sz="3600" dirty="0" smtClean="0"/>
              <a:t>Ylivieskan kaupunki.</a:t>
            </a:r>
          </a:p>
          <a:p>
            <a:pPr>
              <a:buNone/>
            </a:pPr>
            <a:endParaRPr lang="fi-FI" sz="3200" dirty="0" smtClean="0"/>
          </a:p>
          <a:p>
            <a:pPr>
              <a:buNone/>
            </a:pPr>
            <a:r>
              <a:rPr lang="fi-FI" sz="3600" baseline="30000" dirty="0" smtClean="0"/>
              <a:t>1 </a:t>
            </a:r>
            <a:r>
              <a:rPr lang="fi-FI" sz="3600" dirty="0" smtClean="0"/>
              <a:t>Voit vapaasti jakaa ja käyttää tätä teosta, kunhan vaihdat valokuvien </a:t>
            </a:r>
          </a:p>
          <a:p>
            <a:pPr>
              <a:buNone/>
            </a:pPr>
            <a:r>
              <a:rPr lang="fi-FI" sz="3600" dirty="0" smtClean="0"/>
              <a:t>tilalle omat kuvat, mainitset tämän teoksen lähteenä ja julkaiset </a:t>
            </a:r>
          </a:p>
          <a:p>
            <a:pPr>
              <a:buNone/>
            </a:pPr>
            <a:r>
              <a:rPr lang="fi-FI" sz="3600" dirty="0" smtClean="0"/>
              <a:t>teoksesi samalla lisenssillä.</a:t>
            </a:r>
            <a:br>
              <a:rPr lang="fi-FI" sz="3600" dirty="0" smtClean="0"/>
            </a:br>
            <a:endParaRPr lang="fi-FI" sz="3600" dirty="0" smtClean="0"/>
          </a:p>
          <a:p>
            <a:pPr>
              <a:buNone/>
            </a:pPr>
            <a:r>
              <a:rPr lang="fi-FI" sz="3600" dirty="0" smtClean="0"/>
              <a:t>Kun tuot tilalle kuvia oppilaillesi tutuista koneista ja laitteista, saat </a:t>
            </a:r>
          </a:p>
          <a:p>
            <a:pPr>
              <a:buNone/>
            </a:pPr>
            <a:r>
              <a:rPr lang="fi-FI" sz="3600" dirty="0" smtClean="0"/>
              <a:t>kuvaa klikkaamalla näkyviin toiminnon </a:t>
            </a:r>
            <a:r>
              <a:rPr lang="fi-FI" sz="3600" b="1" dirty="0" smtClean="0"/>
              <a:t>Muuta kuva</a:t>
            </a:r>
            <a:r>
              <a:rPr lang="fi-FI" sz="3600" dirty="0" smtClean="0"/>
              <a:t>. Tällöin voit </a:t>
            </a:r>
          </a:p>
          <a:p>
            <a:pPr>
              <a:buNone/>
            </a:pPr>
            <a:r>
              <a:rPr lang="fi-FI" sz="3600" dirty="0" smtClean="0"/>
              <a:t>hyödyntää alkuperäisiä nuolia siirtämällä niitä omien kuvien </a:t>
            </a:r>
          </a:p>
          <a:p>
            <a:pPr>
              <a:buNone/>
            </a:pPr>
            <a:r>
              <a:rPr lang="fi-FI" sz="3600" dirty="0" smtClean="0"/>
              <a:t>kannalta sopiviin kohtiin.</a:t>
            </a:r>
          </a:p>
          <a:p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Puusorvin rakenne:</a:t>
            </a:r>
            <a:endParaRPr lang="fi-FI" dirty="0"/>
          </a:p>
        </p:txBody>
      </p:sp>
      <p:pic>
        <p:nvPicPr>
          <p:cNvPr id="4" name="Sisällön paikkamerkki 3" descr="IMG_64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784350"/>
            <a:ext cx="6858000" cy="4572000"/>
          </a:xfrm>
        </p:spPr>
      </p:pic>
      <p:sp>
        <p:nvSpPr>
          <p:cNvPr id="5" name="Nuoli vasemmalle 4"/>
          <p:cNvSpPr/>
          <p:nvPr/>
        </p:nvSpPr>
        <p:spPr>
          <a:xfrm rot="19544443">
            <a:off x="6692372" y="3454846"/>
            <a:ext cx="2031995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err="1" smtClean="0">
                <a:solidFill>
                  <a:srgbClr val="333333"/>
                </a:solidFill>
              </a:rPr>
              <a:t>Siirtopylkkä</a:t>
            </a:r>
            <a:r>
              <a:rPr lang="fi-FI" b="1" dirty="0" smtClean="0">
                <a:solidFill>
                  <a:srgbClr val="333333"/>
                </a:solidFill>
              </a:rPr>
              <a:t> </a:t>
            </a:r>
            <a:endParaRPr lang="fi-FI" b="1" dirty="0">
              <a:solidFill>
                <a:srgbClr val="333333"/>
              </a:solidFill>
            </a:endParaRPr>
          </a:p>
        </p:txBody>
      </p:sp>
      <p:sp>
        <p:nvSpPr>
          <p:cNvPr id="6" name="Nuoli oikealle 5"/>
          <p:cNvSpPr/>
          <p:nvPr/>
        </p:nvSpPr>
        <p:spPr>
          <a:xfrm rot="19499068">
            <a:off x="2907658" y="4859888"/>
            <a:ext cx="162648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Talttatuki</a:t>
            </a:r>
            <a:endParaRPr lang="fi-FI" b="1" dirty="0">
              <a:solidFill>
                <a:srgbClr val="333333"/>
              </a:solidFill>
            </a:endParaRPr>
          </a:p>
        </p:txBody>
      </p:sp>
      <p:sp>
        <p:nvSpPr>
          <p:cNvPr id="7" name="Nuoli oikealle 6"/>
          <p:cNvSpPr/>
          <p:nvPr/>
        </p:nvSpPr>
        <p:spPr>
          <a:xfrm rot="20984083">
            <a:off x="1934987" y="4034174"/>
            <a:ext cx="198652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Istukka/Kara</a:t>
            </a:r>
            <a:endParaRPr lang="fi-FI" b="1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tx2"/>
                </a:solidFill>
              </a:rPr>
              <a:t>Toimet</a:t>
            </a:r>
            <a:r>
              <a:rPr lang="fi-FI" dirty="0" smtClean="0"/>
              <a:t> ennen sorvausta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Sorvin kunto: Tarkasta, että sorvi on käyttökunnossa ja suojalaitteet paikoillaan.</a:t>
            </a:r>
          </a:p>
          <a:p>
            <a:r>
              <a:rPr lang="fi-FI" dirty="0" smtClean="0"/>
              <a:t>Jos sorvissa käytetään lisälaitteita, on niitä koskevat määräykset muistettava.</a:t>
            </a:r>
          </a:p>
          <a:p>
            <a:r>
              <a:rPr lang="fi-FI" dirty="0" smtClean="0"/>
              <a:t>Työkappaleen kiinnitys: Valitse oikea istukka. Pyöristä isot, kulmikkaat kappaleet ennen sorviin kiinnittämistä.</a:t>
            </a:r>
          </a:p>
          <a:p>
            <a:r>
              <a:rPr lang="fi-FI" dirty="0" smtClean="0"/>
              <a:t>Keskitä sorvattava kappale hyvin ja kiinnitä se tukevasti.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smtClean="0"/>
              <a:t>Sovita kierrosluku sorvattavan työkappaleen koon, muodon, materiaalin ja sorvaustavan mukaan.</a:t>
            </a:r>
          </a:p>
          <a:p>
            <a:r>
              <a:rPr lang="fi-FI" dirty="0" smtClean="0"/>
              <a:t>Terätuki ja taltat: Aseta terätuki niin lähelle sorvattavaa kappaletta kuin mahdollista.</a:t>
            </a:r>
          </a:p>
          <a:p>
            <a:r>
              <a:rPr lang="fi-FI" dirty="0" smtClean="0"/>
              <a:t>Tarkasta käsin pyörittäen ennen käynnistämistä, että työkappale pyörii esteettä.</a:t>
            </a:r>
          </a:p>
          <a:p>
            <a:r>
              <a:rPr lang="fi-FI" dirty="0" smtClean="0"/>
              <a:t>Varmista, että talttatuki ja </a:t>
            </a:r>
            <a:r>
              <a:rPr lang="fi-FI" dirty="0" err="1" smtClean="0"/>
              <a:t>siirtopylkkä</a:t>
            </a:r>
            <a:r>
              <a:rPr lang="fi-FI" dirty="0" smtClean="0"/>
              <a:t> ovat lujasti kiinni.</a:t>
            </a:r>
          </a:p>
          <a:p>
            <a:r>
              <a:rPr lang="fi-FI" dirty="0" smtClean="0"/>
              <a:t>Valitse oikea taltta ja tarkasta sen kunto. Teroita taltta tarvittaessa.</a:t>
            </a:r>
          </a:p>
          <a:p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Puusorvin käyttöliittymä:</a:t>
            </a:r>
            <a:endParaRPr lang="fi-FI" dirty="0"/>
          </a:p>
        </p:txBody>
      </p:sp>
      <p:pic>
        <p:nvPicPr>
          <p:cNvPr id="4" name="Sisällön paikkamerkki 3" descr="IMG_64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784350"/>
            <a:ext cx="6858000" cy="4572000"/>
          </a:xfrm>
        </p:spPr>
      </p:pic>
      <p:sp>
        <p:nvSpPr>
          <p:cNvPr id="5" name="Nuoli vasemmalle 4"/>
          <p:cNvSpPr/>
          <p:nvPr/>
        </p:nvSpPr>
        <p:spPr>
          <a:xfrm>
            <a:off x="3851920" y="2276872"/>
            <a:ext cx="1800200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err="1" smtClean="0">
                <a:solidFill>
                  <a:srgbClr val="333333"/>
                </a:solidFill>
              </a:rPr>
              <a:t>Hätä-seis</a:t>
            </a:r>
            <a:endParaRPr lang="fi-FI" b="1" dirty="0">
              <a:solidFill>
                <a:srgbClr val="333333"/>
              </a:solidFill>
            </a:endParaRPr>
          </a:p>
        </p:txBody>
      </p:sp>
      <p:sp>
        <p:nvSpPr>
          <p:cNvPr id="6" name="Nuoli oikealle 5"/>
          <p:cNvSpPr/>
          <p:nvPr/>
        </p:nvSpPr>
        <p:spPr>
          <a:xfrm>
            <a:off x="1691680" y="3861048"/>
            <a:ext cx="177049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err="1" smtClean="0">
                <a:solidFill>
                  <a:srgbClr val="333333"/>
                </a:solidFill>
              </a:rPr>
              <a:t>On/Off-kytkin</a:t>
            </a:r>
            <a:endParaRPr lang="fi-FI" b="1" dirty="0">
              <a:solidFill>
                <a:srgbClr val="333333"/>
              </a:solidFill>
            </a:endParaRPr>
          </a:p>
        </p:txBody>
      </p:sp>
      <p:sp>
        <p:nvSpPr>
          <p:cNvPr id="7" name="Kuvatekstinuoli alas 6"/>
          <p:cNvSpPr/>
          <p:nvPr/>
        </p:nvSpPr>
        <p:spPr>
          <a:xfrm>
            <a:off x="3131840" y="3068960"/>
            <a:ext cx="2448272" cy="9144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Pyörimisnopeuden säätö</a:t>
            </a:r>
            <a:endParaRPr lang="fi-FI" b="1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Pyörimisnopeuden säätö:</a:t>
            </a:r>
            <a:endParaRPr lang="fi-FI" dirty="0"/>
          </a:p>
        </p:txBody>
      </p:sp>
      <p:pic>
        <p:nvPicPr>
          <p:cNvPr id="4" name="Sisällön paikkamerkki 3" descr="IMG_65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784350"/>
            <a:ext cx="6858000" cy="4572000"/>
          </a:xfrm>
        </p:spPr>
      </p:pic>
      <p:sp>
        <p:nvSpPr>
          <p:cNvPr id="5" name="Nuoli vasemmalle 4"/>
          <p:cNvSpPr/>
          <p:nvPr/>
        </p:nvSpPr>
        <p:spPr>
          <a:xfrm>
            <a:off x="2699792" y="5157192"/>
            <a:ext cx="1224136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Kara</a:t>
            </a:r>
            <a:endParaRPr lang="fi-FI" b="1" dirty="0">
              <a:solidFill>
                <a:srgbClr val="333333"/>
              </a:solidFill>
            </a:endParaRPr>
          </a:p>
        </p:txBody>
      </p:sp>
      <p:sp>
        <p:nvSpPr>
          <p:cNvPr id="6" name="Tekstikehys 5"/>
          <p:cNvSpPr txBox="1"/>
          <p:nvPr/>
        </p:nvSpPr>
        <p:spPr>
          <a:xfrm>
            <a:off x="3131840" y="55892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  <p:sp>
        <p:nvSpPr>
          <p:cNvPr id="7" name="Nuoli oikealle 6"/>
          <p:cNvSpPr/>
          <p:nvPr/>
        </p:nvSpPr>
        <p:spPr>
          <a:xfrm>
            <a:off x="3491880" y="2276872"/>
            <a:ext cx="155447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Moottori</a:t>
            </a:r>
            <a:endParaRPr lang="fi-FI" b="1" dirty="0">
              <a:solidFill>
                <a:srgbClr val="333333"/>
              </a:solidFill>
            </a:endParaRPr>
          </a:p>
        </p:txBody>
      </p:sp>
      <p:sp>
        <p:nvSpPr>
          <p:cNvPr id="8" name="Nuoli vasemmalle 7"/>
          <p:cNvSpPr/>
          <p:nvPr/>
        </p:nvSpPr>
        <p:spPr>
          <a:xfrm rot="19952561">
            <a:off x="4475385" y="2368490"/>
            <a:ext cx="3384376" cy="7200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err="1" smtClean="0">
                <a:solidFill>
                  <a:srgbClr val="333333"/>
                </a:solidFill>
              </a:rPr>
              <a:t>Moniurahihna</a:t>
            </a:r>
            <a:r>
              <a:rPr lang="fi-FI" b="1" dirty="0" smtClean="0">
                <a:solidFill>
                  <a:srgbClr val="333333"/>
                </a:solidFill>
              </a:rPr>
              <a:t> hihnapyörineen</a:t>
            </a:r>
            <a:endParaRPr lang="fi-FI" b="1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Erilaisia sorvaustalttoja:</a:t>
            </a:r>
            <a:endParaRPr lang="fi-FI" dirty="0"/>
          </a:p>
        </p:txBody>
      </p:sp>
      <p:pic>
        <p:nvPicPr>
          <p:cNvPr id="4" name="Sisällön paikkamerkki 3" descr="IMG_65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784350"/>
            <a:ext cx="6858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Sorvaus: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smtClean="0"/>
              <a:t>Käytä kasvonsuojainta.</a:t>
            </a:r>
          </a:p>
          <a:p>
            <a:r>
              <a:rPr lang="fi-FI" dirty="0" smtClean="0"/>
              <a:t>Ota taltasta tukevasti kiinni kaksin käsin.</a:t>
            </a:r>
          </a:p>
          <a:p>
            <a:r>
              <a:rPr lang="fi-FI" dirty="0" smtClean="0"/>
              <a:t>Aloita sorvaus varovasti pienellä lastulla. Syötä tasaisesti materiaalin mukaan.</a:t>
            </a:r>
          </a:p>
          <a:p>
            <a:r>
              <a:rPr lang="fi-FI" dirty="0" smtClean="0"/>
              <a:t>Vaihda taltta työvaiheen mukaan.</a:t>
            </a:r>
          </a:p>
          <a:p>
            <a:r>
              <a:rPr lang="fi-FI" dirty="0" smtClean="0"/>
              <a:t>Pysäytä kone, jos siirrät terätukea tai mittaat.</a:t>
            </a:r>
          </a:p>
          <a:p>
            <a:r>
              <a:rPr lang="fi-FI" dirty="0" smtClean="0"/>
              <a:t>Ota terätuki pois ennen hiontaa. Hio pääsääntöisesti pyörivän kappaleen alapinnalta. Käytä hiomatukea.</a:t>
            </a:r>
          </a:p>
          <a:p>
            <a:r>
              <a:rPr lang="fi-FI" dirty="0" smtClean="0"/>
              <a:t>Älä jarruta käsin.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Suojavarusteet:</a:t>
            </a:r>
            <a:endParaRPr lang="fi-FI" dirty="0"/>
          </a:p>
        </p:txBody>
      </p:sp>
      <p:pic>
        <p:nvPicPr>
          <p:cNvPr id="4" name="Sisällön paikkamerkki 3" descr="IMG_65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784350"/>
            <a:ext cx="6858000" cy="4572000"/>
          </a:xfrm>
        </p:spPr>
      </p:pic>
      <p:sp>
        <p:nvSpPr>
          <p:cNvPr id="5" name="Kuvatekstinuoli alas 4"/>
          <p:cNvSpPr/>
          <p:nvPr/>
        </p:nvSpPr>
        <p:spPr>
          <a:xfrm>
            <a:off x="2843808" y="1484784"/>
            <a:ext cx="2808312" cy="9144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Sorvaajan takki (sauma selkäpuolella).</a:t>
            </a:r>
            <a:endParaRPr lang="fi-FI" b="1" dirty="0">
              <a:solidFill>
                <a:srgbClr val="333333"/>
              </a:solidFill>
            </a:endParaRPr>
          </a:p>
        </p:txBody>
      </p:sp>
      <p:sp>
        <p:nvSpPr>
          <p:cNvPr id="6" name="Nuoli oikealle 5"/>
          <p:cNvSpPr/>
          <p:nvPr/>
        </p:nvSpPr>
        <p:spPr>
          <a:xfrm rot="21374678">
            <a:off x="3073725" y="3992874"/>
            <a:ext cx="18425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Kasvosuojain</a:t>
            </a:r>
            <a:endParaRPr lang="fi-FI" b="1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320</TotalTime>
  <Words>348</Words>
  <Application>Microsoft Office PowerPoint</Application>
  <PresentationFormat>Näytössä katseltava diaesitys (4:3)</PresentationFormat>
  <Paragraphs>83</Paragraphs>
  <Slides>12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3" baseType="lpstr">
      <vt:lpstr>Metro</vt:lpstr>
      <vt:lpstr>Työsuojeluohje PUUSORVI</vt:lpstr>
      <vt:lpstr>Puusorvin rakenne:</vt:lpstr>
      <vt:lpstr>Toimet ennen sorvausta</vt:lpstr>
      <vt:lpstr>Dia 4</vt:lpstr>
      <vt:lpstr>Puusorvin käyttöliittymä:</vt:lpstr>
      <vt:lpstr>Pyörimisnopeuden säätö:</vt:lpstr>
      <vt:lpstr>Erilaisia sorvaustalttoja:</vt:lpstr>
      <vt:lpstr>Sorvaus:</vt:lpstr>
      <vt:lpstr>Suojavarusteet:</vt:lpstr>
      <vt:lpstr>Toimet sorvauksen jälkeen:</vt:lpstr>
      <vt:lpstr>Dia 11</vt:lpstr>
      <vt:lpstr>Dia 12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Puusorvi</dc:title>
  <dc:creator>HP</dc:creator>
  <cp:lastModifiedBy>HP</cp:lastModifiedBy>
  <cp:revision>40</cp:revision>
  <dcterms:created xsi:type="dcterms:W3CDTF">2014-05-12T10:04:30Z</dcterms:created>
  <dcterms:modified xsi:type="dcterms:W3CDTF">2014-11-02T13:17:07Z</dcterms:modified>
</cp:coreProperties>
</file>