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07" r:id="rId3"/>
    <p:sldId id="311" r:id="rId4"/>
    <p:sldId id="280" r:id="rId5"/>
    <p:sldId id="310" r:id="rId6"/>
    <p:sldId id="304" r:id="rId7"/>
    <p:sldId id="305" r:id="rId8"/>
    <p:sldId id="308" r:id="rId9"/>
    <p:sldId id="306" r:id="rId10"/>
    <p:sldId id="283" r:id="rId11"/>
    <p:sldId id="309" r:id="rId12"/>
    <p:sldId id="285" r:id="rId13"/>
    <p:sldId id="286" r:id="rId14"/>
  </p:sldIdLst>
  <p:sldSz cx="12188825" cy="6858000"/>
  <p:notesSz cx="6742113" cy="9872663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7" d="100"/>
          <a:sy n="117" d="100"/>
        </p:scale>
        <p:origin x="-300" y="-10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66"/>
      </p:cViewPr>
      <p:guideLst>
        <p:guide orient="horz" pos="2880"/>
        <p:guide orient="horz" pos="3110"/>
        <p:guide pos="216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06B70-66CB-4A64-915E-E4F555C754FC}" type="datetime1">
              <a:rPr lang="fi-FI" smtClean="0"/>
              <a:t>24.4.2018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CD8C92-813F-44B2-BA9D-3A9A9107EC73}" type="datetime1">
              <a:rPr lang="fi-FI" noProof="0" smtClean="0"/>
              <a:t>24.4.2018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8018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1392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8782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B2022-DA12-4042-9A0B-6D7DA8B01BAA}" type="datetime1">
              <a:rPr lang="fi-FI" noProof="0" smtClean="0"/>
              <a:t>24.4.2018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38D62-8991-4AFA-BF09-4AE7170D127E}" type="datetime1">
              <a:rPr lang="fi-FI" noProof="0" smtClean="0"/>
              <a:t>24.4.2018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0FDA4-602B-4820-85A9-9C0CF11994A9}" type="datetime1">
              <a:rPr lang="fi-FI" noProof="0" smtClean="0"/>
              <a:t>24.4.2018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35888289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5DD13-E057-4098-800D-6B171A57BD9B}" type="datetime1">
              <a:rPr lang="fi-FI" noProof="0" smtClean="0"/>
              <a:t>24.4.2018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C4D9C-B1A2-4ADF-8876-59A66674668F}" type="datetime1">
              <a:rPr lang="fi-FI" noProof="0" smtClean="0"/>
              <a:t>24.4.2018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B7240-BEF8-4E17-A71F-074AC2A3604B}" type="datetime1">
              <a:rPr lang="fi-FI" noProof="0" smtClean="0"/>
              <a:t>24.4.2018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8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3C4C-2650-4B65-BC64-18EEF7AEC640}" type="datetime1">
              <a:rPr lang="fi-FI" noProof="0" smtClean="0"/>
              <a:t>24.4.2018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E4D93-6BEA-4BF9-852E-EC516B848194}" type="datetime1">
              <a:rPr lang="fi-FI" noProof="0" smtClean="0"/>
              <a:t>24.4.2018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3266A-7567-46F5-B9A7-71B63993C02C}" type="datetime1">
              <a:rPr lang="fi-FI" noProof="0" smtClean="0"/>
              <a:t>24.4.2018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3" name="Sisällön paikkamerkki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8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EC5461-7D07-4A1B-AD8D-93D8281B218B}" type="datetime1">
              <a:rPr lang="fi-FI" noProof="0" smtClean="0"/>
              <a:t>24.4.2018</a:t>
            </a:fld>
            <a:endParaRPr lang="fi-FI" noProof="0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3" name="Kuvan paikkamerkki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pic>
        <p:nvPicPr>
          <p:cNvPr id="9" name="Kuva 4" descr="Tyhjä paikkamerkki kuvan lisäämistä varten. Napsauta paikkamerkkiä ja valitse kuva, jonka haluat lisät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  <a:p>
            <a:pPr lvl="5" rtl="0"/>
            <a:r>
              <a:rPr lang="fi-FI" noProof="0" dirty="0"/>
              <a:t>Kuudes taso</a:t>
            </a:r>
          </a:p>
          <a:p>
            <a:pPr lvl="6" rtl="0"/>
            <a:r>
              <a:rPr lang="fi-FI" noProof="0" dirty="0"/>
              <a:t>Seitsemäs taso</a:t>
            </a:r>
          </a:p>
          <a:p>
            <a:pPr lvl="7" rtl="0"/>
            <a:r>
              <a:rPr lang="fi-FI" noProof="0" dirty="0"/>
              <a:t>Kahdeksas taso</a:t>
            </a:r>
          </a:p>
          <a:p>
            <a:pPr lvl="8" rtl="0"/>
            <a:r>
              <a:rPr lang="fi-FI" noProof="0" dirty="0"/>
              <a:t>Yhdeksäs taso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BE448F2-9198-4D8E-A518-6996084863F6}" type="datetime1">
              <a:rPr lang="fi-FI" noProof="0" smtClean="0"/>
              <a:t>24.4.2018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38d95b9e8bb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8a1fa58688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a.net/id/b12373babe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96" y="536579"/>
            <a:ext cx="4103498" cy="2568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7828" y="1501759"/>
            <a:ext cx="9144000" cy="3505200"/>
          </a:xfrm>
        </p:spPr>
        <p:txBody>
          <a:bodyPr rtlCol="0"/>
          <a:lstStyle/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POMM1100</a:t>
            </a:r>
            <a:br>
              <a:rPr lang="fi-FI" dirty="0" smtClean="0">
                <a:latin typeface="Bernard MT Condensed" panose="02050806060905020404" pitchFamily="18" charset="0"/>
              </a:rPr>
            </a:br>
            <a:r>
              <a:rPr lang="fi-FI" sz="4000" dirty="0" smtClean="0">
                <a:latin typeface="Bernard MT Condensed" panose="02050806060905020404" pitchFamily="18" charset="0"/>
              </a:rPr>
              <a:t>Monialaisten opintojen loppuseminaari</a:t>
            </a:r>
            <a:endParaRPr lang="fi-FI" sz="4000" dirty="0">
              <a:latin typeface="Bernard MT Condensed" panose="02050806060905020404" pitchFamily="18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5486400"/>
            <a:ext cx="8229600" cy="1066800"/>
          </a:xfrm>
        </p:spPr>
        <p:txBody>
          <a:bodyPr rtlCol="0"/>
          <a:lstStyle/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Kevät 2018 </a:t>
            </a:r>
            <a:r>
              <a:rPr lang="fi-FI" dirty="0" err="1" smtClean="0">
                <a:latin typeface="Bernard MT Condensed" panose="02050806060905020404" pitchFamily="18" charset="0"/>
              </a:rPr>
              <a:t>Kaili</a:t>
            </a:r>
            <a:r>
              <a:rPr lang="fi-FI" dirty="0" smtClean="0">
                <a:latin typeface="Bernard MT Condensed" panose="02050806060905020404" pitchFamily="18" charset="0"/>
              </a:rPr>
              <a:t> </a:t>
            </a:r>
            <a:r>
              <a:rPr lang="fi-FI" dirty="0" err="1" smtClean="0">
                <a:latin typeface="Bernard MT Condensed" panose="02050806060905020404" pitchFamily="18" charset="0"/>
              </a:rPr>
              <a:t>Kepler-Uotinen</a:t>
            </a:r>
            <a:endParaRPr lang="fi-FI" dirty="0" smtClean="0">
              <a:latin typeface="Bernard MT Condensed" panose="02050806060905020404" pitchFamily="18" charset="0"/>
            </a:endParaRPr>
          </a:p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Diojen materiaaleja Johanna Kainulaiselta 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830">
            <a:off x="7131852" y="840736"/>
            <a:ext cx="4401763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3787365"/>
            <a:ext cx="3213100" cy="2232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9796" y="666031"/>
            <a:ext cx="10801200" cy="879376"/>
          </a:xfrm>
        </p:spPr>
        <p:txBody>
          <a:bodyPr>
            <a:noAutofit/>
          </a:bodyPr>
          <a:lstStyle/>
          <a:p>
            <a:r>
              <a:rPr lang="fi-FI" sz="2800" dirty="0" smtClean="0">
                <a:solidFill>
                  <a:srgbClr val="CC0099"/>
                </a:solidFill>
              </a:rPr>
              <a:t>Pohtikaa </a:t>
            </a:r>
            <a:r>
              <a:rPr lang="fi-FI" sz="2800" dirty="0">
                <a:solidFill>
                  <a:srgbClr val="CC0099"/>
                </a:solidFill>
              </a:rPr>
              <a:t>POM-opintojen myötä </a:t>
            </a:r>
            <a:r>
              <a:rPr lang="fi-FI" sz="2800" dirty="0" smtClean="0">
                <a:solidFill>
                  <a:srgbClr val="CC0099"/>
                </a:solidFill>
              </a:rPr>
              <a:t>kerryttämäänne/kehittämäänne/saamaanne </a:t>
            </a:r>
            <a:r>
              <a:rPr lang="fi-FI" sz="2800" dirty="0">
                <a:solidFill>
                  <a:srgbClr val="CC0099"/>
                </a:solidFill>
              </a:rPr>
              <a:t>tms. </a:t>
            </a:r>
            <a:r>
              <a:rPr lang="fi-FI" sz="2800" dirty="0" smtClean="0">
                <a:solidFill>
                  <a:srgbClr val="CC0099"/>
                </a:solidFill>
              </a:rPr>
              <a:t>luokanopettajan asiantuntijuutta </a:t>
            </a:r>
            <a:r>
              <a:rPr lang="fi-FI" sz="2800" dirty="0">
                <a:solidFill>
                  <a:srgbClr val="CC0099"/>
                </a:solidFill>
              </a:rPr>
              <a:t>oheisen kuvion ja oheisten määritelmien avulla</a:t>
            </a:r>
            <a:r>
              <a:rPr lang="fi-FI" sz="2800" dirty="0" smtClean="0">
                <a:solidFill>
                  <a:srgbClr val="CC0099"/>
                </a:solidFill>
              </a:rPr>
              <a:t>.</a:t>
            </a:r>
            <a:endParaRPr lang="fi-FI" sz="28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220" y="1572816"/>
            <a:ext cx="7314307" cy="411429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05780" y="1905687"/>
            <a:ext cx="3672408" cy="390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968">
              <a:lnSpc>
                <a:spcPct val="72000"/>
              </a:lnSpc>
              <a:spcBef>
                <a:spcPts val="400"/>
              </a:spcBef>
              <a:defRPr sz="1940"/>
            </a:pPr>
            <a:r>
              <a:rPr lang="fi-FI" dirty="0"/>
              <a:t>”Miten minusta tuli minä?”: </a:t>
            </a:r>
          </a:p>
          <a:p>
            <a:pPr marL="354787" indent="-354787" defTabSz="886968">
              <a:lnSpc>
                <a:spcPct val="72000"/>
              </a:lnSpc>
              <a:spcBef>
                <a:spcPts val="400"/>
              </a:spcBef>
              <a:buFontTx/>
              <a:buChar char="-"/>
              <a:defRPr sz="1940"/>
            </a:pPr>
            <a:r>
              <a:rPr lang="fi-FI" dirty="0"/>
              <a:t>Miten asiantuntijuuteni on kehittynyt POM-opintojen aikana?</a:t>
            </a:r>
          </a:p>
          <a:p>
            <a:pPr marL="354787" indent="-354787" defTabSz="886968">
              <a:lnSpc>
                <a:spcPct val="72000"/>
              </a:lnSpc>
              <a:spcBef>
                <a:spcPts val="400"/>
              </a:spcBef>
              <a:buSzTx/>
              <a:buNone/>
              <a:defRPr sz="1940"/>
            </a:pPr>
            <a:r>
              <a:rPr lang="fi-FI" dirty="0"/>
              <a:t>	- Mistä osa-alueista luokanopettajuuden asiantuntijuus /osaaminen rakentuu?</a:t>
            </a:r>
          </a:p>
          <a:p>
            <a:pPr defTabSz="886968">
              <a:lnSpc>
                <a:spcPct val="90000"/>
              </a:lnSpc>
              <a:spcBef>
                <a:spcPts val="400"/>
              </a:spcBef>
              <a:defRPr sz="1940"/>
            </a:pPr>
            <a:r>
              <a:rPr lang="fi-FI" i="1" dirty="0"/>
              <a:t>Asiantuntijuus =</a:t>
            </a:r>
          </a:p>
          <a:p>
            <a:pPr marL="354787" indent="-354787" defTabSz="886968">
              <a:lnSpc>
                <a:spcPct val="90000"/>
              </a:lnSpc>
              <a:spcBef>
                <a:spcPts val="400"/>
              </a:spcBef>
              <a:defRPr sz="1940"/>
            </a:pPr>
            <a:r>
              <a:rPr lang="fi-FI" dirty="0"/>
              <a:t>asiantuntijuus ei ole vain yksilön ominaisuus, vaan yksilön, yhteisön sekä kulttuurin välisen vuorovaikutuksen tuote </a:t>
            </a:r>
          </a:p>
          <a:p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121069" y="5987242"/>
            <a:ext cx="490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3"/>
              </a:rPr>
              <a:t>opettajaksi kehittymisen ydinosaamisalueisiin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34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xmlns="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603A257-83EF-43F8-8ECE-0153AF99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50" y="1078379"/>
            <a:ext cx="2916792" cy="3053355"/>
          </a:xfrm>
        </p:spPr>
        <p:txBody>
          <a:bodyPr anchor="ctr">
            <a:normAutofit/>
          </a:bodyPr>
          <a:lstStyle/>
          <a:p>
            <a:r>
              <a:rPr lang="fi-FI" sz="1700" dirty="0"/>
              <a:t>Matka kohti </a:t>
            </a:r>
            <a:r>
              <a:rPr lang="fi-FI" sz="1700" b="1" dirty="0"/>
              <a:t>asiantuntijuutta</a:t>
            </a:r>
            <a:r>
              <a:rPr lang="fi-FI" sz="1700" dirty="0"/>
              <a:t> (</a:t>
            </a:r>
            <a:r>
              <a:rPr lang="fi-FI" sz="1700" dirty="0" err="1"/>
              <a:t>pomit</a:t>
            </a:r>
            <a:r>
              <a:rPr lang="fi-FI" sz="1700" dirty="0"/>
              <a:t> 60 op):</a:t>
            </a:r>
            <a:br>
              <a:rPr lang="fi-FI" sz="1700" dirty="0"/>
            </a:br>
            <a:r>
              <a:rPr lang="fi-FI" sz="1700" dirty="0"/>
              <a:t/>
            </a:r>
            <a:br>
              <a:rPr lang="fi-FI" sz="1700" dirty="0"/>
            </a:br>
            <a:r>
              <a:rPr lang="fi-FI" sz="1700" dirty="0" smtClean="0"/>
              <a:t>Millaista </a:t>
            </a:r>
            <a:r>
              <a:rPr lang="fi-FI" sz="1700" dirty="0"/>
              <a:t>asiantuntijuutta saavutin? </a:t>
            </a:r>
            <a:br>
              <a:rPr lang="fi-FI" sz="1700" dirty="0"/>
            </a:br>
            <a:r>
              <a:rPr lang="fi-FI" sz="1700" dirty="0"/>
              <a:t/>
            </a:r>
            <a:br>
              <a:rPr lang="fi-FI" sz="1700" dirty="0"/>
            </a:br>
            <a:r>
              <a:rPr lang="fi-FI" sz="1700" dirty="0"/>
              <a:t>Mitä jäi saavuttamatta?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CFA5090-7F3E-451D-BCFC-513E2AEED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876" y="52628"/>
            <a:ext cx="6374208" cy="66116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Opintokokonaisuuden suoritettuaan opiskelija </a:t>
            </a:r>
          </a:p>
          <a:p>
            <a:r>
              <a:rPr lang="fi-FI" dirty="0">
                <a:solidFill>
                  <a:schemeClr val="tx1"/>
                </a:solidFill>
              </a:rPr>
              <a:t>tiedostaa omat asenteensa eri oppiaineita kohtaan ja kykenee tarkastelemaan niitä kriittisesti</a:t>
            </a:r>
          </a:p>
          <a:p>
            <a:r>
              <a:rPr lang="fi-FI" dirty="0">
                <a:solidFill>
                  <a:schemeClr val="tx1"/>
                </a:solidFill>
              </a:rPr>
              <a:t>tunnistaa oppiaineiden ja -sisältöjen merkityksen lapsen kehityksen ja hyvinvoinnin näkökulmasta</a:t>
            </a:r>
          </a:p>
          <a:p>
            <a:r>
              <a:rPr lang="fi-FI" dirty="0">
                <a:solidFill>
                  <a:schemeClr val="tx1"/>
                </a:solidFill>
              </a:rPr>
              <a:t>ymmärtää osallistavan kasvatuksen ja monikulttuurisuuden tuomat mahdollisuudet ja haasteet oppimiselle ja opettamiselle</a:t>
            </a:r>
          </a:p>
          <a:p>
            <a:r>
              <a:rPr lang="fi-FI" dirty="0">
                <a:solidFill>
                  <a:schemeClr val="tx1"/>
                </a:solidFill>
              </a:rPr>
              <a:t>tunnistaa oppiaineiden ja -sisältöjen erityisluonteen ja osaa samalla tarkastella ja jäsentää ilmiöitä yli oppiainerajojen</a:t>
            </a:r>
          </a:p>
          <a:p>
            <a:r>
              <a:rPr lang="fi-FI" dirty="0">
                <a:solidFill>
                  <a:schemeClr val="tx1"/>
                </a:solidFill>
              </a:rPr>
              <a:t>osaa eritellä oppiaineiden pedagogista kulttuuria sekä oppiainekirjoon liittyviä erilaisia, esimerkiksi ideologisia ja poliittisia sidoksia</a:t>
            </a:r>
          </a:p>
          <a:p>
            <a:r>
              <a:rPr lang="fi-FI" dirty="0">
                <a:solidFill>
                  <a:schemeClr val="tx1"/>
                </a:solidFill>
              </a:rPr>
              <a:t>osaa suunnitella ja toteuttaa opetusta ja arvioida oppimista eri oppiaineissa ja integroivissa oppimiskokonaisuuksissa luokilla 1–6 sekä esiopetuksen eri sisältöalueilla.</a:t>
            </a:r>
          </a:p>
        </p:txBody>
      </p:sp>
    </p:spTree>
    <p:extLst>
      <p:ext uri="{BB962C8B-B14F-4D97-AF65-F5344CB8AC3E}">
        <p14:creationId xmlns:p14="http://schemas.microsoft.com/office/powerpoint/2010/main" val="41688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3812" y="404664"/>
            <a:ext cx="9817224" cy="663352"/>
          </a:xfrm>
        </p:spPr>
        <p:txBody>
          <a:bodyPr/>
          <a:lstStyle/>
          <a:p>
            <a:r>
              <a:rPr lang="fi-FI" b="1" dirty="0" smtClean="0">
                <a:latin typeface="Bernard MT Condensed" panose="02050806060905020404" pitchFamily="18" charset="0"/>
              </a:rPr>
              <a:t>”Aukkopaikkatehtävä</a:t>
            </a:r>
            <a:r>
              <a:rPr lang="fi-FI" dirty="0" smtClean="0">
                <a:latin typeface="Bernard MT Condensed" panose="02050806060905020404" pitchFamily="18" charset="0"/>
              </a:rPr>
              <a:t>” asiantuntijuutenne kehittämiseen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1844" y="1340768"/>
            <a:ext cx="1058517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</a:t>
            </a:r>
            <a:r>
              <a:rPr lang="fi-FI" dirty="0" smtClean="0"/>
              <a:t>utkikaa </a:t>
            </a:r>
            <a:r>
              <a:rPr lang="fi-FI" dirty="0"/>
              <a:t>POM-opintojen </a:t>
            </a:r>
            <a:r>
              <a:rPr lang="fi-FI" dirty="0" smtClean="0"/>
              <a:t>kokonaistavoitteita ja peilatkaa edelliseen keskusteluunne: </a:t>
            </a:r>
          </a:p>
          <a:p>
            <a:pPr lvl="1"/>
            <a:r>
              <a:rPr lang="fi-FI" dirty="0" smtClean="0"/>
              <a:t>Mitä </a:t>
            </a:r>
            <a:r>
              <a:rPr lang="fi-FI" dirty="0"/>
              <a:t>POM-opinnoissa saavuttamani asiantuntijuus on? Millaista asiantuntijuutta POM-opinnoilla ylipäätään voidaan </a:t>
            </a:r>
            <a:r>
              <a:rPr lang="fi-FI" dirty="0" smtClean="0"/>
              <a:t>saavuttaa?</a:t>
            </a:r>
          </a:p>
          <a:p>
            <a:pPr lvl="1"/>
            <a:r>
              <a:rPr lang="fi-FI" dirty="0" smtClean="0"/>
              <a:t>Mitä </a:t>
            </a:r>
            <a:r>
              <a:rPr lang="fi-FI" dirty="0"/>
              <a:t>minulta jäi saavuttamatta? </a:t>
            </a:r>
            <a:endParaRPr lang="fi-FI" dirty="0" smtClean="0"/>
          </a:p>
          <a:p>
            <a:pPr lvl="1"/>
            <a:r>
              <a:rPr lang="fi-FI" dirty="0" smtClean="0"/>
              <a:t>Mitkä </a:t>
            </a:r>
            <a:r>
              <a:rPr lang="fi-FI" dirty="0"/>
              <a:t>ovat merkittävimmät asiantuntijuuden aukot, jotka jäivät POM-opintojen jälkeen täyttymättä. </a:t>
            </a:r>
          </a:p>
          <a:p>
            <a:pPr marL="0" indent="0">
              <a:buNone/>
            </a:pPr>
            <a:r>
              <a:rPr lang="fi-FI" dirty="0"/>
              <a:t>Laatikaa suunnitelma aukkojen täyttämiseksi: </a:t>
            </a:r>
            <a:endParaRPr lang="fi-FI" dirty="0" smtClean="0"/>
          </a:p>
          <a:p>
            <a:pPr lvl="1"/>
            <a:r>
              <a:rPr lang="fi-FI" dirty="0" smtClean="0"/>
              <a:t>Pohtikaa, mitä </a:t>
            </a:r>
            <a:r>
              <a:rPr lang="fi-FI" dirty="0"/>
              <a:t>selvitetään jo yhdessä opintojen aikana; tarvitseeko asiantuntijuutta kehittää teorian vai käytännön vai niiden yhteyden </a:t>
            </a:r>
            <a:r>
              <a:rPr lang="fi-FI" dirty="0" smtClean="0"/>
              <a:t>välillä?</a:t>
            </a:r>
          </a:p>
          <a:p>
            <a:pPr lvl="1"/>
            <a:r>
              <a:rPr lang="fi-FI" dirty="0" smtClean="0"/>
              <a:t>Mitä asiantuntijuus on? Mistä haen sitä: haenko kirjallisuudesta, haenko asiantuntijalta, menenkö observoimaan toimintaa jne.?</a:t>
            </a:r>
          </a:p>
          <a:p>
            <a:r>
              <a:rPr lang="fi-FI" b="1" dirty="0" smtClean="0"/>
              <a:t>Haastattelutehtävä </a:t>
            </a:r>
            <a:r>
              <a:rPr lang="fi-FI" b="1" dirty="0"/>
              <a:t>osana aukkopaikkatehtävää:</a:t>
            </a:r>
            <a:endParaRPr lang="fi-FI" dirty="0"/>
          </a:p>
          <a:p>
            <a:pPr lvl="1"/>
            <a:r>
              <a:rPr lang="fi-FI" dirty="0"/>
              <a:t>Haastattele/haastatelkaa jotakin asiantuntijaa, jonka tiedätte tuovan teille lisäymmärrystä, asiantuntijuutta ja jopa osaamista johonkin kehittymiskohteeseenne. Haastateltava voi olla ihailemanne opettaja, tutkija, vanhempi, kansalaisaktiivi, </a:t>
            </a:r>
            <a:r>
              <a:rPr lang="fi-FI" dirty="0" smtClean="0"/>
              <a:t>poliitikko </a:t>
            </a:r>
            <a:r>
              <a:rPr lang="fi-FI" dirty="0"/>
              <a:t>tms.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2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9601200" cy="807368"/>
          </a:xfrm>
        </p:spPr>
        <p:txBody>
          <a:bodyPr/>
          <a:lstStyle/>
          <a:p>
            <a:r>
              <a:rPr lang="fi-FI" dirty="0" smtClean="0"/>
              <a:t>Aukkopaikkoja ryhmässämme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196752"/>
            <a:ext cx="10801200" cy="5256584"/>
          </a:xfrm>
        </p:spPr>
        <p:txBody>
          <a:bodyPr>
            <a:normAutofit/>
          </a:bodyPr>
          <a:lstStyle/>
          <a:p>
            <a:r>
              <a:rPr lang="fi-FI" dirty="0" smtClean="0"/>
              <a:t>Johtajuus – Iina, Heljä, Emma 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Juridinen tietämys (lastensuojelu; opettajan oikeudet, vastuut ja velvollisuudet) (Soila, Veera, </a:t>
            </a:r>
            <a:r>
              <a:rPr lang="fi-FI" dirty="0" err="1" smtClean="0">
                <a:solidFill>
                  <a:srgbClr val="FF0000"/>
                </a:solidFill>
              </a:rPr>
              <a:t>Taia</a:t>
            </a:r>
            <a:r>
              <a:rPr lang="fi-FI" dirty="0" smtClean="0">
                <a:solidFill>
                  <a:srgbClr val="FF0000"/>
                </a:solidFill>
              </a:rPr>
              <a:t>) 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Vanhempien kanssa toimiminen (</a:t>
            </a:r>
            <a:r>
              <a:rPr lang="fi-FI" dirty="0" err="1" smtClean="0">
                <a:solidFill>
                  <a:srgbClr val="FF0000"/>
                </a:solidFill>
              </a:rPr>
              <a:t>Tinja</a:t>
            </a:r>
            <a:r>
              <a:rPr lang="fi-FI" dirty="0" smtClean="0">
                <a:solidFill>
                  <a:srgbClr val="FF0000"/>
                </a:solidFill>
              </a:rPr>
              <a:t>, Jenna, Sara)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Ryhmänhallintataidot, tilannetaju (yllättävät tilanteet)  (Tiina, Julia, Anna)</a:t>
            </a:r>
          </a:p>
          <a:p>
            <a:r>
              <a:rPr lang="fi-FI" dirty="0" smtClean="0"/>
              <a:t>Eriyttäminen (Ville, Jere, Johanna)</a:t>
            </a:r>
          </a:p>
        </p:txBody>
      </p:sp>
    </p:spTree>
    <p:extLst>
      <p:ext uri="{BB962C8B-B14F-4D97-AF65-F5344CB8AC3E}">
        <p14:creationId xmlns:p14="http://schemas.microsoft.com/office/powerpoint/2010/main" val="6963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549796" y="332656"/>
            <a:ext cx="10573818" cy="1143000"/>
          </a:xfrm>
        </p:spPr>
        <p:txBody>
          <a:bodyPr rtlCol="0"/>
          <a:lstStyle/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POMM1100 Monialaisten opintojen koontiseminaari 3 op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>
          <a:xfrm>
            <a:off x="909836" y="1772816"/>
            <a:ext cx="10657184" cy="4608512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Koontiseminaarin käytyäsi</a:t>
            </a:r>
            <a:endParaRPr lang="fi-FI" dirty="0"/>
          </a:p>
          <a:p>
            <a:r>
              <a:rPr lang="fi-FI" dirty="0"/>
              <a:t>ymmärrät perusopetuksessa opetettavien aineiden ja oppimiskokonaisuuksien monialaisten opintojen merkityksen luokanopettajan asiantuntijuuden rakentumisessa ja opettajan ammatissa</a:t>
            </a:r>
          </a:p>
          <a:p>
            <a:r>
              <a:rPr lang="fi-FI" dirty="0"/>
              <a:t>osaat tarkastella omaa asiantuntijuuttasi ja eritellä omia kehittymistarpeitasi.</a:t>
            </a:r>
          </a:p>
          <a:p>
            <a:pPr marL="0" indent="0">
              <a:buNone/>
            </a:pPr>
            <a:r>
              <a:rPr lang="fi-FI" b="1" dirty="0" smtClean="0"/>
              <a:t>Toteutustapamme:</a:t>
            </a:r>
            <a:endParaRPr lang="fi-FI" dirty="0" smtClean="0"/>
          </a:p>
          <a:p>
            <a:r>
              <a:rPr lang="fi-FI" dirty="0" smtClean="0"/>
              <a:t>1 op </a:t>
            </a:r>
            <a:r>
              <a:rPr lang="fi-FI" dirty="0" err="1" smtClean="0">
                <a:hlinkClick r:id="rId3"/>
              </a:rPr>
              <a:t>PROpe</a:t>
            </a:r>
            <a:r>
              <a:rPr lang="fi-FI" dirty="0" smtClean="0">
                <a:hlinkClick r:id="rId3"/>
              </a:rPr>
              <a:t>-sivuston</a:t>
            </a:r>
            <a:r>
              <a:rPr lang="fi-FI" dirty="0" smtClean="0"/>
              <a:t> päivittämistä/laatimista</a:t>
            </a:r>
          </a:p>
          <a:p>
            <a:r>
              <a:rPr lang="fi-FI" dirty="0" smtClean="0"/>
              <a:t>2 op </a:t>
            </a:r>
            <a:r>
              <a:rPr lang="fi-FI" dirty="0"/>
              <a:t>seminaaritapaamisia </a:t>
            </a:r>
            <a:r>
              <a:rPr lang="fi-FI" dirty="0" smtClean="0"/>
              <a:t>yht. 10 </a:t>
            </a:r>
            <a:r>
              <a:rPr lang="fi-FI" dirty="0"/>
              <a:t>tuntia + </a:t>
            </a:r>
            <a:r>
              <a:rPr lang="fi-FI" dirty="0" smtClean="0"/>
              <a:t>seminaaritehtäviä</a:t>
            </a:r>
          </a:p>
          <a:p>
            <a:pPr lvl="1"/>
            <a:r>
              <a:rPr lang="fi-FI" dirty="0"/>
              <a:t>”aukkopaikkatehtävä” (sis. mm. asiantuntijahaastattelun)</a:t>
            </a:r>
          </a:p>
          <a:p>
            <a:pPr lvl="1"/>
            <a:r>
              <a:rPr lang="fi-FI" dirty="0" smtClean="0">
                <a:hlinkClick r:id="rId4"/>
              </a:rPr>
              <a:t>POM-opintokokonaisuuden loppuarviointi</a:t>
            </a:r>
            <a:r>
              <a:rPr lang="fi-FI" dirty="0" smtClean="0"/>
              <a:t> (liittymisavain POM-loppuarviointi)</a:t>
            </a:r>
          </a:p>
          <a:p>
            <a:pPr marL="0" indent="0">
              <a:buNone/>
            </a:pPr>
            <a:r>
              <a:rPr lang="fi-FI" b="1" dirty="0" smtClean="0"/>
              <a:t>Kurssin arviointi:</a:t>
            </a:r>
            <a:endParaRPr lang="fi-FI" dirty="0" smtClean="0"/>
          </a:p>
          <a:p>
            <a:r>
              <a:rPr lang="fi-FI" dirty="0" smtClean="0"/>
              <a:t>arviointi </a:t>
            </a:r>
            <a:r>
              <a:rPr lang="fi-FI" dirty="0"/>
              <a:t>itse- ja vertaisarviointi (ope </a:t>
            </a:r>
            <a:r>
              <a:rPr lang="fi-FI" dirty="0" smtClean="0"/>
              <a:t>+/-1)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04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ED7997A-E3BD-46C1-A34C-79B1ADE9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Tapaamiset 10 </a:t>
            </a:r>
            <a:r>
              <a:rPr lang="fi-FI" sz="3600" dirty="0" smtClean="0"/>
              <a:t>t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CA66EAF7-BFCF-404C-86C3-E4129274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99" y="2132856"/>
            <a:ext cx="10175672" cy="2931015"/>
          </a:xfrm>
        </p:spPr>
        <p:txBody>
          <a:bodyPr/>
          <a:lstStyle/>
          <a:p>
            <a:r>
              <a:rPr lang="fi-FI" b="1" dirty="0" smtClean="0"/>
              <a:t>24.4 </a:t>
            </a:r>
            <a:r>
              <a:rPr lang="fi-FI" b="1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Kokemusten jakamista ja kokemusten koontiin orientoitumista </a:t>
            </a: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	LO:n asiantuntijuus: Mitä on? Mitä jo osaamme? Mitä tulee vielä 	oppia? </a:t>
            </a:r>
          </a:p>
          <a:p>
            <a:r>
              <a:rPr lang="fi-FI" b="1" smtClean="0">
                <a:solidFill>
                  <a:schemeClr val="tx1"/>
                </a:solidFill>
              </a:rPr>
              <a:t>26.4 </a:t>
            </a:r>
            <a:r>
              <a:rPr lang="fi-FI" smtClean="0">
                <a:solidFill>
                  <a:schemeClr val="tx1"/>
                </a:solidFill>
              </a:rPr>
              <a:t>Kohti </a:t>
            </a:r>
            <a:r>
              <a:rPr lang="fi-FI" dirty="0">
                <a:solidFill>
                  <a:schemeClr val="tx1"/>
                </a:solidFill>
              </a:rPr>
              <a:t>unelmien koulua </a:t>
            </a:r>
          </a:p>
          <a:p>
            <a:r>
              <a:rPr lang="fi-FI" b="1" dirty="0" smtClean="0">
                <a:solidFill>
                  <a:schemeClr val="tx1"/>
                </a:solidFill>
              </a:rPr>
              <a:t>30.4 </a:t>
            </a:r>
            <a:r>
              <a:rPr lang="fi-FI" dirty="0" smtClean="0">
                <a:solidFill>
                  <a:schemeClr val="tx1"/>
                </a:solidFill>
              </a:rPr>
              <a:t>Aukkopaikkatehtävien </a:t>
            </a:r>
            <a:r>
              <a:rPr lang="fi-FI" dirty="0">
                <a:solidFill>
                  <a:schemeClr val="tx1"/>
                </a:solidFill>
              </a:rPr>
              <a:t>purkamista</a:t>
            </a:r>
          </a:p>
          <a:p>
            <a:r>
              <a:rPr lang="fi-FI" b="1" dirty="0" smtClean="0">
                <a:solidFill>
                  <a:schemeClr val="tx1"/>
                </a:solidFill>
              </a:rPr>
              <a:t>2.5 </a:t>
            </a:r>
            <a:r>
              <a:rPr lang="fi-FI" dirty="0">
                <a:solidFill>
                  <a:schemeClr val="tx1"/>
                </a:solidFill>
              </a:rPr>
              <a:t>	Aukkopaikkatehtävien purkamista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2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620688"/>
            <a:ext cx="10873410" cy="6052515"/>
          </a:xfrm>
          <a:prstGeom prst="rect">
            <a:avLst/>
          </a:prstGeom>
        </p:spPr>
      </p:pic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019878" y="1543858"/>
            <a:ext cx="10259110" cy="46214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 err="1"/>
              <a:t>Kuvaa</a:t>
            </a:r>
            <a:r>
              <a:rPr dirty="0"/>
              <a:t> </a:t>
            </a:r>
            <a:r>
              <a:rPr dirty="0" err="1"/>
              <a:t>suhdettasi</a:t>
            </a:r>
            <a:r>
              <a:rPr dirty="0"/>
              <a:t> </a:t>
            </a:r>
            <a:r>
              <a:rPr dirty="0" err="1"/>
              <a:t>johonkin</a:t>
            </a:r>
            <a:r>
              <a:rPr dirty="0"/>
              <a:t> </a:t>
            </a:r>
            <a:r>
              <a:rPr dirty="0" err="1"/>
              <a:t>valitsemaasi</a:t>
            </a:r>
            <a:r>
              <a:rPr dirty="0"/>
              <a:t> </a:t>
            </a:r>
            <a:r>
              <a:rPr dirty="0" err="1"/>
              <a:t>oppiaineeseen</a:t>
            </a:r>
            <a:r>
              <a:rPr dirty="0"/>
              <a:t>, </a:t>
            </a:r>
            <a:r>
              <a:rPr dirty="0" err="1"/>
              <a:t>kurssiin</a:t>
            </a:r>
            <a:r>
              <a:rPr dirty="0"/>
              <a:t> tai </a:t>
            </a:r>
            <a:r>
              <a:rPr dirty="0" err="1"/>
              <a:t>mihin</a:t>
            </a:r>
            <a:r>
              <a:rPr dirty="0"/>
              <a:t> </a:t>
            </a:r>
            <a:r>
              <a:rPr dirty="0" err="1"/>
              <a:t>tahansa</a:t>
            </a:r>
            <a:r>
              <a:rPr dirty="0"/>
              <a:t> POM-</a:t>
            </a:r>
            <a:r>
              <a:rPr dirty="0" err="1"/>
              <a:t>opintoihin</a:t>
            </a:r>
            <a:r>
              <a:rPr dirty="0"/>
              <a:t> </a:t>
            </a:r>
            <a:r>
              <a:rPr dirty="0" err="1"/>
              <a:t>liittyvään</a:t>
            </a:r>
            <a:r>
              <a:rPr dirty="0"/>
              <a:t> </a:t>
            </a:r>
            <a:r>
              <a:rPr dirty="0" err="1"/>
              <a:t>asiaan</a:t>
            </a:r>
            <a:r>
              <a:rPr dirty="0"/>
              <a:t> </a:t>
            </a:r>
            <a:r>
              <a:rPr dirty="0" err="1"/>
              <a:t>nopan</a:t>
            </a:r>
            <a:r>
              <a:rPr dirty="0"/>
              <a:t> </a:t>
            </a:r>
            <a:r>
              <a:rPr lang="fi-FI" dirty="0" smtClean="0"/>
              <a:t>silmäluvun </a:t>
            </a:r>
            <a:r>
              <a:rPr dirty="0" err="1" smtClean="0"/>
              <a:t>osoittaman</a:t>
            </a:r>
            <a:r>
              <a:rPr dirty="0" smtClean="0"/>
              <a:t> </a:t>
            </a:r>
            <a:r>
              <a:rPr dirty="0" err="1"/>
              <a:t>näkökulman</a:t>
            </a:r>
            <a:r>
              <a:rPr dirty="0"/>
              <a:t> </a:t>
            </a:r>
            <a:r>
              <a:rPr dirty="0" err="1"/>
              <a:t>avulla</a:t>
            </a:r>
            <a:r>
              <a:rPr dirty="0"/>
              <a:t>: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ykkönen</a:t>
            </a:r>
            <a:r>
              <a:rPr dirty="0" smtClean="0"/>
              <a:t> </a:t>
            </a:r>
            <a:r>
              <a:rPr dirty="0"/>
              <a:t>= Olen </a:t>
            </a:r>
            <a:r>
              <a:rPr dirty="0" err="1"/>
              <a:t>kuin</a:t>
            </a:r>
            <a:r>
              <a:rPr dirty="0"/>
              <a:t> kala </a:t>
            </a:r>
            <a:r>
              <a:rPr dirty="0" err="1"/>
              <a:t>vedessä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kakkonen</a:t>
            </a:r>
            <a:r>
              <a:rPr dirty="0" smtClean="0"/>
              <a:t> </a:t>
            </a:r>
            <a:r>
              <a:rPr dirty="0"/>
              <a:t>= </a:t>
            </a:r>
            <a:r>
              <a:rPr dirty="0" err="1"/>
              <a:t>Minulle</a:t>
            </a:r>
            <a:r>
              <a:rPr dirty="0"/>
              <a:t> on </a:t>
            </a:r>
            <a:r>
              <a:rPr dirty="0" err="1"/>
              <a:t>tuottanut</a:t>
            </a:r>
            <a:r>
              <a:rPr dirty="0"/>
              <a:t> </a:t>
            </a:r>
            <a:r>
              <a:rPr dirty="0" err="1"/>
              <a:t>iloa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kolmonen</a:t>
            </a:r>
            <a:r>
              <a:rPr dirty="0" smtClean="0"/>
              <a:t> </a:t>
            </a:r>
            <a:r>
              <a:rPr dirty="0"/>
              <a:t>= Olen </a:t>
            </a:r>
            <a:r>
              <a:rPr dirty="0" err="1"/>
              <a:t>päässyt</a:t>
            </a:r>
            <a:r>
              <a:rPr dirty="0"/>
              <a:t> </a:t>
            </a:r>
            <a:r>
              <a:rPr dirty="0" err="1"/>
              <a:t>kurkistamaan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nelonen</a:t>
            </a:r>
            <a:r>
              <a:rPr dirty="0" smtClean="0"/>
              <a:t> </a:t>
            </a:r>
            <a:r>
              <a:rPr dirty="0"/>
              <a:t>= </a:t>
            </a:r>
            <a:r>
              <a:rPr dirty="0" err="1"/>
              <a:t>Jouduin</a:t>
            </a:r>
            <a:r>
              <a:rPr dirty="0"/>
              <a:t> </a:t>
            </a:r>
            <a:r>
              <a:rPr dirty="0" err="1"/>
              <a:t>pelastautumaan</a:t>
            </a:r>
            <a:r>
              <a:rPr dirty="0"/>
              <a:t>… / </a:t>
            </a:r>
            <a:r>
              <a:rPr dirty="0" err="1"/>
              <a:t>Kokemukseni</a:t>
            </a:r>
            <a:r>
              <a:rPr dirty="0"/>
              <a:t> x:stä </a:t>
            </a:r>
            <a:r>
              <a:rPr dirty="0" err="1"/>
              <a:t>oli</a:t>
            </a:r>
            <a:r>
              <a:rPr dirty="0"/>
              <a:t> </a:t>
            </a:r>
            <a:r>
              <a:rPr dirty="0" err="1"/>
              <a:t>kuin</a:t>
            </a:r>
            <a:r>
              <a:rPr dirty="0"/>
              <a:t> </a:t>
            </a:r>
            <a:r>
              <a:rPr dirty="0" err="1"/>
              <a:t>laskuvarjohyppy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vitonen</a:t>
            </a:r>
            <a:r>
              <a:rPr dirty="0" smtClean="0"/>
              <a:t> </a:t>
            </a:r>
            <a:r>
              <a:rPr dirty="0"/>
              <a:t>= Olen </a:t>
            </a:r>
            <a:r>
              <a:rPr dirty="0" err="1"/>
              <a:t>joutunut</a:t>
            </a:r>
            <a:r>
              <a:rPr dirty="0"/>
              <a:t> </a:t>
            </a:r>
            <a:r>
              <a:rPr dirty="0" err="1"/>
              <a:t>näyttelemään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kutonen</a:t>
            </a:r>
            <a:r>
              <a:rPr dirty="0" smtClean="0"/>
              <a:t> </a:t>
            </a:r>
            <a:r>
              <a:rPr dirty="0"/>
              <a:t>= </a:t>
            </a:r>
            <a:r>
              <a:rPr dirty="0" err="1"/>
              <a:t>Suuntaa</a:t>
            </a:r>
            <a:r>
              <a:rPr dirty="0"/>
              <a:t> </a:t>
            </a:r>
            <a:r>
              <a:rPr dirty="0" err="1"/>
              <a:t>tarvitsen</a:t>
            </a:r>
            <a:r>
              <a:rPr dirty="0"/>
              <a:t>…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019878" y="489607"/>
            <a:ext cx="10225136" cy="1054251"/>
          </a:xfrm>
          <a:prstGeom prst="rect">
            <a:avLst/>
          </a:prstGeom>
        </p:spPr>
        <p:txBody>
          <a:bodyPr>
            <a:normAutofit/>
          </a:bodyPr>
          <a:lstStyle>
            <a:lvl1pPr defTabSz="749808">
              <a:defRPr sz="3280"/>
            </a:lvl1pPr>
          </a:lstStyle>
          <a:p>
            <a:pPr>
              <a:defRPr sz="4428"/>
            </a:pPr>
            <a:r>
              <a:rPr dirty="0" err="1">
                <a:latin typeface="Bernard MT Condensed" panose="02050806060905020404" pitchFamily="18" charset="0"/>
              </a:rPr>
              <a:t>Virittäytymistä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tunnelmaan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nopan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avulla</a:t>
            </a:r>
            <a:endParaRPr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4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8896" y="239271"/>
            <a:ext cx="8579742" cy="360040"/>
          </a:xfrm>
        </p:spPr>
        <p:txBody>
          <a:bodyPr anchorCtr="1">
            <a:normAutofit fontScale="90000"/>
          </a:bodyPr>
          <a:lstStyle/>
          <a:p>
            <a:pPr eaLnBrk="1" hangingPunct="1">
              <a:defRPr/>
            </a:pPr>
            <a:r>
              <a:rPr lang="fi-FI" sz="2180" b="1" dirty="0">
                <a:solidFill>
                  <a:schemeClr val="tx2"/>
                </a:solidFill>
                <a:latin typeface="Garamond" pitchFamily="18" charset="0"/>
              </a:rPr>
              <a:t>Akselitehtävä: osaamiseni, suhteeni ja asenteeni eri oppiaineita kohtaan</a:t>
            </a:r>
            <a:r>
              <a:rPr lang="fi-FI" sz="2672" b="1" dirty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fi-FI" sz="2672" b="1" dirty="0">
                <a:solidFill>
                  <a:schemeClr val="tx2"/>
                </a:solidFill>
                <a:latin typeface="Garamond" pitchFamily="18" charset="0"/>
              </a:rPr>
            </a:br>
            <a:r>
              <a:rPr lang="fi-FI" sz="1828" b="1" dirty="0">
                <a:solidFill>
                  <a:schemeClr val="tx2"/>
                </a:solidFill>
                <a:latin typeface="Garamond" pitchFamily="18" charset="0"/>
              </a:rPr>
              <a:t>(AI, HY, KA*, KU, MU, LI &amp; TT, TS, TN, MA, YL (FY, KE, BG, GE))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6017803" y="1052736"/>
            <a:ext cx="5172" cy="51861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endParaRPr lang="fi-FI" sz="1266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286100" y="3680619"/>
            <a:ext cx="54634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endParaRPr lang="fi-FI" sz="1266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89281" y="729398"/>
            <a:ext cx="2853664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”Kiinnostaa tosi paljon”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602569" y="3253581"/>
            <a:ext cx="1922897" cy="65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 Tiedän/osaan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kaiken”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506588" y="6308726"/>
            <a:ext cx="1059904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”EVVK”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22412" y="3357563"/>
            <a:ext cx="1763688" cy="93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 En tiedä /en osaa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mitään”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108203" y="3068639"/>
            <a:ext cx="2795763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TIETO- &amp; TAITOAKSELI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015804" y="2085259"/>
            <a:ext cx="465959" cy="38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MOTIVAATIO- JA ASENNEAKSELI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8398669" y="6276818"/>
            <a:ext cx="1887829" cy="34118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fi-FI" sz="1266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* </a:t>
            </a:r>
            <a:r>
              <a:rPr lang="fi-FI" sz="1617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katsomusaineet</a:t>
            </a:r>
            <a:endParaRPr lang="fi-FI" sz="1617" dirty="0"/>
          </a:p>
        </p:txBody>
      </p:sp>
    </p:spTree>
    <p:extLst>
      <p:ext uri="{BB962C8B-B14F-4D97-AF65-F5344CB8AC3E}">
        <p14:creationId xmlns:p14="http://schemas.microsoft.com/office/powerpoint/2010/main" val="14412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xmlns="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E30605C-E83B-4A30-AAB2-7197B9E0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94" y="229762"/>
            <a:ext cx="3655873" cy="4701244"/>
          </a:xfrm>
        </p:spPr>
        <p:txBody>
          <a:bodyPr anchor="ctr">
            <a:normAutofit/>
          </a:bodyPr>
          <a:lstStyle/>
          <a:p>
            <a:r>
              <a:rPr lang="fi-FI" sz="4000" dirty="0" err="1"/>
              <a:t>PROpe</a:t>
            </a:r>
            <a:r>
              <a:rPr lang="fi-FI" sz="3200" dirty="0"/>
              <a:t> </a:t>
            </a:r>
            <a:r>
              <a:rPr lang="fi-FI" sz="2200" dirty="0"/>
              <a:t>Opeopiskelijan kasvunkansio</a:t>
            </a:r>
            <a:br>
              <a:rPr lang="fi-FI" sz="2200" dirty="0"/>
            </a:br>
            <a:r>
              <a:rPr lang="fi-FI" sz="2200" dirty="0"/>
              <a:t> https://peda.net/jyu/okl/propetyöskentely </a:t>
            </a:r>
            <a:br>
              <a:rPr lang="fi-FI" sz="2200" dirty="0"/>
            </a:br>
            <a:r>
              <a:rPr lang="fi-FI" sz="2200" dirty="0"/>
              <a:t/>
            </a:r>
            <a:br>
              <a:rPr lang="fi-FI" sz="2200" dirty="0"/>
            </a:br>
            <a:endParaRPr lang="fi-FI" sz="2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7BB29A3-26CF-4A1E-9CFD-08347CE1D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325" y="229763"/>
            <a:ext cx="6765196" cy="6559164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PROPE-työskentely POM-koontiseminaarissa: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Tutustu OKL:n opetussuunnitelman kuuteen keskeiseen osaamisalueeseen ja työstä niitä kirjallisuutta hyväksi käyttäen: </a:t>
            </a:r>
          </a:p>
          <a:p>
            <a:r>
              <a:rPr lang="fi-FI" dirty="0">
                <a:solidFill>
                  <a:schemeClr val="tx1"/>
                </a:solidFill>
              </a:rPr>
              <a:t> tavoitteena kartoittaa omia lähtökohtia osaamisalueiden kehittämiselle: tehdään itsearviointia ja reflektoidaan</a:t>
            </a:r>
          </a:p>
          <a:p>
            <a:r>
              <a:rPr lang="fi-FI" dirty="0">
                <a:solidFill>
                  <a:schemeClr val="tx1"/>
                </a:solidFill>
              </a:rPr>
              <a:t>mitä ajattelen, millainen olen, missä ja miten minun on kehityttävä suhteessa osaamisalueisiin</a:t>
            </a:r>
          </a:p>
          <a:p>
            <a:r>
              <a:rPr lang="fi-FI" dirty="0">
                <a:solidFill>
                  <a:schemeClr val="tx1"/>
                </a:solidFill>
              </a:rPr>
              <a:t>käytä itsearvioinnin ja reflektion tukena vähintään yhtä lähdettä/osaamisalue (teoreettisten lähteiden lisäksi voit hyödyntää esim. uutisia, kolumneja, ajankohtaiskeskusteluja kasvatuksesta ja koulutuksesta jne.) </a:t>
            </a:r>
          </a:p>
          <a:p>
            <a:r>
              <a:rPr lang="fi-FI" dirty="0">
                <a:solidFill>
                  <a:schemeClr val="tx1"/>
                </a:solidFill>
              </a:rPr>
              <a:t>peilaa myös koontiseminaarin tapaamisissa ja tehtävissä esille tulleita asioita </a:t>
            </a:r>
            <a:r>
              <a:rPr lang="fi-FI" dirty="0" err="1">
                <a:solidFill>
                  <a:schemeClr val="tx1"/>
                </a:solidFill>
              </a:rPr>
              <a:t>PROpepohdinnassasi</a:t>
            </a:r>
            <a:r>
              <a:rPr lang="fi-FI" dirty="0">
                <a:solidFill>
                  <a:schemeClr val="tx1"/>
                </a:solidFill>
              </a:rPr>
              <a:t>. 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b="1" dirty="0">
                <a:solidFill>
                  <a:schemeClr val="tx1"/>
                </a:solidFill>
              </a:rPr>
              <a:t>Kirjoitetaan osaamisaluebloggaukset/ tarkastellaan omaa osaamista suhteessa osaamisalueisiin ja laaditaan kehittymis-suunnitelma </a:t>
            </a:r>
          </a:p>
          <a:p>
            <a:r>
              <a:rPr lang="fi-FI" dirty="0">
                <a:solidFill>
                  <a:schemeClr val="tx1"/>
                </a:solidFill>
              </a:rPr>
              <a:t>omien heikkouksien ja vahvuuksien tunnistaminen 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schemeClr val="tx1"/>
                </a:solidFill>
              </a:rPr>
              <a:t> harjoitellaan osaamisen aukkopaikkojen täyttämistä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Laaditaan ”tiivistelmä” joko KK-tavoitteiden, KM-tavoitteiden tai opintokokonaisuuden tavoitteiden perusteella omasta osaamisesta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6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3181111-E562-4393-9C11-ECF5859B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Miten käytännössä?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B03C65C-85AC-4B35-9C59-DD309FF96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51" y="1844824"/>
            <a:ext cx="10175672" cy="3138661"/>
          </a:xfrm>
        </p:spPr>
        <p:txBody>
          <a:bodyPr>
            <a:normAutofit lnSpcReduction="10000"/>
          </a:bodyPr>
          <a:lstStyle/>
          <a:p>
            <a:r>
              <a:rPr lang="fi-FI" dirty="0">
                <a:solidFill>
                  <a:schemeClr val="tx1"/>
                </a:solidFill>
              </a:rPr>
              <a:t>Nimeä </a:t>
            </a:r>
            <a:r>
              <a:rPr lang="fi-FI" dirty="0" err="1">
                <a:solidFill>
                  <a:schemeClr val="tx1"/>
                </a:solidFill>
              </a:rPr>
              <a:t>PROpe</a:t>
            </a:r>
            <a:r>
              <a:rPr lang="fi-FI" dirty="0">
                <a:solidFill>
                  <a:schemeClr val="tx1"/>
                </a:solidFill>
              </a:rPr>
              <a:t>-sivustollesi selvästi POM-koontiseminaari.</a:t>
            </a:r>
          </a:p>
          <a:p>
            <a:r>
              <a:rPr lang="fi-FI" dirty="0" err="1">
                <a:solidFill>
                  <a:schemeClr val="tx1"/>
                </a:solidFill>
              </a:rPr>
              <a:t>PROpe-sivuston</a:t>
            </a:r>
            <a:r>
              <a:rPr lang="fi-FI" dirty="0">
                <a:solidFill>
                  <a:schemeClr val="tx1"/>
                </a:solidFill>
              </a:rPr>
              <a:t> tulee olla yllä mainittujen tehtävien osalta luettavissa </a:t>
            </a:r>
            <a:r>
              <a:rPr lang="fi-FI" dirty="0" smtClean="0">
                <a:solidFill>
                  <a:srgbClr val="FF0000"/>
                </a:solidFill>
              </a:rPr>
              <a:t>31.5.2018 </a:t>
            </a:r>
            <a:r>
              <a:rPr lang="fi-FI" dirty="0">
                <a:solidFill>
                  <a:schemeClr val="tx1"/>
                </a:solidFill>
              </a:rPr>
              <a:t>mennessä. </a:t>
            </a:r>
          </a:p>
          <a:p>
            <a:r>
              <a:rPr lang="fi-FI" dirty="0">
                <a:solidFill>
                  <a:schemeClr val="tx1"/>
                </a:solidFill>
              </a:rPr>
              <a:t>Muista antaa </a:t>
            </a:r>
            <a:r>
              <a:rPr lang="fi-FI" dirty="0" err="1" smtClean="0">
                <a:solidFill>
                  <a:schemeClr val="tx1"/>
                </a:solidFill>
              </a:rPr>
              <a:t>Kailille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luku- tai osallistujaoikeudet Julkisuusasetuksista: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Mene </a:t>
            </a:r>
            <a:r>
              <a:rPr lang="fi-FI" dirty="0" err="1">
                <a:solidFill>
                  <a:schemeClr val="tx1"/>
                </a:solidFill>
              </a:rPr>
              <a:t>PROpe</a:t>
            </a:r>
            <a:r>
              <a:rPr lang="fi-FI" dirty="0">
                <a:solidFill>
                  <a:schemeClr val="tx1"/>
                </a:solidFill>
              </a:rPr>
              <a:t>-sivustollesi ja valitse Julkisuus.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Klikkaa Osallistujat-kohdan alta Ei käyttäjiä.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Valitse + Lisää käyttäjiä ja kirjoita kohtaan </a:t>
            </a:r>
            <a:r>
              <a:rPr lang="fi-FI" i="1" dirty="0">
                <a:solidFill>
                  <a:schemeClr val="tx1"/>
                </a:solidFill>
              </a:rPr>
              <a:t>Etsi käyttäjiä heidän nimillään </a:t>
            </a:r>
            <a:r>
              <a:rPr lang="fi-FI" dirty="0">
                <a:solidFill>
                  <a:schemeClr val="tx1"/>
                </a:solidFill>
              </a:rPr>
              <a:t>opettajasi nimi ja valitse Hae.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Valitse open nimi avautuvasta valikosta ja Tallenna muutokset.  </a:t>
            </a:r>
          </a:p>
        </p:txBody>
      </p:sp>
    </p:spTree>
    <p:extLst>
      <p:ext uri="{BB962C8B-B14F-4D97-AF65-F5344CB8AC3E}">
        <p14:creationId xmlns:p14="http://schemas.microsoft.com/office/powerpoint/2010/main" val="25704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25B6F71-8A78-4117-BA90-C60B6C50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POMM-opintokokonaisuuden loppuarviointi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F7767A6-1AD3-4181-890B-23ADD977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51" y="1710388"/>
            <a:ext cx="10175672" cy="4169205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Tehdään </a:t>
            </a:r>
            <a:r>
              <a:rPr lang="fi-FI" dirty="0" err="1">
                <a:solidFill>
                  <a:schemeClr val="tx1"/>
                </a:solidFill>
              </a:rPr>
              <a:t>Pedanetiin</a:t>
            </a:r>
            <a:r>
              <a:rPr lang="fi-FI" dirty="0">
                <a:solidFill>
                  <a:schemeClr val="tx1"/>
                </a:solidFill>
              </a:rPr>
              <a:t> https://peda.net/jyu/okl/pom-opinnot/pl </a:t>
            </a:r>
          </a:p>
          <a:p>
            <a:r>
              <a:rPr lang="fi-FI" dirty="0">
                <a:solidFill>
                  <a:schemeClr val="tx1"/>
                </a:solidFill>
              </a:rPr>
              <a:t> Tee sitten arviointi, kun olet tehnyt kaikki </a:t>
            </a:r>
            <a:r>
              <a:rPr lang="fi-FI" dirty="0" err="1">
                <a:solidFill>
                  <a:schemeClr val="tx1"/>
                </a:solidFill>
              </a:rPr>
              <a:t>pomit</a:t>
            </a:r>
            <a:r>
              <a:rPr lang="fi-FI" dirty="0">
                <a:solidFill>
                  <a:schemeClr val="tx1"/>
                </a:solidFill>
              </a:rPr>
              <a:t> (60 op) </a:t>
            </a:r>
          </a:p>
          <a:p>
            <a:r>
              <a:rPr lang="fi-FI" dirty="0">
                <a:solidFill>
                  <a:schemeClr val="tx1"/>
                </a:solidFill>
              </a:rPr>
              <a:t>Vaikka olet antanut palautetta yksittäisiä oppiaineiden kursseja, niin nyt arvioit opintokokonaisuutta osiensa summana eli arvioit kutakin yksittäistä oppiainetta osana laajaa 60 opintopisteen kokonaisuutta, osana luokanopettajaopintojasi. </a:t>
            </a:r>
          </a:p>
        </p:txBody>
      </p:sp>
    </p:spTree>
    <p:extLst>
      <p:ext uri="{BB962C8B-B14F-4D97-AF65-F5344CB8AC3E}">
        <p14:creationId xmlns:p14="http://schemas.microsoft.com/office/powerpoint/2010/main" val="35761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xmlns="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A9F976E-5AB0-4848-8078-20AF3B39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36" y="0"/>
            <a:ext cx="3665485" cy="4701244"/>
          </a:xfrm>
        </p:spPr>
        <p:txBody>
          <a:bodyPr anchor="ctr">
            <a:normAutofit/>
          </a:bodyPr>
          <a:lstStyle/>
          <a:p>
            <a:r>
              <a:rPr lang="fi-FI" sz="3100" dirty="0"/>
              <a:t>Opettajaksi kehittymisen ydinosaamis-alueet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F636E501-24C2-4025-BA09-3DAE54E25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15" y="78941"/>
            <a:ext cx="6339131" cy="6858000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Eettinen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pystyy tunnistamaan ja analysoimaan toimintaansa eettiseltä kannalta ja toimimaan ristiriitatilanteissa eettisten periaatteiden pohjalta.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Intellektuaalinen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perustaa toimintansa ja ammatillisen kehittymisensä tieteelliselle ajattelulle.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Viestintä- ja vuorovaikutusosaaminen: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haluaa ja kykenee toimimaan yhteistoiminnallisesti vuorovaikutustilanteissa ja ryhmissä. Opiskelija on kykenevä ja kiinnostunut kuuntelemaan toista ja kykenevä viestimään erilaisissa vuorovaikutussuhteissa. •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Kulttuurinen, yhteisöllinen ja yhteiskunnallinen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kykenee arvioimaan yhteisön arvoja ja toimintakäytänteitä ja osallistuu niiden kehittämiseen, esim. kykenee näkemään asioita toisin, arvioimaan ja muuttamaan niitä. Opiskelija tunnistaa koulua ja kasvatusta koskevia käytänteitä ja monikulttuurisuuden ilmentymiä. •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Pedagoginen osaaminen:</a:t>
            </a:r>
          </a:p>
          <a:p>
            <a:r>
              <a:rPr lang="fi-FI" dirty="0">
                <a:solidFill>
                  <a:schemeClr val="tx1"/>
                </a:solidFill>
              </a:rPr>
              <a:t> Opiskelija kykenee suunnittelemaan, toteuttamaan, eriyttämään, arvioimaan ja kehittämään erilaisia oppimisprosesseja. • </a:t>
            </a:r>
          </a:p>
          <a:p>
            <a:r>
              <a:rPr lang="fi-FI" b="1" dirty="0">
                <a:solidFill>
                  <a:schemeClr val="tx1"/>
                </a:solidFill>
              </a:rPr>
              <a:t>Esteettinen osaaminen:</a:t>
            </a:r>
          </a:p>
          <a:p>
            <a:r>
              <a:rPr lang="fi-FI" dirty="0">
                <a:solidFill>
                  <a:schemeClr val="tx1"/>
                </a:solidFill>
              </a:rPr>
              <a:t> Opiskelija ymmärtää ihmisen kehollisena olentona, jolla on mahdollisuus kokonaisvaltaiseen moniaistiseen ympäristön kokemiseen. Hän pystyy luomaan välitöntä ja ennalta määrittelemätöntä aistimista merkitsevän esteettisen todellisuussuhteen ympäröivään maailmaan.</a:t>
            </a:r>
          </a:p>
        </p:txBody>
      </p:sp>
    </p:spTree>
    <p:extLst>
      <p:ext uri="{BB962C8B-B14F-4D97-AF65-F5344CB8AC3E}">
        <p14:creationId xmlns:p14="http://schemas.microsoft.com/office/powerpoint/2010/main" val="40972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10793106_TF02886637_TF02886637" id="{BF6216A0-600F-411A-9261-20213D67A3DC}" vid="{8FDD7FCF-3C70-4F5C-99BE-783AF52D8500}"/>
    </a:ext>
  </a:extLst>
</a:theme>
</file>

<file path=ppt/theme/theme2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Vesiväriesitys (laajakuva)</Template>
  <TotalTime>245</TotalTime>
  <Words>900</Words>
  <Application>Microsoft Office PowerPoint</Application>
  <PresentationFormat>Custom</PresentationFormat>
  <Paragraphs>108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Watercolor_16x9</vt:lpstr>
      <vt:lpstr>POMM1100 Monialaisten opintojen loppuseminaari</vt:lpstr>
      <vt:lpstr>POMM1100 Monialaisten opintojen koontiseminaari 3 op</vt:lpstr>
      <vt:lpstr>Tapaamiset 10 t</vt:lpstr>
      <vt:lpstr>Virittäytymistä tunnelmaan nopan avulla</vt:lpstr>
      <vt:lpstr>Akselitehtävä: osaamiseni, suhteeni ja asenteeni eri oppiaineita kohtaan (AI, HY, KA*, KU, MU, LI &amp; TT, TS, TN, MA, YL (FY, KE, BG, GE))</vt:lpstr>
      <vt:lpstr>PROpe Opeopiskelijan kasvunkansio  https://peda.net/jyu/okl/propetyöskentely   </vt:lpstr>
      <vt:lpstr>Miten käytännössä?</vt:lpstr>
      <vt:lpstr>POMM-opintokokonaisuuden loppuarviointi</vt:lpstr>
      <vt:lpstr>Opettajaksi kehittymisen ydinosaamis-alueet</vt:lpstr>
      <vt:lpstr>Pohtikaa POM-opintojen myötä kerryttämäänne/kehittämäänne/saamaanne tms. luokanopettajan asiantuntijuutta oheisen kuvion ja oheisten määritelmien avulla.</vt:lpstr>
      <vt:lpstr>Matka kohti asiantuntijuutta (pomit 60 op):  Millaista asiantuntijuutta saavutin?   Mitä jäi saavuttamatta? </vt:lpstr>
      <vt:lpstr>”Aukkopaikkatehtävä” asiantuntijuutenne kehittämiseen</vt:lpstr>
      <vt:lpstr>Aukkopaikkoja ryhmässämme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POMM1100 Monialaisten opintojen loppuseminaari</dc:title>
  <dc:creator>Kainulainen, Johanna</dc:creator>
  <cp:lastModifiedBy>Kepler-Uotinen Kaili</cp:lastModifiedBy>
  <cp:revision>19</cp:revision>
  <cp:lastPrinted>2018-04-23T15:10:47Z</cp:lastPrinted>
  <dcterms:created xsi:type="dcterms:W3CDTF">2017-11-09T16:06:43Z</dcterms:created>
  <dcterms:modified xsi:type="dcterms:W3CDTF">2018-04-24T09:39:58Z</dcterms:modified>
</cp:coreProperties>
</file>