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theme/themeOverride18.xml" ContentType="application/vnd.openxmlformats-officedocument.themeOverride+xml"/>
  <Override PartName="/ppt/charts/chart19.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theme/themeOverride21.xml" ContentType="application/vnd.openxmlformats-officedocument.themeOverride+xml"/>
  <Override PartName="/ppt/charts/chart22.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24.xml" ContentType="application/vnd.openxmlformats-officedocument.themeOverride+xml"/>
  <Override PartName="/ppt/charts/chart25.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6.xml" ContentType="application/vnd.openxmlformats-officedocument.themeOverride+xml"/>
  <Override PartName="/ppt/charts/chart27.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7.xml" ContentType="application/vnd.openxmlformats-officedocument.themeOverride+xml"/>
  <Override PartName="/ppt/charts/chart28.xml" ContentType="application/vnd.openxmlformats-officedocument.drawingml.chart+xml"/>
  <Override PartName="/ppt/theme/themeOverride28.xml" ContentType="application/vnd.openxmlformats-officedocument.themeOverride+xml"/>
  <Override PartName="/ppt/charts/chart29.xml" ContentType="application/vnd.openxmlformats-officedocument.drawingml.chart+xml"/>
  <Override PartName="/ppt/theme/themeOverride29.xml" ContentType="application/vnd.openxmlformats-officedocument.themeOverride+xml"/>
  <Override PartName="/ppt/charts/chart30.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30.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268" r:id="rId5"/>
    <p:sldId id="667" r:id="rId6"/>
    <p:sldId id="597" r:id="rId7"/>
    <p:sldId id="598" r:id="rId8"/>
    <p:sldId id="637" r:id="rId9"/>
    <p:sldId id="256" r:id="rId10"/>
    <p:sldId id="646" r:id="rId11"/>
    <p:sldId id="647" r:id="rId12"/>
    <p:sldId id="639" r:id="rId13"/>
    <p:sldId id="640" r:id="rId14"/>
    <p:sldId id="641" r:id="rId15"/>
    <p:sldId id="642" r:id="rId16"/>
    <p:sldId id="643" r:id="rId17"/>
    <p:sldId id="656" r:id="rId18"/>
    <p:sldId id="644" r:id="rId19"/>
    <p:sldId id="657" r:id="rId20"/>
    <p:sldId id="658" r:id="rId21"/>
    <p:sldId id="648" r:id="rId22"/>
    <p:sldId id="651" r:id="rId23"/>
    <p:sldId id="645"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39C"/>
    <a:srgbClr val="E29EF0"/>
    <a:srgbClr val="87189D"/>
    <a:srgbClr val="FFA300"/>
    <a:srgbClr val="000000"/>
    <a:srgbClr val="9FED41"/>
    <a:srgbClr val="FFFFFF"/>
    <a:srgbClr val="EEEB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B160B8-4000-476B-865D-DEA75CAB2D33}" v="240" dt="2022-06-09T11:13:13.9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6695" autoAdjust="0"/>
    <p:restoredTop sz="96357" autoAdjust="0"/>
  </p:normalViewPr>
  <p:slideViewPr>
    <p:cSldViewPr snapToGrid="0" showGuides="1">
      <p:cViewPr varScale="1">
        <p:scale>
          <a:sx n="110" d="100"/>
          <a:sy n="110" d="100"/>
        </p:scale>
        <p:origin x="1026" y="108"/>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84" d="100"/>
          <a:sy n="84" d="100"/>
        </p:scale>
        <p:origin x="29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1.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3.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5.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18.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1.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28.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prewise-my.sharepoint.com/personal/fisilvja_mps_fi/Documents/ASIAKASPROJEKTEJA/hyvink&#228;&#228;n%20opisto/Ty&#246;hyvinvointikartoitus%20Hyvink&#228;&#228;%202022%20DATA.xlsx" TargetMode="External"/></Relationships>
</file>

<file path=ppt/charts/_rels/chart9.xml.rels><?xml version="1.0" encoding="UTF-8" standalone="yes"?>
<Relationships xmlns="http://schemas.openxmlformats.org/package/2006/relationships"><Relationship Id="rId2" Type="http://schemas.openxmlformats.org/officeDocument/2006/relationships/oleObject" Target="https://prewise-my.sharepoint.com/personal/fisilvja_mps_fi/Documents/ASIAKASPROJEKTEJA/hyvink&#228;&#228;n%20opisto/Ty&#246;hyvinvointikartoitus%20Hyvink&#228;&#228;%202022%20DATA.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DATA.xlsx]taustat!PivotTable11</c:name>
    <c:fmtId val="9"/>
  </c:pivotSource>
  <c:chart>
    <c:autoTitleDeleted val="1"/>
    <c:pivotFmts>
      <c:pivotFmt>
        <c:idx val="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0894587770010582"/>
          <c:y val="7.4108212518964697E-2"/>
          <c:w val="0.83269830242510057"/>
          <c:h val="0.72408403773647823"/>
        </c:manualLayout>
      </c:layout>
      <c:barChart>
        <c:barDir val="col"/>
        <c:grouping val="clustered"/>
        <c:varyColors val="0"/>
        <c:ser>
          <c:idx val="0"/>
          <c:order val="0"/>
          <c:tx>
            <c:strRef>
              <c:f>taustat!$B$3:$B$4</c:f>
              <c:strCache>
                <c:ptCount val="1"/>
                <c:pt idx="0">
                  <c:v>2020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taustat!$A$5:$A$7</c:f>
              <c:strCache>
                <c:ptCount val="2"/>
                <c:pt idx="0">
                  <c:v>Opetan Kipinässä (aiemmin Helenenkadulla)</c:v>
                </c:pt>
                <c:pt idx="1">
                  <c:v>Opetan muualla</c:v>
                </c:pt>
              </c:strCache>
            </c:strRef>
          </c:cat>
          <c:val>
            <c:numRef>
              <c:f>taustat!$B$5:$B$7</c:f>
              <c:numCache>
                <c:formatCode>General</c:formatCode>
                <c:ptCount val="2"/>
                <c:pt idx="0">
                  <c:v>28</c:v>
                </c:pt>
                <c:pt idx="1">
                  <c:v>14</c:v>
                </c:pt>
              </c:numCache>
            </c:numRef>
          </c:val>
          <c:extLst>
            <c:ext xmlns:c16="http://schemas.microsoft.com/office/drawing/2014/chart" uri="{C3380CC4-5D6E-409C-BE32-E72D297353CC}">
              <c16:uniqueId val="{00000000-17AB-4B17-BA30-C8773A957AB4}"/>
            </c:ext>
          </c:extLst>
        </c:ser>
        <c:ser>
          <c:idx val="1"/>
          <c:order val="1"/>
          <c:tx>
            <c:strRef>
              <c:f>taustat!$C$3:$C$4</c:f>
              <c:strCache>
                <c:ptCount val="1"/>
                <c:pt idx="0">
                  <c:v>2022</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taustat!$A$5:$A$7</c:f>
              <c:strCache>
                <c:ptCount val="2"/>
                <c:pt idx="0">
                  <c:v>Opetan Kipinässä (aiemmin Helenenkadulla)</c:v>
                </c:pt>
                <c:pt idx="1">
                  <c:v>Opetan muualla</c:v>
                </c:pt>
              </c:strCache>
            </c:strRef>
          </c:cat>
          <c:val>
            <c:numRef>
              <c:f>taustat!$C$5:$C$7</c:f>
              <c:numCache>
                <c:formatCode>General</c:formatCode>
                <c:ptCount val="2"/>
                <c:pt idx="0">
                  <c:v>33</c:v>
                </c:pt>
                <c:pt idx="1">
                  <c:v>18</c:v>
                </c:pt>
              </c:numCache>
            </c:numRef>
          </c:val>
          <c:extLst>
            <c:ext xmlns:c16="http://schemas.microsoft.com/office/drawing/2014/chart" uri="{C3380CC4-5D6E-409C-BE32-E72D297353CC}">
              <c16:uniqueId val="{00000001-17AB-4B17-BA30-C8773A957AB4}"/>
            </c:ext>
          </c:extLst>
        </c:ser>
        <c:dLbls>
          <c:showLegendKey val="0"/>
          <c:showVal val="0"/>
          <c:showCatName val="0"/>
          <c:showSerName val="0"/>
          <c:showPercent val="0"/>
          <c:showBubbleSize val="0"/>
        </c:dLbls>
        <c:gapWidth val="124"/>
        <c:overlap val="-18"/>
        <c:axId val="137291248"/>
        <c:axId val="135711096"/>
      </c:barChart>
      <c:catAx>
        <c:axId val="1372912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135711096"/>
        <c:crosses val="autoZero"/>
        <c:auto val="1"/>
        <c:lblAlgn val="ctr"/>
        <c:lblOffset val="100"/>
        <c:noMultiLvlLbl val="0"/>
      </c:catAx>
      <c:valAx>
        <c:axId val="135711096"/>
        <c:scaling>
          <c:orientation val="minMax"/>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137291248"/>
        <c:crosses val="autoZero"/>
        <c:crossBetween val="between"/>
        <c:majorUnit val="5"/>
      </c:valAx>
      <c:spPr>
        <a:noFill/>
        <a:ln>
          <a:noFill/>
        </a:ln>
        <a:effectLst/>
      </c:spPr>
    </c:plotArea>
    <c:legend>
      <c:legendPos val="b"/>
      <c:layout>
        <c:manualLayout>
          <c:xMode val="edge"/>
          <c:yMode val="edge"/>
          <c:x val="0.16016633420367632"/>
          <c:y val="0.92165373259064476"/>
          <c:w val="0.71009874753667024"/>
          <c:h val="5.316254067568460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noFill/>
    <a:ln>
      <a:solidFill>
        <a:sysClr val="windowText" lastClr="000000"/>
      </a:solidFill>
    </a:ln>
    <a:effectLst/>
  </c:spPr>
  <c:txPr>
    <a:bodyPr/>
    <a:lstStyle/>
    <a:p>
      <a:pPr>
        <a:defRPr>
          <a:latin typeface="Texta" panose="00000500000000000000" pitchFamily="50" charset="0"/>
        </a:defRPr>
      </a:pPr>
      <a:endParaRPr lang="fi-FI"/>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vuodet!PivotTable3</c:name>
    <c:fmtId val="20"/>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8.126108985817472E-2"/>
          <c:w val="0.50231548522258684"/>
          <c:h val="0.80125659310352992"/>
        </c:manualLayout>
      </c:layout>
      <c:barChart>
        <c:barDir val="bar"/>
        <c:grouping val="clustered"/>
        <c:varyColors val="0"/>
        <c:ser>
          <c:idx val="0"/>
          <c:order val="0"/>
          <c:tx>
            <c:strRef>
              <c:f>'1-5 keskiarvot vuodet'!$B$15:$B$16</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vuodet'!$A$17:$A$21</c:f>
              <c:strCache>
                <c:ptCount val="5"/>
                <c:pt idx="0">
                  <c:v>*2.1. Tiedän mitä minulta odotetaan työssäni</c:v>
                </c:pt>
                <c:pt idx="1">
                  <c:v>*2.2. Työyhteisön osaaminen on ajan tasalla</c:v>
                </c:pt>
                <c:pt idx="2">
                  <c:v>*2.3. Työpaikallani huolehditaan perehdyttämisestä hyvin</c:v>
                </c:pt>
                <c:pt idx="3">
                  <c:v>*2.4. Opettajainkokous on hyödyllinen minulle</c:v>
                </c:pt>
                <c:pt idx="4">
                  <c:v>*2.5. Olen saanut hyvää palvelua opiston toimistolta</c:v>
                </c:pt>
              </c:strCache>
            </c:strRef>
          </c:cat>
          <c:val>
            <c:numRef>
              <c:f>'1-5 keskiarvot vuodet'!$B$17:$B$21</c:f>
              <c:numCache>
                <c:formatCode>0.00</c:formatCode>
                <c:ptCount val="5"/>
                <c:pt idx="0">
                  <c:v>4.6500000000000004</c:v>
                </c:pt>
                <c:pt idx="1">
                  <c:v>4.2105263157894735</c:v>
                </c:pt>
                <c:pt idx="2">
                  <c:v>4.101694915254237</c:v>
                </c:pt>
                <c:pt idx="3">
                  <c:v>3.3859649122807016</c:v>
                </c:pt>
              </c:numCache>
            </c:numRef>
          </c:val>
          <c:extLst>
            <c:ext xmlns:c16="http://schemas.microsoft.com/office/drawing/2014/chart" uri="{C3380CC4-5D6E-409C-BE32-E72D297353CC}">
              <c16:uniqueId val="{00000000-4DE1-4BA1-BBC1-6AE858687F3F}"/>
            </c:ext>
          </c:extLst>
        </c:ser>
        <c:ser>
          <c:idx val="1"/>
          <c:order val="1"/>
          <c:tx>
            <c:strRef>
              <c:f>'1-5 keskiarvot vuodet'!$C$15:$C$16</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vuodet'!$A$17:$A$21</c:f>
              <c:strCache>
                <c:ptCount val="5"/>
                <c:pt idx="0">
                  <c:v>*2.1. Tiedän mitä minulta odotetaan työssäni</c:v>
                </c:pt>
                <c:pt idx="1">
                  <c:v>*2.2. Työyhteisön osaaminen on ajan tasalla</c:v>
                </c:pt>
                <c:pt idx="2">
                  <c:v>*2.3. Työpaikallani huolehditaan perehdyttämisestä hyvin</c:v>
                </c:pt>
                <c:pt idx="3">
                  <c:v>*2.4. Opettajainkokous on hyödyllinen minulle</c:v>
                </c:pt>
                <c:pt idx="4">
                  <c:v>*2.5. Olen saanut hyvää palvelua opiston toimistolta</c:v>
                </c:pt>
              </c:strCache>
            </c:strRef>
          </c:cat>
          <c:val>
            <c:numRef>
              <c:f>'1-5 keskiarvot vuodet'!$C$17:$C$21</c:f>
              <c:numCache>
                <c:formatCode>0.00</c:formatCode>
                <c:ptCount val="5"/>
                <c:pt idx="0">
                  <c:v>4.3809523809523814</c:v>
                </c:pt>
                <c:pt idx="1">
                  <c:v>4.125</c:v>
                </c:pt>
                <c:pt idx="2">
                  <c:v>3.7073170731707319</c:v>
                </c:pt>
                <c:pt idx="3">
                  <c:v>3.2894736842105261</c:v>
                </c:pt>
                <c:pt idx="4">
                  <c:v>4.5</c:v>
                </c:pt>
              </c:numCache>
            </c:numRef>
          </c:val>
          <c:extLst>
            <c:ext xmlns:c16="http://schemas.microsoft.com/office/drawing/2014/chart" uri="{C3380CC4-5D6E-409C-BE32-E72D297353CC}">
              <c16:uniqueId val="{00000001-4DE1-4BA1-BBC1-6AE858687F3F}"/>
            </c:ext>
          </c:extLst>
        </c:ser>
        <c:ser>
          <c:idx val="2"/>
          <c:order val="2"/>
          <c:tx>
            <c:strRef>
              <c:f>'1-5 keskiarvot vuodet'!$D$15:$D$16</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vuodet'!$A$17:$A$21</c:f>
              <c:strCache>
                <c:ptCount val="5"/>
                <c:pt idx="0">
                  <c:v>*2.1. Tiedän mitä minulta odotetaan työssäni</c:v>
                </c:pt>
                <c:pt idx="1">
                  <c:v>*2.2. Työyhteisön osaaminen on ajan tasalla</c:v>
                </c:pt>
                <c:pt idx="2">
                  <c:v>*2.3. Työpaikallani huolehditaan perehdyttämisestä hyvin</c:v>
                </c:pt>
                <c:pt idx="3">
                  <c:v>*2.4. Opettajainkokous on hyödyllinen minulle</c:v>
                </c:pt>
                <c:pt idx="4">
                  <c:v>*2.5. Olen saanut hyvää palvelua opiston toimistolta</c:v>
                </c:pt>
              </c:strCache>
            </c:strRef>
          </c:cat>
          <c:val>
            <c:numRef>
              <c:f>'1-5 keskiarvot vuodet'!$D$17:$D$21</c:f>
              <c:numCache>
                <c:formatCode>0.00</c:formatCode>
                <c:ptCount val="5"/>
                <c:pt idx="0">
                  <c:v>4.4509803921568629</c:v>
                </c:pt>
                <c:pt idx="1">
                  <c:v>4.4130434782608692</c:v>
                </c:pt>
                <c:pt idx="2">
                  <c:v>4.1399999999999997</c:v>
                </c:pt>
                <c:pt idx="3">
                  <c:v>3.4081632653061225</c:v>
                </c:pt>
                <c:pt idx="4">
                  <c:v>4.62</c:v>
                </c:pt>
              </c:numCache>
            </c:numRef>
          </c:val>
          <c:extLst>
            <c:ext xmlns:c16="http://schemas.microsoft.com/office/drawing/2014/chart" uri="{C3380CC4-5D6E-409C-BE32-E72D297353CC}">
              <c16:uniqueId val="{00000002-4DE1-4BA1-BBC1-6AE858687F3F}"/>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21128471506947874"/>
          <c:y val="0.92434276052086117"/>
          <c:w val="0.62307798908579792"/>
          <c:h val="6.713743091695847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(2)!PivotTable4</c:name>
    <c:fmtId val="17"/>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8.0195149495106907E-2"/>
          <c:w val="0.47396927285640644"/>
          <c:h val="0.82045175860534969"/>
        </c:manualLayout>
      </c:layout>
      <c:barChart>
        <c:barDir val="bar"/>
        <c:grouping val="clustered"/>
        <c:varyColors val="0"/>
        <c:ser>
          <c:idx val="0"/>
          <c:order val="0"/>
          <c:tx>
            <c:strRef>
              <c:f>'1-5 keskiarvot (2)'!$B$26:$B$28</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(2)'!$A$29:$A$32</c:f>
              <c:strCache>
                <c:ptCount val="4"/>
                <c:pt idx="0">
                  <c:v>*7.1. Minuun EI OLE kohdistunut epäasiallista kohtelua työpaikallani</c:v>
                </c:pt>
                <c:pt idx="1">
                  <c:v>*7.2. EN OLE kohdannut työpaikallani sukupuoleeni kohdistuvaa epätasa-arvoisuutta</c:v>
                </c:pt>
                <c:pt idx="2">
                  <c:v>*7.3. EN OLE kokenut työpaikallani ikääni kohdistuvaa epätasa-arvoisuutta</c:v>
                </c:pt>
                <c:pt idx="3">
                  <c:v>*7.4. EN KOE fyysisen tai henkisen väkivallan uhkaa työpaikallani</c:v>
                </c:pt>
              </c:strCache>
            </c:strRef>
          </c:cat>
          <c:val>
            <c:numRef>
              <c:f>'1-5 keskiarvot (2)'!$B$29:$B$32</c:f>
              <c:numCache>
                <c:formatCode>0.00</c:formatCode>
                <c:ptCount val="4"/>
                <c:pt idx="0">
                  <c:v>4.7272727272727275</c:v>
                </c:pt>
                <c:pt idx="1">
                  <c:v>5</c:v>
                </c:pt>
                <c:pt idx="2">
                  <c:v>4.8787878787878789</c:v>
                </c:pt>
                <c:pt idx="3">
                  <c:v>4.9696969696969697</c:v>
                </c:pt>
              </c:numCache>
            </c:numRef>
          </c:val>
          <c:extLst>
            <c:ext xmlns:c16="http://schemas.microsoft.com/office/drawing/2014/chart" uri="{C3380CC4-5D6E-409C-BE32-E72D297353CC}">
              <c16:uniqueId val="{00000000-BEDC-46EA-8714-05E8AD4815FD}"/>
            </c:ext>
          </c:extLst>
        </c:ser>
        <c:ser>
          <c:idx val="1"/>
          <c:order val="1"/>
          <c:tx>
            <c:strRef>
              <c:f>'1-5 keskiarvot (2)'!$D$26:$D$28</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(2)'!$A$29:$A$32</c:f>
              <c:strCache>
                <c:ptCount val="4"/>
                <c:pt idx="0">
                  <c:v>*7.1. Minuun EI OLE kohdistunut epäasiallista kohtelua työpaikallani</c:v>
                </c:pt>
                <c:pt idx="1">
                  <c:v>*7.2. EN OLE kohdannut työpaikallani sukupuoleeni kohdistuvaa epätasa-arvoisuutta</c:v>
                </c:pt>
                <c:pt idx="2">
                  <c:v>*7.3. EN OLE kokenut työpaikallani ikääni kohdistuvaa epätasa-arvoisuutta</c:v>
                </c:pt>
                <c:pt idx="3">
                  <c:v>*7.4. EN KOE fyysisen tai henkisen väkivallan uhkaa työpaikallani</c:v>
                </c:pt>
              </c:strCache>
            </c:strRef>
          </c:cat>
          <c:val>
            <c:numRef>
              <c:f>'1-5 keskiarvot (2)'!$D$29:$D$32</c:f>
              <c:numCache>
                <c:formatCode>0.00</c:formatCode>
                <c:ptCount val="4"/>
                <c:pt idx="0">
                  <c:v>4.9444444444444446</c:v>
                </c:pt>
                <c:pt idx="1">
                  <c:v>5</c:v>
                </c:pt>
                <c:pt idx="2">
                  <c:v>4.9444444444444446</c:v>
                </c:pt>
                <c:pt idx="3">
                  <c:v>5</c:v>
                </c:pt>
              </c:numCache>
            </c:numRef>
          </c:val>
          <c:extLst>
            <c:ext xmlns:c16="http://schemas.microsoft.com/office/drawing/2014/chart" uri="{C3380CC4-5D6E-409C-BE32-E72D297353CC}">
              <c16:uniqueId val="{00000001-BEDC-46EA-8714-05E8AD4815FD}"/>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31500773051614417"/>
          <c:y val="0.93775945879967482"/>
          <c:w val="0.50219863196601122"/>
          <c:h val="4.1872789345733755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rgbClr val="00239C"/>
      </a:solidFill>
    </a:ln>
  </c:spPr>
  <c:txPr>
    <a:bodyPr/>
    <a:lstStyle/>
    <a:p>
      <a:pPr>
        <a:defRPr/>
      </a:pPr>
      <a:endParaRPr lang="fi-FI"/>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vuodet!PivotTable4</c:name>
    <c:fmtId val="17"/>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9.6486458660023255E-2"/>
          <c:w val="0.45269194061142981"/>
          <c:h val="0.78526972275397944"/>
        </c:manualLayout>
      </c:layout>
      <c:barChart>
        <c:barDir val="bar"/>
        <c:grouping val="clustered"/>
        <c:varyColors val="0"/>
        <c:ser>
          <c:idx val="0"/>
          <c:order val="0"/>
          <c:tx>
            <c:strRef>
              <c:f>'1-5 keskiarvot vuodet'!$B$24:$B$25</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vuodet'!$A$26:$A$29</c:f>
              <c:strCache>
                <c:ptCount val="4"/>
                <c:pt idx="0">
                  <c:v>*7.1. Minuun EI OLE kohdistunut epäasiallista kohtelua työpaikallani</c:v>
                </c:pt>
                <c:pt idx="1">
                  <c:v>*7.2. EN OLE kohdannut työpaikallani sukupuoleeni kohdistuvaa epätasa-arvoisuutta</c:v>
                </c:pt>
                <c:pt idx="2">
                  <c:v>*7.3. EN OLE kokenut työpaikallani ikääni kohdistuvaa epätasa-arvoisuutta</c:v>
                </c:pt>
                <c:pt idx="3">
                  <c:v>*7.4. EN KOE fyysisen tai henkisen väkivallan uhkaa työpaikallani</c:v>
                </c:pt>
              </c:strCache>
            </c:strRef>
          </c:cat>
          <c:val>
            <c:numRef>
              <c:f>'1-5 keskiarvot vuodet'!$B$26:$B$29</c:f>
              <c:numCache>
                <c:formatCode>0.00</c:formatCode>
                <c:ptCount val="4"/>
                <c:pt idx="0">
                  <c:v>4.7288135593220337</c:v>
                </c:pt>
                <c:pt idx="1">
                  <c:v>4.9655172413793105</c:v>
                </c:pt>
                <c:pt idx="2">
                  <c:v>4.8275862068965516</c:v>
                </c:pt>
                <c:pt idx="3">
                  <c:v>4.9122807017543861</c:v>
                </c:pt>
              </c:numCache>
            </c:numRef>
          </c:val>
          <c:extLst>
            <c:ext xmlns:c16="http://schemas.microsoft.com/office/drawing/2014/chart" uri="{C3380CC4-5D6E-409C-BE32-E72D297353CC}">
              <c16:uniqueId val="{00000000-ED9D-4D59-B389-BB3BB601246A}"/>
            </c:ext>
          </c:extLst>
        </c:ser>
        <c:ser>
          <c:idx val="1"/>
          <c:order val="1"/>
          <c:tx>
            <c:strRef>
              <c:f>'1-5 keskiarvot vuodet'!$C$24:$C$25</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vuodet'!$A$26:$A$29</c:f>
              <c:strCache>
                <c:ptCount val="4"/>
                <c:pt idx="0">
                  <c:v>*7.1. Minuun EI OLE kohdistunut epäasiallista kohtelua työpaikallani</c:v>
                </c:pt>
                <c:pt idx="1">
                  <c:v>*7.2. EN OLE kohdannut työpaikallani sukupuoleeni kohdistuvaa epätasa-arvoisuutta</c:v>
                </c:pt>
                <c:pt idx="2">
                  <c:v>*7.3. EN OLE kokenut työpaikallani ikääni kohdistuvaa epätasa-arvoisuutta</c:v>
                </c:pt>
                <c:pt idx="3">
                  <c:v>*7.4. EN KOE fyysisen tai henkisen väkivallan uhkaa työpaikallani</c:v>
                </c:pt>
              </c:strCache>
            </c:strRef>
          </c:cat>
          <c:val>
            <c:numRef>
              <c:f>'1-5 keskiarvot vuodet'!$C$26:$C$29</c:f>
              <c:numCache>
                <c:formatCode>0.00</c:formatCode>
                <c:ptCount val="4"/>
                <c:pt idx="0">
                  <c:v>4.7380952380952381</c:v>
                </c:pt>
                <c:pt idx="1">
                  <c:v>4.8809523809523814</c:v>
                </c:pt>
                <c:pt idx="2">
                  <c:v>4.7142857142857144</c:v>
                </c:pt>
                <c:pt idx="3">
                  <c:v>4.7857142857142856</c:v>
                </c:pt>
              </c:numCache>
            </c:numRef>
          </c:val>
          <c:extLst>
            <c:ext xmlns:c16="http://schemas.microsoft.com/office/drawing/2014/chart" uri="{C3380CC4-5D6E-409C-BE32-E72D297353CC}">
              <c16:uniqueId val="{00000001-ED9D-4D59-B389-BB3BB601246A}"/>
            </c:ext>
          </c:extLst>
        </c:ser>
        <c:ser>
          <c:idx val="2"/>
          <c:order val="2"/>
          <c:tx>
            <c:strRef>
              <c:f>'1-5 keskiarvot vuodet'!$D$24:$D$25</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vuodet'!$A$26:$A$29</c:f>
              <c:strCache>
                <c:ptCount val="4"/>
                <c:pt idx="0">
                  <c:v>*7.1. Minuun EI OLE kohdistunut epäasiallista kohtelua työpaikallani</c:v>
                </c:pt>
                <c:pt idx="1">
                  <c:v>*7.2. EN OLE kohdannut työpaikallani sukupuoleeni kohdistuvaa epätasa-arvoisuutta</c:v>
                </c:pt>
                <c:pt idx="2">
                  <c:v>*7.3. EN OLE kokenut työpaikallani ikääni kohdistuvaa epätasa-arvoisuutta</c:v>
                </c:pt>
                <c:pt idx="3">
                  <c:v>*7.4. EN KOE fyysisen tai henkisen väkivallan uhkaa työpaikallani</c:v>
                </c:pt>
              </c:strCache>
            </c:strRef>
          </c:cat>
          <c:val>
            <c:numRef>
              <c:f>'1-5 keskiarvot vuodet'!$D$26:$D$29</c:f>
              <c:numCache>
                <c:formatCode>0.00</c:formatCode>
                <c:ptCount val="4"/>
                <c:pt idx="0">
                  <c:v>4.8039215686274508</c:v>
                </c:pt>
                <c:pt idx="1">
                  <c:v>5</c:v>
                </c:pt>
                <c:pt idx="2">
                  <c:v>4.9019607843137258</c:v>
                </c:pt>
                <c:pt idx="3">
                  <c:v>4.9803921568627452</c:v>
                </c:pt>
              </c:numCache>
            </c:numRef>
          </c:val>
          <c:extLst>
            <c:ext xmlns:c16="http://schemas.microsoft.com/office/drawing/2014/chart" uri="{C3380CC4-5D6E-409C-BE32-E72D297353CC}">
              <c16:uniqueId val="{00000002-ED9D-4D59-B389-BB3BB601246A}"/>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21822462139882964"/>
          <c:y val="0.91620261858452923"/>
          <c:w val="0.58636904180120508"/>
          <c:h val="7.009123859517560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(2)!PivotTable5</c:name>
    <c:fmtId val="11"/>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304232175570185"/>
          <c:y val="8.2816680346826585E-2"/>
          <c:w val="0.44256357665787793"/>
          <c:h val="0.81783013062226795"/>
        </c:manualLayout>
      </c:layout>
      <c:barChart>
        <c:barDir val="bar"/>
        <c:grouping val="clustered"/>
        <c:varyColors val="0"/>
        <c:ser>
          <c:idx val="0"/>
          <c:order val="0"/>
          <c:tx>
            <c:strRef>
              <c:f>'1-5 keskiarvot (2)'!$B$33:$B$35</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(2)'!$A$36:$A$38</c:f>
              <c:strCache>
                <c:ptCount val="3"/>
                <c:pt idx="0">
                  <c:v>*9.1. Hyvinkään Opistossa on miellyttävä työskentelyilmapiiri</c:v>
                </c:pt>
                <c:pt idx="1">
                  <c:v>*9.2. Tunnen kuuluvani Hyvinkään Opiston työyhteisöön</c:v>
                </c:pt>
                <c:pt idx="2">
                  <c:v>*9.3. Saan työtäni koskevaa tietoa Hyvinkään Opiston henkilökunnalta riittävästi</c:v>
                </c:pt>
              </c:strCache>
            </c:strRef>
          </c:cat>
          <c:val>
            <c:numRef>
              <c:f>'1-5 keskiarvot (2)'!$B$36:$B$38</c:f>
              <c:numCache>
                <c:formatCode>0.00</c:formatCode>
                <c:ptCount val="3"/>
                <c:pt idx="0">
                  <c:v>4.4545454545454541</c:v>
                </c:pt>
                <c:pt idx="1">
                  <c:v>3.6666666666666665</c:v>
                </c:pt>
                <c:pt idx="2">
                  <c:v>4.3030303030303028</c:v>
                </c:pt>
              </c:numCache>
            </c:numRef>
          </c:val>
          <c:extLst>
            <c:ext xmlns:c16="http://schemas.microsoft.com/office/drawing/2014/chart" uri="{C3380CC4-5D6E-409C-BE32-E72D297353CC}">
              <c16:uniqueId val="{00000000-7E36-48AE-91B0-D941BDAC28CC}"/>
            </c:ext>
          </c:extLst>
        </c:ser>
        <c:ser>
          <c:idx val="1"/>
          <c:order val="1"/>
          <c:tx>
            <c:strRef>
              <c:f>'1-5 keskiarvot (2)'!$D$33:$D$35</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(2)'!$A$36:$A$38</c:f>
              <c:strCache>
                <c:ptCount val="3"/>
                <c:pt idx="0">
                  <c:v>*9.1. Hyvinkään Opistossa on miellyttävä työskentelyilmapiiri</c:v>
                </c:pt>
                <c:pt idx="1">
                  <c:v>*9.2. Tunnen kuuluvani Hyvinkään Opiston työyhteisöön</c:v>
                </c:pt>
                <c:pt idx="2">
                  <c:v>*9.3. Saan työtäni koskevaa tietoa Hyvinkään Opiston henkilökunnalta riittävästi</c:v>
                </c:pt>
              </c:strCache>
            </c:strRef>
          </c:cat>
          <c:val>
            <c:numRef>
              <c:f>'1-5 keskiarvot (2)'!$D$36:$D$38</c:f>
              <c:numCache>
                <c:formatCode>0.00</c:formatCode>
                <c:ptCount val="3"/>
                <c:pt idx="0">
                  <c:v>4.5</c:v>
                </c:pt>
                <c:pt idx="1">
                  <c:v>3.6666666666666665</c:v>
                </c:pt>
                <c:pt idx="2">
                  <c:v>4.3888888888888893</c:v>
                </c:pt>
              </c:numCache>
            </c:numRef>
          </c:val>
          <c:extLst>
            <c:ext xmlns:c16="http://schemas.microsoft.com/office/drawing/2014/chart" uri="{C3380CC4-5D6E-409C-BE32-E72D297353CC}">
              <c16:uniqueId val="{00000001-7E36-48AE-91B0-D941BDAC28CC}"/>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50316414159308431"/>
          <c:y val="0.92889550570840695"/>
          <c:w val="0.38377109263300541"/>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rgbClr val="00239C"/>
      </a:solidFill>
    </a:ln>
  </c:spPr>
  <c:txPr>
    <a:bodyPr/>
    <a:lstStyle/>
    <a:p>
      <a:pPr>
        <a:defRPr/>
      </a:pPr>
      <a:endParaRPr lang="fi-FI"/>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vuodet!PivotTable5</c:name>
    <c:fmtId val="18"/>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9.0366982308889274E-2"/>
          <c:w val="0.47052024886904736"/>
          <c:h val="0.79376202948375563"/>
        </c:manualLayout>
      </c:layout>
      <c:barChart>
        <c:barDir val="bar"/>
        <c:grouping val="clustered"/>
        <c:varyColors val="0"/>
        <c:ser>
          <c:idx val="0"/>
          <c:order val="0"/>
          <c:tx>
            <c:strRef>
              <c:f>'1-5 keskiarvot vuodet'!$B$31:$B$32</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vuodet'!$A$33:$A$35</c:f>
              <c:strCache>
                <c:ptCount val="3"/>
                <c:pt idx="0">
                  <c:v>*9.1. Hyvinkään Opistossa on miellyttävä työskentelyilmapiiri</c:v>
                </c:pt>
                <c:pt idx="1">
                  <c:v>*9.2. Tunnen kuuluvani Hyvinkään Opiston työyhteisöön</c:v>
                </c:pt>
                <c:pt idx="2">
                  <c:v>*9.3. Saan työtäni koskevaa tietoa Hyvinkään Opiston henkilökunnalta riittävästi</c:v>
                </c:pt>
              </c:strCache>
            </c:strRef>
          </c:cat>
          <c:val>
            <c:numRef>
              <c:f>'1-5 keskiarvot vuodet'!$B$33:$B$35</c:f>
              <c:numCache>
                <c:formatCode>0.00</c:formatCode>
                <c:ptCount val="3"/>
                <c:pt idx="0">
                  <c:v>4.4915254237288131</c:v>
                </c:pt>
                <c:pt idx="1">
                  <c:v>3.6779661016949152</c:v>
                </c:pt>
                <c:pt idx="2">
                  <c:v>4.2203389830508478</c:v>
                </c:pt>
              </c:numCache>
            </c:numRef>
          </c:val>
          <c:extLst>
            <c:ext xmlns:c16="http://schemas.microsoft.com/office/drawing/2014/chart" uri="{C3380CC4-5D6E-409C-BE32-E72D297353CC}">
              <c16:uniqueId val="{00000000-975D-4530-B608-A5698DE9124D}"/>
            </c:ext>
          </c:extLst>
        </c:ser>
        <c:ser>
          <c:idx val="1"/>
          <c:order val="1"/>
          <c:tx>
            <c:strRef>
              <c:f>'1-5 keskiarvot vuodet'!$C$31:$C$32</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vuodet'!$A$33:$A$35</c:f>
              <c:strCache>
                <c:ptCount val="3"/>
                <c:pt idx="0">
                  <c:v>*9.1. Hyvinkään Opistossa on miellyttävä työskentelyilmapiiri</c:v>
                </c:pt>
                <c:pt idx="1">
                  <c:v>*9.2. Tunnen kuuluvani Hyvinkään Opiston työyhteisöön</c:v>
                </c:pt>
                <c:pt idx="2">
                  <c:v>*9.3. Saan työtäni koskevaa tietoa Hyvinkään Opiston henkilökunnalta riittävästi</c:v>
                </c:pt>
              </c:strCache>
            </c:strRef>
          </c:cat>
          <c:val>
            <c:numRef>
              <c:f>'1-5 keskiarvot vuodet'!$C$33:$C$35</c:f>
              <c:numCache>
                <c:formatCode>0.00</c:formatCode>
                <c:ptCount val="3"/>
                <c:pt idx="0">
                  <c:v>4.2857142857142856</c:v>
                </c:pt>
                <c:pt idx="1">
                  <c:v>3.5609756097560976</c:v>
                </c:pt>
                <c:pt idx="2">
                  <c:v>4.1904761904761907</c:v>
                </c:pt>
              </c:numCache>
            </c:numRef>
          </c:val>
          <c:extLst>
            <c:ext xmlns:c16="http://schemas.microsoft.com/office/drawing/2014/chart" uri="{C3380CC4-5D6E-409C-BE32-E72D297353CC}">
              <c16:uniqueId val="{00000001-975D-4530-B608-A5698DE9124D}"/>
            </c:ext>
          </c:extLst>
        </c:ser>
        <c:ser>
          <c:idx val="2"/>
          <c:order val="2"/>
          <c:tx>
            <c:strRef>
              <c:f>'1-5 keskiarvot vuodet'!$D$31:$D$32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vuodet'!$A$33:$A$35</c:f>
              <c:strCache>
                <c:ptCount val="3"/>
                <c:pt idx="0">
                  <c:v>*9.1. Hyvinkään Opistossa on miellyttävä työskentelyilmapiiri</c:v>
                </c:pt>
                <c:pt idx="1">
                  <c:v>*9.2. Tunnen kuuluvani Hyvinkään Opiston työyhteisöön</c:v>
                </c:pt>
                <c:pt idx="2">
                  <c:v>*9.3. Saan työtäni koskevaa tietoa Hyvinkään Opiston henkilökunnalta riittävästi</c:v>
                </c:pt>
              </c:strCache>
            </c:strRef>
          </c:cat>
          <c:val>
            <c:numRef>
              <c:f>'1-5 keskiarvot vuodet'!$D$33:$D$35</c:f>
              <c:numCache>
                <c:formatCode>0.00</c:formatCode>
                <c:ptCount val="3"/>
                <c:pt idx="0">
                  <c:v>4.4705882352941178</c:v>
                </c:pt>
                <c:pt idx="1">
                  <c:v>3.6666666666666665</c:v>
                </c:pt>
                <c:pt idx="2">
                  <c:v>4.333333333333333</c:v>
                </c:pt>
              </c:numCache>
            </c:numRef>
          </c:val>
          <c:extLst>
            <c:ext xmlns:c16="http://schemas.microsoft.com/office/drawing/2014/chart" uri="{C3380CC4-5D6E-409C-BE32-E72D297353CC}">
              <c16:uniqueId val="{00000002-975D-4530-B608-A5698DE9124D}"/>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48337922888754148"/>
          <c:y val="0.91629836977722123"/>
          <c:w val="0.2923478351390193"/>
          <c:h val="7.009149897929425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(2)!PivotTable6</c:name>
    <c:fmtId val="13"/>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4040682436208323"/>
          <c:y val="7.037475196171139E-2"/>
          <c:w val="0.50342628326353878"/>
          <c:h val="0.85311434469554415"/>
        </c:manualLayout>
      </c:layout>
      <c:barChart>
        <c:barDir val="bar"/>
        <c:grouping val="clustered"/>
        <c:varyColors val="0"/>
        <c:ser>
          <c:idx val="0"/>
          <c:order val="0"/>
          <c:tx>
            <c:strRef>
              <c:f>'1-5 keskiarvot (2)'!$B$39:$B$41</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(2)'!$A$42:$A$52</c:f>
              <c:strCache>
                <c:ptCount val="11"/>
                <c:pt idx="0">
                  <c:v>*12.1. Tavattavissa/tavoitettavissa tarvittaessa.</c:v>
                </c:pt>
                <c:pt idx="1">
                  <c:v>*12.2. Yhteydenpito on riittävää.</c:v>
                </c:pt>
                <c:pt idx="2">
                  <c:v>*12.3. Vuorovaikutustaidot ovat hyvät.</c:v>
                </c:pt>
                <c:pt idx="3">
                  <c:v>*12.4. Toimii tasapuolisesti.</c:v>
                </c:pt>
                <c:pt idx="4">
                  <c:v>*12.5. Saan avointa ja rehellistä palautetta työstäni.</c:v>
                </c:pt>
                <c:pt idx="5">
                  <c:v>*12.6. Saan työtäni koskevaa tietoa riittävästi.</c:v>
                </c:pt>
                <c:pt idx="6">
                  <c:v>*12.7. Saan tukea työni ja ammattitaitoni kehittämisessä.</c:v>
                </c:pt>
                <c:pt idx="7">
                  <c:v>*12.8. On helposti lähestyttävä.</c:v>
                </c:pt>
                <c:pt idx="8">
                  <c:v>*12.9. Luotan vastuuhenkilööni.</c:v>
                </c:pt>
                <c:pt idx="9">
                  <c:v>*12.10. Luo hyvää työskentelyilmapiiriä.</c:v>
                </c:pt>
                <c:pt idx="10">
                  <c:v>*12.11. Koen, että vastuuhenkilö arvostaa minua.</c:v>
                </c:pt>
              </c:strCache>
            </c:strRef>
          </c:cat>
          <c:val>
            <c:numRef>
              <c:f>'1-5 keskiarvot (2)'!$B$42:$B$52</c:f>
              <c:numCache>
                <c:formatCode>0.00</c:formatCode>
                <c:ptCount val="11"/>
                <c:pt idx="0">
                  <c:v>4.5757575757575761</c:v>
                </c:pt>
                <c:pt idx="1">
                  <c:v>4.5151515151515156</c:v>
                </c:pt>
                <c:pt idx="2">
                  <c:v>4.666666666666667</c:v>
                </c:pt>
                <c:pt idx="3">
                  <c:v>4.580645161290323</c:v>
                </c:pt>
                <c:pt idx="4">
                  <c:v>4.333333333333333</c:v>
                </c:pt>
                <c:pt idx="5">
                  <c:v>4.59375</c:v>
                </c:pt>
                <c:pt idx="6">
                  <c:v>4.166666666666667</c:v>
                </c:pt>
                <c:pt idx="7">
                  <c:v>4.7575757575757578</c:v>
                </c:pt>
                <c:pt idx="8">
                  <c:v>4.666666666666667</c:v>
                </c:pt>
                <c:pt idx="9">
                  <c:v>4.612903225806452</c:v>
                </c:pt>
                <c:pt idx="10">
                  <c:v>4.5625</c:v>
                </c:pt>
              </c:numCache>
            </c:numRef>
          </c:val>
          <c:extLst>
            <c:ext xmlns:c16="http://schemas.microsoft.com/office/drawing/2014/chart" uri="{C3380CC4-5D6E-409C-BE32-E72D297353CC}">
              <c16:uniqueId val="{00000000-E223-4242-82E8-442750221E2C}"/>
            </c:ext>
          </c:extLst>
        </c:ser>
        <c:ser>
          <c:idx val="1"/>
          <c:order val="1"/>
          <c:tx>
            <c:strRef>
              <c:f>'1-5 keskiarvot (2)'!$D$39:$D$41</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(2)'!$A$42:$A$52</c:f>
              <c:strCache>
                <c:ptCount val="11"/>
                <c:pt idx="0">
                  <c:v>*12.1. Tavattavissa/tavoitettavissa tarvittaessa.</c:v>
                </c:pt>
                <c:pt idx="1">
                  <c:v>*12.2. Yhteydenpito on riittävää.</c:v>
                </c:pt>
                <c:pt idx="2">
                  <c:v>*12.3. Vuorovaikutustaidot ovat hyvät.</c:v>
                </c:pt>
                <c:pt idx="3">
                  <c:v>*12.4. Toimii tasapuolisesti.</c:v>
                </c:pt>
                <c:pt idx="4">
                  <c:v>*12.5. Saan avointa ja rehellistä palautetta työstäni.</c:v>
                </c:pt>
                <c:pt idx="5">
                  <c:v>*12.6. Saan työtäni koskevaa tietoa riittävästi.</c:v>
                </c:pt>
                <c:pt idx="6">
                  <c:v>*12.7. Saan tukea työni ja ammattitaitoni kehittämisessä.</c:v>
                </c:pt>
                <c:pt idx="7">
                  <c:v>*12.8. On helposti lähestyttävä.</c:v>
                </c:pt>
                <c:pt idx="8">
                  <c:v>*12.9. Luotan vastuuhenkilööni.</c:v>
                </c:pt>
                <c:pt idx="9">
                  <c:v>*12.10. Luo hyvää työskentelyilmapiiriä.</c:v>
                </c:pt>
                <c:pt idx="10">
                  <c:v>*12.11. Koen, että vastuuhenkilö arvostaa minua.</c:v>
                </c:pt>
              </c:strCache>
            </c:strRef>
          </c:cat>
          <c:val>
            <c:numRef>
              <c:f>'1-5 keskiarvot (2)'!$D$42:$D$52</c:f>
              <c:numCache>
                <c:formatCode>0.00</c:formatCode>
                <c:ptCount val="11"/>
                <c:pt idx="0">
                  <c:v>4.4444444444444446</c:v>
                </c:pt>
                <c:pt idx="1">
                  <c:v>4.4444444444444446</c:v>
                </c:pt>
                <c:pt idx="2">
                  <c:v>4.5</c:v>
                </c:pt>
                <c:pt idx="3">
                  <c:v>4.5</c:v>
                </c:pt>
                <c:pt idx="4">
                  <c:v>4.166666666666667</c:v>
                </c:pt>
                <c:pt idx="5">
                  <c:v>4.333333333333333</c:v>
                </c:pt>
                <c:pt idx="6">
                  <c:v>3.9444444444444446</c:v>
                </c:pt>
                <c:pt idx="7">
                  <c:v>4.3888888888888893</c:v>
                </c:pt>
                <c:pt idx="8">
                  <c:v>4.4117647058823533</c:v>
                </c:pt>
                <c:pt idx="9">
                  <c:v>4.333333333333333</c:v>
                </c:pt>
                <c:pt idx="10">
                  <c:v>4.1111111111111107</c:v>
                </c:pt>
              </c:numCache>
            </c:numRef>
          </c:val>
          <c:extLst>
            <c:ext xmlns:c16="http://schemas.microsoft.com/office/drawing/2014/chart" uri="{C3380CC4-5D6E-409C-BE32-E72D297353CC}">
              <c16:uniqueId val="{00000001-E223-4242-82E8-442750221E2C}"/>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53367060116596921"/>
          <c:y val="0.9385577739797325"/>
          <c:w val="0.28353575276970933"/>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rgbClr val="00239C"/>
      </a:solidFill>
    </a:ln>
  </c:spPr>
  <c:txPr>
    <a:bodyPr/>
    <a:lstStyle/>
    <a:p>
      <a:pPr>
        <a:defRPr/>
      </a:pPr>
      <a:endParaRPr lang="fi-FI"/>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vuodet!PivotTable6</c:name>
    <c:fmtId val="18"/>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9.4790329191229747E-2"/>
          <c:w val="0.45430091146037632"/>
          <c:h val="0.83055535633549382"/>
        </c:manualLayout>
      </c:layout>
      <c:barChart>
        <c:barDir val="bar"/>
        <c:grouping val="clustered"/>
        <c:varyColors val="0"/>
        <c:ser>
          <c:idx val="0"/>
          <c:order val="0"/>
          <c:tx>
            <c:strRef>
              <c:f>'1-5 keskiarvot vuodet'!$B$37:$B$38</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vuodet'!$A$39:$A$49</c:f>
              <c:strCache>
                <c:ptCount val="11"/>
                <c:pt idx="0">
                  <c:v>*12.1. Tavattavissa/tavoitettavissa tarvittaessa.</c:v>
                </c:pt>
                <c:pt idx="1">
                  <c:v>*12.2. Yhteydenpito on riittävää.</c:v>
                </c:pt>
                <c:pt idx="2">
                  <c:v>*12.3. Vuorovaikutustaidot ovat hyvät.</c:v>
                </c:pt>
                <c:pt idx="3">
                  <c:v>*12.4. Toimii tasapuolisesti.</c:v>
                </c:pt>
                <c:pt idx="4">
                  <c:v>*12.5. Saan avointa ja rehellistä palautetta työstäni.</c:v>
                </c:pt>
                <c:pt idx="5">
                  <c:v>*12.6. Saan työtäni koskevaa tietoa riittävästi.</c:v>
                </c:pt>
                <c:pt idx="6">
                  <c:v>*12.7. Saan tukea työni ja ammattitaitoni kehittämisessä.</c:v>
                </c:pt>
                <c:pt idx="7">
                  <c:v>*12.8. On helposti lähestyttävä.</c:v>
                </c:pt>
                <c:pt idx="8">
                  <c:v>*12.9. Luotan vastuuhenkilööni.</c:v>
                </c:pt>
                <c:pt idx="9">
                  <c:v>*12.10. Luo hyvää työskentelyilmapiiriä.</c:v>
                </c:pt>
                <c:pt idx="10">
                  <c:v>*12.11. Koen, että vastuuhenkilö arvostaa minua.</c:v>
                </c:pt>
              </c:strCache>
            </c:strRef>
          </c:cat>
          <c:val>
            <c:numRef>
              <c:f>'1-5 keskiarvot vuodet'!$B$39:$B$49</c:f>
              <c:numCache>
                <c:formatCode>0.00</c:formatCode>
                <c:ptCount val="11"/>
                <c:pt idx="0">
                  <c:v>4.5333333333333332</c:v>
                </c:pt>
                <c:pt idx="1">
                  <c:v>4.5</c:v>
                </c:pt>
                <c:pt idx="2">
                  <c:v>4.5254237288135597</c:v>
                </c:pt>
                <c:pt idx="3">
                  <c:v>4.431034482758621</c:v>
                </c:pt>
                <c:pt idx="4">
                  <c:v>4.1578947368421053</c:v>
                </c:pt>
                <c:pt idx="5">
                  <c:v>4.3728813559322033</c:v>
                </c:pt>
                <c:pt idx="6">
                  <c:v>4.0862068965517242</c:v>
                </c:pt>
                <c:pt idx="7">
                  <c:v>4.5517241379310347</c:v>
                </c:pt>
                <c:pt idx="8">
                  <c:v>4.5254237288135597</c:v>
                </c:pt>
                <c:pt idx="9">
                  <c:v>4.4137931034482758</c:v>
                </c:pt>
                <c:pt idx="10">
                  <c:v>4.431034482758621</c:v>
                </c:pt>
              </c:numCache>
            </c:numRef>
          </c:val>
          <c:extLst>
            <c:ext xmlns:c16="http://schemas.microsoft.com/office/drawing/2014/chart" uri="{C3380CC4-5D6E-409C-BE32-E72D297353CC}">
              <c16:uniqueId val="{00000000-7F24-4A04-9F06-E6808E54805B}"/>
            </c:ext>
          </c:extLst>
        </c:ser>
        <c:ser>
          <c:idx val="1"/>
          <c:order val="1"/>
          <c:tx>
            <c:strRef>
              <c:f>'1-5 keskiarvot vuodet'!$C$37:$C$38</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vuodet'!$A$39:$A$49</c:f>
              <c:strCache>
                <c:ptCount val="11"/>
                <c:pt idx="0">
                  <c:v>*12.1. Tavattavissa/tavoitettavissa tarvittaessa.</c:v>
                </c:pt>
                <c:pt idx="1">
                  <c:v>*12.2. Yhteydenpito on riittävää.</c:v>
                </c:pt>
                <c:pt idx="2">
                  <c:v>*12.3. Vuorovaikutustaidot ovat hyvät.</c:v>
                </c:pt>
                <c:pt idx="3">
                  <c:v>*12.4. Toimii tasapuolisesti.</c:v>
                </c:pt>
                <c:pt idx="4">
                  <c:v>*12.5. Saan avointa ja rehellistä palautetta työstäni.</c:v>
                </c:pt>
                <c:pt idx="5">
                  <c:v>*12.6. Saan työtäni koskevaa tietoa riittävästi.</c:v>
                </c:pt>
                <c:pt idx="6">
                  <c:v>*12.7. Saan tukea työni ja ammattitaitoni kehittämisessä.</c:v>
                </c:pt>
                <c:pt idx="7">
                  <c:v>*12.8. On helposti lähestyttävä.</c:v>
                </c:pt>
                <c:pt idx="8">
                  <c:v>*12.9. Luotan vastuuhenkilööni.</c:v>
                </c:pt>
                <c:pt idx="9">
                  <c:v>*12.10. Luo hyvää työskentelyilmapiiriä.</c:v>
                </c:pt>
                <c:pt idx="10">
                  <c:v>*12.11. Koen, että vastuuhenkilö arvostaa minua.</c:v>
                </c:pt>
              </c:strCache>
            </c:strRef>
          </c:cat>
          <c:val>
            <c:numRef>
              <c:f>'1-5 keskiarvot vuodet'!$C$39:$C$49</c:f>
              <c:numCache>
                <c:formatCode>0.00</c:formatCode>
                <c:ptCount val="11"/>
                <c:pt idx="0">
                  <c:v>4.5</c:v>
                </c:pt>
                <c:pt idx="1">
                  <c:v>4.3658536585365857</c:v>
                </c:pt>
                <c:pt idx="2">
                  <c:v>4.4000000000000004</c:v>
                </c:pt>
                <c:pt idx="3">
                  <c:v>4.4736842105263159</c:v>
                </c:pt>
                <c:pt idx="4">
                  <c:v>4.0526315789473681</c:v>
                </c:pt>
                <c:pt idx="5">
                  <c:v>4.3170731707317076</c:v>
                </c:pt>
                <c:pt idx="6">
                  <c:v>3.9210526315789473</c:v>
                </c:pt>
                <c:pt idx="7">
                  <c:v>4.5250000000000004</c:v>
                </c:pt>
                <c:pt idx="8">
                  <c:v>4.625</c:v>
                </c:pt>
                <c:pt idx="9">
                  <c:v>4.3684210526315788</c:v>
                </c:pt>
                <c:pt idx="10">
                  <c:v>4.4102564102564106</c:v>
                </c:pt>
              </c:numCache>
            </c:numRef>
          </c:val>
          <c:extLst>
            <c:ext xmlns:c16="http://schemas.microsoft.com/office/drawing/2014/chart" uri="{C3380CC4-5D6E-409C-BE32-E72D297353CC}">
              <c16:uniqueId val="{00000001-7F24-4A04-9F06-E6808E54805B}"/>
            </c:ext>
          </c:extLst>
        </c:ser>
        <c:ser>
          <c:idx val="2"/>
          <c:order val="2"/>
          <c:tx>
            <c:strRef>
              <c:f>'1-5 keskiarvot vuodet'!$D$37:$D$38</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vuodet'!$A$39:$A$49</c:f>
              <c:strCache>
                <c:ptCount val="11"/>
                <c:pt idx="0">
                  <c:v>*12.1. Tavattavissa/tavoitettavissa tarvittaessa.</c:v>
                </c:pt>
                <c:pt idx="1">
                  <c:v>*12.2. Yhteydenpito on riittävää.</c:v>
                </c:pt>
                <c:pt idx="2">
                  <c:v>*12.3. Vuorovaikutustaidot ovat hyvät.</c:v>
                </c:pt>
                <c:pt idx="3">
                  <c:v>*12.4. Toimii tasapuolisesti.</c:v>
                </c:pt>
                <c:pt idx="4">
                  <c:v>*12.5. Saan avointa ja rehellistä palautetta työstäni.</c:v>
                </c:pt>
                <c:pt idx="5">
                  <c:v>*12.6. Saan työtäni koskevaa tietoa riittävästi.</c:v>
                </c:pt>
                <c:pt idx="6">
                  <c:v>*12.7. Saan tukea työni ja ammattitaitoni kehittämisessä.</c:v>
                </c:pt>
                <c:pt idx="7">
                  <c:v>*12.8. On helposti lähestyttävä.</c:v>
                </c:pt>
                <c:pt idx="8">
                  <c:v>*12.9. Luotan vastuuhenkilööni.</c:v>
                </c:pt>
                <c:pt idx="9">
                  <c:v>*12.10. Luo hyvää työskentelyilmapiiriä.</c:v>
                </c:pt>
                <c:pt idx="10">
                  <c:v>*12.11. Koen, että vastuuhenkilö arvostaa minua.</c:v>
                </c:pt>
              </c:strCache>
            </c:strRef>
          </c:cat>
          <c:val>
            <c:numRef>
              <c:f>'1-5 keskiarvot vuodet'!$D$39:$D$49</c:f>
              <c:numCache>
                <c:formatCode>0.00</c:formatCode>
                <c:ptCount val="11"/>
                <c:pt idx="0">
                  <c:v>4.5294117647058822</c:v>
                </c:pt>
                <c:pt idx="1">
                  <c:v>4.4901960784313726</c:v>
                </c:pt>
                <c:pt idx="2">
                  <c:v>4.6078431372549016</c:v>
                </c:pt>
                <c:pt idx="3">
                  <c:v>4.5510204081632653</c:v>
                </c:pt>
                <c:pt idx="4">
                  <c:v>4.270833333333333</c:v>
                </c:pt>
                <c:pt idx="5">
                  <c:v>4.5</c:v>
                </c:pt>
                <c:pt idx="6">
                  <c:v>4.083333333333333</c:v>
                </c:pt>
                <c:pt idx="7">
                  <c:v>4.6274509803921573</c:v>
                </c:pt>
                <c:pt idx="8">
                  <c:v>4.58</c:v>
                </c:pt>
                <c:pt idx="9">
                  <c:v>4.5102040816326534</c:v>
                </c:pt>
                <c:pt idx="10">
                  <c:v>4.4000000000000004</c:v>
                </c:pt>
              </c:numCache>
            </c:numRef>
          </c:val>
          <c:extLst>
            <c:ext xmlns:c16="http://schemas.microsoft.com/office/drawing/2014/chart" uri="{C3380CC4-5D6E-409C-BE32-E72D297353CC}">
              <c16:uniqueId val="{00000002-7F24-4A04-9F06-E6808E54805B}"/>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39018670360333174"/>
          <c:y val="0.92990851190258073"/>
          <c:w val="0.24229644094005101"/>
          <c:h val="7.009149897929425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DATA.xlsx]muut (2016-2022)!PivotTable3</c:name>
    <c:fmtId val="23"/>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7507355283452539"/>
          <c:y val="4.6884921260105662E-2"/>
          <c:w val="0.68536281260638843"/>
          <c:h val="0.67837908966615112"/>
        </c:manualLayout>
      </c:layout>
      <c:barChart>
        <c:barDir val="bar"/>
        <c:grouping val="clustered"/>
        <c:varyColors val="0"/>
        <c:ser>
          <c:idx val="0"/>
          <c:order val="0"/>
          <c:tx>
            <c:strRef>
              <c:f>'muut (2016-2022)'!$B$10:$B$11</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(2016-2022)'!$A$12:$A$14</c:f>
              <c:strCache>
                <c:ptCount val="2"/>
                <c:pt idx="0">
                  <c:v>Rehtori</c:v>
                </c:pt>
                <c:pt idx="1">
                  <c:v>Opetusalasta vastaava</c:v>
                </c:pt>
              </c:strCache>
            </c:strRef>
          </c:cat>
          <c:val>
            <c:numRef>
              <c:f>'muut (2016-2022)'!$B$12:$B$14</c:f>
              <c:numCache>
                <c:formatCode>0%</c:formatCode>
                <c:ptCount val="2"/>
                <c:pt idx="0">
                  <c:v>0.34482758620689657</c:v>
                </c:pt>
                <c:pt idx="1">
                  <c:v>0.65517241379310343</c:v>
                </c:pt>
              </c:numCache>
            </c:numRef>
          </c:val>
          <c:extLst>
            <c:ext xmlns:c16="http://schemas.microsoft.com/office/drawing/2014/chart" uri="{C3380CC4-5D6E-409C-BE32-E72D297353CC}">
              <c16:uniqueId val="{00000000-F793-471E-8D94-F570E2EBBFFD}"/>
            </c:ext>
          </c:extLst>
        </c:ser>
        <c:ser>
          <c:idx val="1"/>
          <c:order val="1"/>
          <c:tx>
            <c:strRef>
              <c:f>'muut (2016-2022)'!$C$10:$C$11</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(2016-2022)'!$A$12:$A$14</c:f>
              <c:strCache>
                <c:ptCount val="2"/>
                <c:pt idx="0">
                  <c:v>Rehtori</c:v>
                </c:pt>
                <c:pt idx="1">
                  <c:v>Opetusalasta vastaava</c:v>
                </c:pt>
              </c:strCache>
            </c:strRef>
          </c:cat>
          <c:val>
            <c:numRef>
              <c:f>'muut (2016-2022)'!$C$12:$C$14</c:f>
              <c:numCache>
                <c:formatCode>0%</c:formatCode>
                <c:ptCount val="2"/>
                <c:pt idx="0">
                  <c:v>0.29268292682926828</c:v>
                </c:pt>
                <c:pt idx="1">
                  <c:v>0.70731707317073167</c:v>
                </c:pt>
              </c:numCache>
            </c:numRef>
          </c:val>
          <c:extLst>
            <c:ext xmlns:c16="http://schemas.microsoft.com/office/drawing/2014/chart" uri="{C3380CC4-5D6E-409C-BE32-E72D297353CC}">
              <c16:uniqueId val="{00000001-F793-471E-8D94-F570E2EBBFFD}"/>
            </c:ext>
          </c:extLst>
        </c:ser>
        <c:ser>
          <c:idx val="2"/>
          <c:order val="2"/>
          <c:tx>
            <c:strRef>
              <c:f>'muut (2016-2022)'!$D$10:$D$11</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(2016-2022)'!$A$12:$A$14</c:f>
              <c:strCache>
                <c:ptCount val="2"/>
                <c:pt idx="0">
                  <c:v>Rehtori</c:v>
                </c:pt>
                <c:pt idx="1">
                  <c:v>Opetusalasta vastaava</c:v>
                </c:pt>
              </c:strCache>
            </c:strRef>
          </c:cat>
          <c:val>
            <c:numRef>
              <c:f>'muut (2016-2022)'!$D$12:$D$14</c:f>
              <c:numCache>
                <c:formatCode>0%</c:formatCode>
                <c:ptCount val="2"/>
                <c:pt idx="0">
                  <c:v>0.15686274509803921</c:v>
                </c:pt>
                <c:pt idx="1">
                  <c:v>0.84313725490196079</c:v>
                </c:pt>
              </c:numCache>
            </c:numRef>
          </c:val>
          <c:extLst>
            <c:ext xmlns:c16="http://schemas.microsoft.com/office/drawing/2014/chart" uri="{C3380CC4-5D6E-409C-BE32-E72D297353CC}">
              <c16:uniqueId val="{00000002-F793-471E-8D94-F570E2EBBFFD}"/>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18793846716"/>
          <c:y val="0.83585561953097531"/>
          <c:w val="0.32059053625122796"/>
          <c:h val="0.1395177665517676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(2)!PivotTable7</c:name>
    <c:fmtId val="11"/>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7868889481469651"/>
          <c:y val="8.8430574026052158E-2"/>
          <c:w val="0.4651442359892049"/>
          <c:h val="0.78716711809464357"/>
        </c:manualLayout>
      </c:layout>
      <c:barChart>
        <c:barDir val="bar"/>
        <c:grouping val="clustered"/>
        <c:varyColors val="0"/>
        <c:ser>
          <c:idx val="0"/>
          <c:order val="0"/>
          <c:tx>
            <c:strRef>
              <c:f>'1-5 keskiarvot (2)'!$B$53:$B$55</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(2)'!$A$56:$A$58</c:f>
              <c:strCache>
                <c:ptCount val="3"/>
                <c:pt idx="0">
                  <c:v>*15.1. Opetustuntimääräni on toiveideni mukainen.</c:v>
                </c:pt>
                <c:pt idx="1">
                  <c:v>*15.2. Tuntiopettajan työsuhde sopii elämäntilanteeseeni.</c:v>
                </c:pt>
                <c:pt idx="2">
                  <c:v>*15.3. Tuntiopettajan työstä maksettava korvaus on kohtuullinen suhteessa työpanokseeni.</c:v>
                </c:pt>
              </c:strCache>
            </c:strRef>
          </c:cat>
          <c:val>
            <c:numRef>
              <c:f>'1-5 keskiarvot (2)'!$B$56:$B$58</c:f>
              <c:numCache>
                <c:formatCode>0.00</c:formatCode>
                <c:ptCount val="3"/>
                <c:pt idx="0">
                  <c:v>4.375</c:v>
                </c:pt>
                <c:pt idx="1">
                  <c:v>4.5454545454545459</c:v>
                </c:pt>
                <c:pt idx="2">
                  <c:v>3.78125</c:v>
                </c:pt>
              </c:numCache>
            </c:numRef>
          </c:val>
          <c:extLst>
            <c:ext xmlns:c16="http://schemas.microsoft.com/office/drawing/2014/chart" uri="{C3380CC4-5D6E-409C-BE32-E72D297353CC}">
              <c16:uniqueId val="{00000000-A241-41CB-8A0F-37416E228272}"/>
            </c:ext>
          </c:extLst>
        </c:ser>
        <c:ser>
          <c:idx val="1"/>
          <c:order val="1"/>
          <c:tx>
            <c:strRef>
              <c:f>'1-5 keskiarvot (2)'!$D$53:$D$55</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(2)'!$A$56:$A$58</c:f>
              <c:strCache>
                <c:ptCount val="3"/>
                <c:pt idx="0">
                  <c:v>*15.1. Opetustuntimääräni on toiveideni mukainen.</c:v>
                </c:pt>
                <c:pt idx="1">
                  <c:v>*15.2. Tuntiopettajan työsuhde sopii elämäntilanteeseeni.</c:v>
                </c:pt>
                <c:pt idx="2">
                  <c:v>*15.3. Tuntiopettajan työstä maksettava korvaus on kohtuullinen suhteessa työpanokseeni.</c:v>
                </c:pt>
              </c:strCache>
            </c:strRef>
          </c:cat>
          <c:val>
            <c:numRef>
              <c:f>'1-5 keskiarvot (2)'!$D$56:$D$58</c:f>
              <c:numCache>
                <c:formatCode>0.00</c:formatCode>
                <c:ptCount val="3"/>
                <c:pt idx="0">
                  <c:v>4.3529411764705879</c:v>
                </c:pt>
                <c:pt idx="1">
                  <c:v>4.4444444444444446</c:v>
                </c:pt>
                <c:pt idx="2">
                  <c:v>3.2777777777777777</c:v>
                </c:pt>
              </c:numCache>
            </c:numRef>
          </c:val>
          <c:extLst>
            <c:ext xmlns:c16="http://schemas.microsoft.com/office/drawing/2014/chart" uri="{C3380CC4-5D6E-409C-BE32-E72D297353CC}">
              <c16:uniqueId val="{00000001-A241-41CB-8A0F-37416E228272}"/>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53367060708517411"/>
          <c:y val="0.91857089292409888"/>
          <c:w val="0.28353575276970933"/>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ysClr val="windowText" lastClr="000000"/>
      </a:solidFill>
    </a:ln>
  </c:spPr>
  <c:txPr>
    <a:bodyPr/>
    <a:lstStyle/>
    <a:p>
      <a:pPr>
        <a:defRPr/>
      </a:pPr>
      <a:endParaRPr lang="fi-FI"/>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vuodet!PivotTable7</c:name>
    <c:fmtId val="17"/>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4.6884921260105662E-2"/>
          <c:w val="0.47052024886904736"/>
          <c:h val="0.8318705161854768"/>
        </c:manualLayout>
      </c:layout>
      <c:barChart>
        <c:barDir val="bar"/>
        <c:grouping val="clustered"/>
        <c:varyColors val="0"/>
        <c:ser>
          <c:idx val="0"/>
          <c:order val="0"/>
          <c:tx>
            <c:strRef>
              <c:f>'1-5 keskiarvot vuodet'!$B$51:$B$52</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vuodet'!$A$53:$A$55</c:f>
              <c:strCache>
                <c:ptCount val="3"/>
                <c:pt idx="0">
                  <c:v>*15.1. Opetustuntimääräni on toiveideni mukainen.</c:v>
                </c:pt>
                <c:pt idx="1">
                  <c:v>*15.2. Tuntiopettajan työsuhde sopii elämäntilanteeseeni.</c:v>
                </c:pt>
                <c:pt idx="2">
                  <c:v>*15.3. Tuntiopettajan työstä maksettava korvaus on kohtuullinen suhteessa työpanokseeni.</c:v>
                </c:pt>
              </c:strCache>
            </c:strRef>
          </c:cat>
          <c:val>
            <c:numRef>
              <c:f>'1-5 keskiarvot vuodet'!$B$53:$B$55</c:f>
              <c:numCache>
                <c:formatCode>0.00</c:formatCode>
                <c:ptCount val="3"/>
                <c:pt idx="0">
                  <c:v>3.847457627118644</c:v>
                </c:pt>
                <c:pt idx="1">
                  <c:v>4.5084745762711869</c:v>
                </c:pt>
                <c:pt idx="2">
                  <c:v>3.6101694915254239</c:v>
                </c:pt>
              </c:numCache>
            </c:numRef>
          </c:val>
          <c:extLst>
            <c:ext xmlns:c16="http://schemas.microsoft.com/office/drawing/2014/chart" uri="{C3380CC4-5D6E-409C-BE32-E72D297353CC}">
              <c16:uniqueId val="{00000000-AE46-43FC-8FBD-3B95D4A0BA21}"/>
            </c:ext>
          </c:extLst>
        </c:ser>
        <c:ser>
          <c:idx val="1"/>
          <c:order val="1"/>
          <c:tx>
            <c:strRef>
              <c:f>'1-5 keskiarvot vuodet'!$C$51:$C$52</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vuodet'!$A$53:$A$55</c:f>
              <c:strCache>
                <c:ptCount val="3"/>
                <c:pt idx="0">
                  <c:v>*15.1. Opetustuntimääräni on toiveideni mukainen.</c:v>
                </c:pt>
                <c:pt idx="1">
                  <c:v>*15.2. Tuntiopettajan työsuhde sopii elämäntilanteeseeni.</c:v>
                </c:pt>
                <c:pt idx="2">
                  <c:v>*15.3. Tuntiopettajan työstä maksettava korvaus on kohtuullinen suhteessa työpanokseeni.</c:v>
                </c:pt>
              </c:strCache>
            </c:strRef>
          </c:cat>
          <c:val>
            <c:numRef>
              <c:f>'1-5 keskiarvot vuodet'!$C$53:$C$55</c:f>
              <c:numCache>
                <c:formatCode>0.00</c:formatCode>
                <c:ptCount val="3"/>
                <c:pt idx="0">
                  <c:v>4.2926829268292686</c:v>
                </c:pt>
                <c:pt idx="1">
                  <c:v>4.3658536585365857</c:v>
                </c:pt>
                <c:pt idx="2">
                  <c:v>3.6</c:v>
                </c:pt>
              </c:numCache>
            </c:numRef>
          </c:val>
          <c:extLst>
            <c:ext xmlns:c16="http://schemas.microsoft.com/office/drawing/2014/chart" uri="{C3380CC4-5D6E-409C-BE32-E72D297353CC}">
              <c16:uniqueId val="{00000001-AE46-43FC-8FBD-3B95D4A0BA21}"/>
            </c:ext>
          </c:extLst>
        </c:ser>
        <c:ser>
          <c:idx val="2"/>
          <c:order val="2"/>
          <c:tx>
            <c:strRef>
              <c:f>'1-5 keskiarvot vuodet'!$D$51:$D$52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vuodet'!$A$53:$A$55</c:f>
              <c:strCache>
                <c:ptCount val="3"/>
                <c:pt idx="0">
                  <c:v>*15.1. Opetustuntimääräni on toiveideni mukainen.</c:v>
                </c:pt>
                <c:pt idx="1">
                  <c:v>*15.2. Tuntiopettajan työsuhde sopii elämäntilanteeseeni.</c:v>
                </c:pt>
                <c:pt idx="2">
                  <c:v>*15.3. Tuntiopettajan työstä maksettava korvaus on kohtuullinen suhteessa työpanokseeni.</c:v>
                </c:pt>
              </c:strCache>
            </c:strRef>
          </c:cat>
          <c:val>
            <c:numRef>
              <c:f>'1-5 keskiarvot vuodet'!$D$53:$D$55</c:f>
              <c:numCache>
                <c:formatCode>0.00</c:formatCode>
                <c:ptCount val="3"/>
                <c:pt idx="0">
                  <c:v>4.3673469387755102</c:v>
                </c:pt>
                <c:pt idx="1">
                  <c:v>4.5098039215686274</c:v>
                </c:pt>
                <c:pt idx="2">
                  <c:v>3.6</c:v>
                </c:pt>
              </c:numCache>
            </c:numRef>
          </c:val>
          <c:extLst>
            <c:ext xmlns:c16="http://schemas.microsoft.com/office/drawing/2014/chart" uri="{C3380CC4-5D6E-409C-BE32-E72D297353CC}">
              <c16:uniqueId val="{00000002-AE46-43FC-8FBD-3B95D4A0BA21}"/>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40649155691501482"/>
          <c:y val="0.90651676256314462"/>
          <c:w val="0.33533805556527851"/>
          <c:h val="7.009149897929425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DATA.xlsx]taustat!PivotTable14</c:name>
    <c:fmtId val="14"/>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4295608984790416E-2"/>
          <c:y val="5.0220489036840878E-2"/>
          <c:w val="0.91620405514049019"/>
          <c:h val="0.73270854657781093"/>
        </c:manualLayout>
      </c:layout>
      <c:barChart>
        <c:barDir val="col"/>
        <c:grouping val="clustered"/>
        <c:varyColors val="0"/>
        <c:ser>
          <c:idx val="0"/>
          <c:order val="0"/>
          <c:tx>
            <c:strRef>
              <c:f>taustat!$B$21:$B$22</c:f>
              <c:strCache>
                <c:ptCount val="1"/>
                <c:pt idx="0">
                  <c:v>2016</c:v>
                </c:pt>
              </c:strCache>
            </c:strRef>
          </c:tx>
          <c:spPr>
            <a:solidFill>
              <a:srgbClr val="7030A0">
                <a:alpha val="56000"/>
              </a:srgbClr>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taustat!$A$23:$A$28</c:f>
              <c:strCache>
                <c:ptCount val="5"/>
                <c:pt idx="0">
                  <c:v>Alle 1 vuotta</c:v>
                </c:pt>
                <c:pt idx="1">
                  <c:v>1-5 vuotta</c:v>
                </c:pt>
                <c:pt idx="2">
                  <c:v>6-10 vuotta</c:v>
                </c:pt>
                <c:pt idx="3">
                  <c:v>11-15 vuotta</c:v>
                </c:pt>
                <c:pt idx="4">
                  <c:v>Yli 15 vuotta</c:v>
                </c:pt>
              </c:strCache>
            </c:strRef>
          </c:cat>
          <c:val>
            <c:numRef>
              <c:f>taustat!$B$23:$B$28</c:f>
              <c:numCache>
                <c:formatCode>General</c:formatCode>
                <c:ptCount val="5"/>
                <c:pt idx="0">
                  <c:v>14</c:v>
                </c:pt>
                <c:pt idx="1">
                  <c:v>16</c:v>
                </c:pt>
                <c:pt idx="2">
                  <c:v>8</c:v>
                </c:pt>
                <c:pt idx="3">
                  <c:v>7</c:v>
                </c:pt>
                <c:pt idx="4">
                  <c:v>13</c:v>
                </c:pt>
              </c:numCache>
            </c:numRef>
          </c:val>
          <c:extLst>
            <c:ext xmlns:c16="http://schemas.microsoft.com/office/drawing/2014/chart" uri="{C3380CC4-5D6E-409C-BE32-E72D297353CC}">
              <c16:uniqueId val="{00000000-665F-4890-861B-EA06E5B08FFB}"/>
            </c:ext>
          </c:extLst>
        </c:ser>
        <c:ser>
          <c:idx val="1"/>
          <c:order val="1"/>
          <c:tx>
            <c:strRef>
              <c:f>taustat!$C$21:$C$22</c:f>
              <c:strCache>
                <c:ptCount val="1"/>
                <c:pt idx="0">
                  <c:v>2020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taustat!$A$23:$A$28</c:f>
              <c:strCache>
                <c:ptCount val="5"/>
                <c:pt idx="0">
                  <c:v>Alle 1 vuotta</c:v>
                </c:pt>
                <c:pt idx="1">
                  <c:v>1-5 vuotta</c:v>
                </c:pt>
                <c:pt idx="2">
                  <c:v>6-10 vuotta</c:v>
                </c:pt>
                <c:pt idx="3">
                  <c:v>11-15 vuotta</c:v>
                </c:pt>
                <c:pt idx="4">
                  <c:v>Yli 15 vuotta</c:v>
                </c:pt>
              </c:strCache>
            </c:strRef>
          </c:cat>
          <c:val>
            <c:numRef>
              <c:f>taustat!$C$23:$C$28</c:f>
              <c:numCache>
                <c:formatCode>General</c:formatCode>
                <c:ptCount val="5"/>
                <c:pt idx="1">
                  <c:v>9</c:v>
                </c:pt>
                <c:pt idx="2">
                  <c:v>7</c:v>
                </c:pt>
                <c:pt idx="3">
                  <c:v>5</c:v>
                </c:pt>
                <c:pt idx="4">
                  <c:v>21</c:v>
                </c:pt>
              </c:numCache>
            </c:numRef>
          </c:val>
          <c:extLst>
            <c:ext xmlns:c16="http://schemas.microsoft.com/office/drawing/2014/chart" uri="{C3380CC4-5D6E-409C-BE32-E72D297353CC}">
              <c16:uniqueId val="{00000001-665F-4890-861B-EA06E5B08FFB}"/>
            </c:ext>
          </c:extLst>
        </c:ser>
        <c:ser>
          <c:idx val="2"/>
          <c:order val="2"/>
          <c:tx>
            <c:strRef>
              <c:f>taustat!$D$21:$D$22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taustat!$A$23:$A$28</c:f>
              <c:strCache>
                <c:ptCount val="5"/>
                <c:pt idx="0">
                  <c:v>Alle 1 vuotta</c:v>
                </c:pt>
                <c:pt idx="1">
                  <c:v>1-5 vuotta</c:v>
                </c:pt>
                <c:pt idx="2">
                  <c:v>6-10 vuotta</c:v>
                </c:pt>
                <c:pt idx="3">
                  <c:v>11-15 vuotta</c:v>
                </c:pt>
                <c:pt idx="4">
                  <c:v>Yli 15 vuotta</c:v>
                </c:pt>
              </c:strCache>
            </c:strRef>
          </c:cat>
          <c:val>
            <c:numRef>
              <c:f>taustat!$D$23:$D$28</c:f>
              <c:numCache>
                <c:formatCode>General</c:formatCode>
                <c:ptCount val="5"/>
                <c:pt idx="0">
                  <c:v>7</c:v>
                </c:pt>
                <c:pt idx="1">
                  <c:v>9</c:v>
                </c:pt>
                <c:pt idx="2">
                  <c:v>5</c:v>
                </c:pt>
                <c:pt idx="3">
                  <c:v>10</c:v>
                </c:pt>
                <c:pt idx="4">
                  <c:v>20</c:v>
                </c:pt>
              </c:numCache>
            </c:numRef>
          </c:val>
          <c:extLst>
            <c:ext xmlns:c16="http://schemas.microsoft.com/office/drawing/2014/chart" uri="{C3380CC4-5D6E-409C-BE32-E72D297353CC}">
              <c16:uniqueId val="{00000002-665F-4890-861B-EA06E5B08FFB}"/>
            </c:ext>
          </c:extLst>
        </c:ser>
        <c:dLbls>
          <c:showLegendKey val="0"/>
          <c:showVal val="0"/>
          <c:showCatName val="0"/>
          <c:showSerName val="0"/>
          <c:showPercent val="0"/>
          <c:showBubbleSize val="0"/>
        </c:dLbls>
        <c:gapWidth val="157"/>
        <c:overlap val="-8"/>
        <c:axId val="364890288"/>
        <c:axId val="364890680"/>
      </c:barChart>
      <c:catAx>
        <c:axId val="364890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364890680"/>
        <c:crosses val="autoZero"/>
        <c:auto val="1"/>
        <c:lblAlgn val="ctr"/>
        <c:lblOffset val="100"/>
        <c:noMultiLvlLbl val="0"/>
      </c:catAx>
      <c:valAx>
        <c:axId val="3648906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364890288"/>
        <c:crosses val="autoZero"/>
        <c:crossBetween val="between"/>
      </c:valAx>
      <c:spPr>
        <a:noFill/>
        <a:ln>
          <a:noFill/>
        </a:ln>
        <a:effectLst/>
      </c:spPr>
    </c:plotArea>
    <c:legend>
      <c:legendPos val="b"/>
      <c:layout>
        <c:manualLayout>
          <c:xMode val="edge"/>
          <c:yMode val="edge"/>
          <c:x val="0.28760190595948787"/>
          <c:y val="0.90478749285707061"/>
          <c:w val="0.41023286182003993"/>
          <c:h val="9.521250714292918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DATA.xlsx]muut (2016-2022)!PivotTable4</c:name>
    <c:fmtId val="31"/>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4.6884921260105662E-2"/>
          <c:w val="0.50231548522258684"/>
          <c:h val="0.80518871676203441"/>
        </c:manualLayout>
      </c:layout>
      <c:barChart>
        <c:barDir val="bar"/>
        <c:grouping val="clustered"/>
        <c:varyColors val="0"/>
        <c:ser>
          <c:idx val="0"/>
          <c:order val="0"/>
          <c:tx>
            <c:strRef>
              <c:f>'muut (2016-2022)'!$B$17:$B$18</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anchor="ctr" anchorCtr="1"/>
              <a:lstStyle/>
              <a:p>
                <a:pPr algn="ctr">
                  <a:defRPr sz="16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(2016-2022)'!$A$19:$A$24</c:f>
              <c:strCache>
                <c:ptCount val="5"/>
                <c:pt idx="0">
                  <c:v>1 - Opetuksella ei ole käytännön merkitystä toimeentuloni kannalta</c:v>
                </c:pt>
                <c:pt idx="1">
                  <c:v>2</c:v>
                </c:pt>
                <c:pt idx="2">
                  <c:v>3</c:v>
                </c:pt>
                <c:pt idx="3">
                  <c:v>4</c:v>
                </c:pt>
                <c:pt idx="4">
                  <c:v>5 - Opetus on toimeentuloni pääasiallinen tai ainoa lähde</c:v>
                </c:pt>
              </c:strCache>
            </c:strRef>
          </c:cat>
          <c:val>
            <c:numRef>
              <c:f>'muut (2016-2022)'!$B$19:$B$24</c:f>
              <c:numCache>
                <c:formatCode>0%</c:formatCode>
                <c:ptCount val="5"/>
                <c:pt idx="0">
                  <c:v>0.13559322033898305</c:v>
                </c:pt>
                <c:pt idx="1">
                  <c:v>0.25423728813559321</c:v>
                </c:pt>
                <c:pt idx="2">
                  <c:v>0.22033898305084745</c:v>
                </c:pt>
                <c:pt idx="3">
                  <c:v>0.1864406779661017</c:v>
                </c:pt>
                <c:pt idx="4">
                  <c:v>0.20338983050847459</c:v>
                </c:pt>
              </c:numCache>
            </c:numRef>
          </c:val>
          <c:extLst>
            <c:ext xmlns:c16="http://schemas.microsoft.com/office/drawing/2014/chart" uri="{C3380CC4-5D6E-409C-BE32-E72D297353CC}">
              <c16:uniqueId val="{00000000-6B17-4D70-9707-60AFF8C65C91}"/>
            </c:ext>
          </c:extLst>
        </c:ser>
        <c:ser>
          <c:idx val="1"/>
          <c:order val="1"/>
          <c:tx>
            <c:strRef>
              <c:f>'muut (2016-2022)'!$C$17:$C$18</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anchor="ctr" anchorCtr="1"/>
              <a:lstStyle/>
              <a:p>
                <a:pPr algn="ctr">
                  <a:defRPr sz="16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(2016-2022)'!$A$19:$A$24</c:f>
              <c:strCache>
                <c:ptCount val="5"/>
                <c:pt idx="0">
                  <c:v>1 - Opetuksella ei ole käytännön merkitystä toimeentuloni kannalta</c:v>
                </c:pt>
                <c:pt idx="1">
                  <c:v>2</c:v>
                </c:pt>
                <c:pt idx="2">
                  <c:v>3</c:v>
                </c:pt>
                <c:pt idx="3">
                  <c:v>4</c:v>
                </c:pt>
                <c:pt idx="4">
                  <c:v>5 - Opetus on toimeentuloni pääasiallinen tai ainoa lähde</c:v>
                </c:pt>
              </c:strCache>
            </c:strRef>
          </c:cat>
          <c:val>
            <c:numRef>
              <c:f>'muut (2016-2022)'!$C$19:$C$24</c:f>
              <c:numCache>
                <c:formatCode>0%</c:formatCode>
                <c:ptCount val="5"/>
                <c:pt idx="0">
                  <c:v>7.6923076923076927E-2</c:v>
                </c:pt>
                <c:pt idx="1">
                  <c:v>0.17948717948717949</c:v>
                </c:pt>
                <c:pt idx="2">
                  <c:v>0.23076923076923078</c:v>
                </c:pt>
                <c:pt idx="3">
                  <c:v>0.25641025641025639</c:v>
                </c:pt>
                <c:pt idx="4">
                  <c:v>0.25641025641025639</c:v>
                </c:pt>
              </c:numCache>
            </c:numRef>
          </c:val>
          <c:extLst>
            <c:ext xmlns:c16="http://schemas.microsoft.com/office/drawing/2014/chart" uri="{C3380CC4-5D6E-409C-BE32-E72D297353CC}">
              <c16:uniqueId val="{00000001-6B17-4D70-9707-60AFF8C65C91}"/>
            </c:ext>
          </c:extLst>
        </c:ser>
        <c:ser>
          <c:idx val="2"/>
          <c:order val="2"/>
          <c:tx>
            <c:strRef>
              <c:f>'muut (2016-2022)'!$D$17:$D$18</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anchor="ctr" anchorCtr="1"/>
              <a:lstStyle/>
              <a:p>
                <a:pPr algn="ctr">
                  <a:defRPr sz="16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(2016-2022)'!$A$19:$A$24</c:f>
              <c:strCache>
                <c:ptCount val="5"/>
                <c:pt idx="0">
                  <c:v>1 - Opetuksella ei ole käytännön merkitystä toimeentuloni kannalta</c:v>
                </c:pt>
                <c:pt idx="1">
                  <c:v>2</c:v>
                </c:pt>
                <c:pt idx="2">
                  <c:v>3</c:v>
                </c:pt>
                <c:pt idx="3">
                  <c:v>4</c:v>
                </c:pt>
                <c:pt idx="4">
                  <c:v>5 - Opetus on toimeentuloni pääasiallinen tai ainoa lähde</c:v>
                </c:pt>
              </c:strCache>
            </c:strRef>
          </c:cat>
          <c:val>
            <c:numRef>
              <c:f>'muut (2016-2022)'!$D$19:$D$24</c:f>
              <c:numCache>
                <c:formatCode>0%</c:formatCode>
                <c:ptCount val="5"/>
                <c:pt idx="0">
                  <c:v>0.15686274509803921</c:v>
                </c:pt>
                <c:pt idx="1">
                  <c:v>0.17647058823529413</c:v>
                </c:pt>
                <c:pt idx="2">
                  <c:v>0.35294117647058826</c:v>
                </c:pt>
                <c:pt idx="3">
                  <c:v>0.19607843137254902</c:v>
                </c:pt>
                <c:pt idx="4">
                  <c:v>0.11764705882352941</c:v>
                </c:pt>
              </c:numCache>
            </c:numRef>
          </c:val>
          <c:extLst>
            <c:ext xmlns:c16="http://schemas.microsoft.com/office/drawing/2014/chart" uri="{C3380CC4-5D6E-409C-BE32-E72D297353CC}">
              <c16:uniqueId val="{00000002-6B17-4D70-9707-60AFF8C65C91}"/>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18793846716"/>
          <c:y val="0.90831811667713314"/>
          <c:w val="0.32059053625122796"/>
          <c:h val="6.705505370110945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i-FI"/>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600"/>
      </a:pPr>
      <a:endParaRPr lang="fi-FI"/>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(2)!PivotTable8</c:name>
    <c:fmtId val="14"/>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7.9588111469287806E-2"/>
          <c:w val="0.45737064550226514"/>
          <c:h val="0.82105880850464152"/>
        </c:manualLayout>
      </c:layout>
      <c:barChart>
        <c:barDir val="bar"/>
        <c:grouping val="clustered"/>
        <c:varyColors val="0"/>
        <c:ser>
          <c:idx val="0"/>
          <c:order val="0"/>
          <c:tx>
            <c:strRef>
              <c:f>'1-5 keskiarvot (2)'!$B$59:$B$61</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(2)'!$A$62:$A$70</c:f>
              <c:strCache>
                <c:ptCount val="9"/>
                <c:pt idx="0">
                  <c:v>*20.1. Hallitsen hyvin aineen, jota opetan.</c:v>
                </c:pt>
                <c:pt idx="1">
                  <c:v>*20.2. Pedagogiset taitoni on hyvät.</c:v>
                </c:pt>
                <c:pt idx="2">
                  <c:v>*20.3. Saan opiskelijoilta riittävästi palautetta voidakseni kehittyä opettajana.</c:v>
                </c:pt>
                <c:pt idx="3">
                  <c:v>*20.4. Opetustyö opistossa on mielekästä ja palkitsevaa.</c:v>
                </c:pt>
                <c:pt idx="4">
                  <c:v>*20.5. Arvostan tuntiopettajan työtäni.</c:v>
                </c:pt>
                <c:pt idx="5">
                  <c:v>*20.6. Työni ja vapaa-aikani ovat tasapainossa keskenään.</c:v>
                </c:pt>
                <c:pt idx="6">
                  <c:v>*20.7. Työn henkiset vaatimukset ovat tasapainossa voimavarojeni kanssa.</c:v>
                </c:pt>
                <c:pt idx="7">
                  <c:v>*20.8. Työn fyysiset vaatimukset ovat tasapainossa voimavarojeni kanssa.</c:v>
                </c:pt>
                <c:pt idx="8">
                  <c:v>*20.9. Pystyn vaikuttamaan omaan työhöni opistossa.</c:v>
                </c:pt>
              </c:strCache>
            </c:strRef>
          </c:cat>
          <c:val>
            <c:numRef>
              <c:f>'1-5 keskiarvot (2)'!$B$62:$B$70</c:f>
              <c:numCache>
                <c:formatCode>0.00</c:formatCode>
                <c:ptCount val="9"/>
                <c:pt idx="0">
                  <c:v>4.7878787878787881</c:v>
                </c:pt>
                <c:pt idx="1">
                  <c:v>4.4848484848484844</c:v>
                </c:pt>
                <c:pt idx="2">
                  <c:v>4.15625</c:v>
                </c:pt>
                <c:pt idx="3">
                  <c:v>4.6363636363636367</c:v>
                </c:pt>
                <c:pt idx="4">
                  <c:v>4.7878787878787881</c:v>
                </c:pt>
                <c:pt idx="5">
                  <c:v>4.225806451612903</c:v>
                </c:pt>
                <c:pt idx="6">
                  <c:v>4.666666666666667</c:v>
                </c:pt>
                <c:pt idx="7">
                  <c:v>4.8484848484848486</c:v>
                </c:pt>
                <c:pt idx="8">
                  <c:v>4.5625</c:v>
                </c:pt>
              </c:numCache>
            </c:numRef>
          </c:val>
          <c:extLst>
            <c:ext xmlns:c16="http://schemas.microsoft.com/office/drawing/2014/chart" uri="{C3380CC4-5D6E-409C-BE32-E72D297353CC}">
              <c16:uniqueId val="{00000000-8C0C-4805-8C3D-0EDB9F00E0FE}"/>
            </c:ext>
          </c:extLst>
        </c:ser>
        <c:ser>
          <c:idx val="1"/>
          <c:order val="1"/>
          <c:tx>
            <c:strRef>
              <c:f>'1-5 keskiarvot (2)'!$D$59:$D$61</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(2)'!$A$62:$A$70</c:f>
              <c:strCache>
                <c:ptCount val="9"/>
                <c:pt idx="0">
                  <c:v>*20.1. Hallitsen hyvin aineen, jota opetan.</c:v>
                </c:pt>
                <c:pt idx="1">
                  <c:v>*20.2. Pedagogiset taitoni on hyvät.</c:v>
                </c:pt>
                <c:pt idx="2">
                  <c:v>*20.3. Saan opiskelijoilta riittävästi palautetta voidakseni kehittyä opettajana.</c:v>
                </c:pt>
                <c:pt idx="3">
                  <c:v>*20.4. Opetustyö opistossa on mielekästä ja palkitsevaa.</c:v>
                </c:pt>
                <c:pt idx="4">
                  <c:v>*20.5. Arvostan tuntiopettajan työtäni.</c:v>
                </c:pt>
                <c:pt idx="5">
                  <c:v>*20.6. Työni ja vapaa-aikani ovat tasapainossa keskenään.</c:v>
                </c:pt>
                <c:pt idx="6">
                  <c:v>*20.7. Työn henkiset vaatimukset ovat tasapainossa voimavarojeni kanssa.</c:v>
                </c:pt>
                <c:pt idx="7">
                  <c:v>*20.8. Työn fyysiset vaatimukset ovat tasapainossa voimavarojeni kanssa.</c:v>
                </c:pt>
                <c:pt idx="8">
                  <c:v>*20.9. Pystyn vaikuttamaan omaan työhöni opistossa.</c:v>
                </c:pt>
              </c:strCache>
            </c:strRef>
          </c:cat>
          <c:val>
            <c:numRef>
              <c:f>'1-5 keskiarvot (2)'!$D$62:$D$70</c:f>
              <c:numCache>
                <c:formatCode>0.00</c:formatCode>
                <c:ptCount val="9"/>
                <c:pt idx="0">
                  <c:v>4.666666666666667</c:v>
                </c:pt>
                <c:pt idx="1">
                  <c:v>4.2777777777777777</c:v>
                </c:pt>
                <c:pt idx="2">
                  <c:v>3.9444444444444446</c:v>
                </c:pt>
                <c:pt idx="3">
                  <c:v>4.5</c:v>
                </c:pt>
                <c:pt idx="4">
                  <c:v>4.666666666666667</c:v>
                </c:pt>
                <c:pt idx="5">
                  <c:v>3.8888888888888888</c:v>
                </c:pt>
                <c:pt idx="6">
                  <c:v>4.2777777777777777</c:v>
                </c:pt>
                <c:pt idx="7">
                  <c:v>4.333333333333333</c:v>
                </c:pt>
                <c:pt idx="8">
                  <c:v>4.3888888888888893</c:v>
                </c:pt>
              </c:numCache>
            </c:numRef>
          </c:val>
          <c:extLst>
            <c:ext xmlns:c16="http://schemas.microsoft.com/office/drawing/2014/chart" uri="{C3380CC4-5D6E-409C-BE32-E72D297353CC}">
              <c16:uniqueId val="{00000001-8C0C-4805-8C3D-0EDB9F00E0FE}"/>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40088123287648852"/>
          <c:y val="0.91857089292409888"/>
          <c:w val="0.41632519028846737"/>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ysClr val="windowText" lastClr="000000"/>
      </a:solidFill>
    </a:ln>
  </c:spPr>
  <c:txPr>
    <a:bodyPr/>
    <a:lstStyle/>
    <a:p>
      <a:pPr>
        <a:defRPr/>
      </a:pPr>
      <a:endParaRPr lang="fi-FI"/>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vuodet!PivotTable8</c:name>
    <c:fmtId val="17"/>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4.6884921260105662E-2"/>
          <c:w val="0.47052024886904736"/>
          <c:h val="0.87268204209525946"/>
        </c:manualLayout>
      </c:layout>
      <c:barChart>
        <c:barDir val="bar"/>
        <c:grouping val="clustered"/>
        <c:varyColors val="0"/>
        <c:ser>
          <c:idx val="0"/>
          <c:order val="0"/>
          <c:tx>
            <c:strRef>
              <c:f>'1-5 keskiarvot vuodet'!$B$57:$B$58</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vuodet'!$A$59:$A$67</c:f>
              <c:strCache>
                <c:ptCount val="9"/>
                <c:pt idx="0">
                  <c:v>*20.1. Hallitsen hyvin aineen, jota opetan.</c:v>
                </c:pt>
                <c:pt idx="1">
                  <c:v>*20.2. Pedagogiset taitoni on hyvät.</c:v>
                </c:pt>
                <c:pt idx="2">
                  <c:v>*20.3. Saan opiskelijoilta riittävästi palautetta voidakseni kehittyä opettajana.</c:v>
                </c:pt>
                <c:pt idx="3">
                  <c:v>*20.4. Opetustyö opistossa on mielekästä ja palkitsevaa.</c:v>
                </c:pt>
                <c:pt idx="4">
                  <c:v>*20.5. Arvostan tuntiopettajan työtäni.</c:v>
                </c:pt>
                <c:pt idx="5">
                  <c:v>*20.6. Työni ja vapaa-aikani ovat tasapainossa keskenään.</c:v>
                </c:pt>
                <c:pt idx="6">
                  <c:v>*20.7. Työn henkiset vaatimukset ovat tasapainossa voimavarojeni kanssa.</c:v>
                </c:pt>
                <c:pt idx="7">
                  <c:v>*20.8. Työn fyysiset vaatimukset ovat tasapainossa voimavarojeni kanssa.</c:v>
                </c:pt>
                <c:pt idx="8">
                  <c:v>*20.9. Pystyn vaikuttamaan omaan työhöni opistossa.</c:v>
                </c:pt>
              </c:strCache>
            </c:strRef>
          </c:cat>
          <c:val>
            <c:numRef>
              <c:f>'1-5 keskiarvot vuodet'!$B$59:$B$67</c:f>
              <c:numCache>
                <c:formatCode>0.00</c:formatCode>
                <c:ptCount val="9"/>
                <c:pt idx="0">
                  <c:v>4.7333333333333334</c:v>
                </c:pt>
                <c:pt idx="1">
                  <c:v>4.2881355932203391</c:v>
                </c:pt>
                <c:pt idx="2">
                  <c:v>4.0847457627118642</c:v>
                </c:pt>
                <c:pt idx="3">
                  <c:v>4.5423728813559325</c:v>
                </c:pt>
                <c:pt idx="4">
                  <c:v>4.7457627118644066</c:v>
                </c:pt>
                <c:pt idx="5">
                  <c:v>3.9661016949152543</c:v>
                </c:pt>
                <c:pt idx="6">
                  <c:v>4.6271186440677967</c:v>
                </c:pt>
                <c:pt idx="7">
                  <c:v>4.6610169491525424</c:v>
                </c:pt>
                <c:pt idx="8">
                  <c:v>4.3620689655172411</c:v>
                </c:pt>
              </c:numCache>
            </c:numRef>
          </c:val>
          <c:extLst>
            <c:ext xmlns:c16="http://schemas.microsoft.com/office/drawing/2014/chart" uri="{C3380CC4-5D6E-409C-BE32-E72D297353CC}">
              <c16:uniqueId val="{00000000-B8EE-42C2-B63C-5B952C0F6B40}"/>
            </c:ext>
          </c:extLst>
        </c:ser>
        <c:ser>
          <c:idx val="1"/>
          <c:order val="1"/>
          <c:tx>
            <c:strRef>
              <c:f>'1-5 keskiarvot vuodet'!$C$57:$C$58</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vuodet'!$A$59:$A$67</c:f>
              <c:strCache>
                <c:ptCount val="9"/>
                <c:pt idx="0">
                  <c:v>*20.1. Hallitsen hyvin aineen, jota opetan.</c:v>
                </c:pt>
                <c:pt idx="1">
                  <c:v>*20.2. Pedagogiset taitoni on hyvät.</c:v>
                </c:pt>
                <c:pt idx="2">
                  <c:v>*20.3. Saan opiskelijoilta riittävästi palautetta voidakseni kehittyä opettajana.</c:v>
                </c:pt>
                <c:pt idx="3">
                  <c:v>*20.4. Opetustyö opistossa on mielekästä ja palkitsevaa.</c:v>
                </c:pt>
                <c:pt idx="4">
                  <c:v>*20.5. Arvostan tuntiopettajan työtäni.</c:v>
                </c:pt>
                <c:pt idx="5">
                  <c:v>*20.6. Työni ja vapaa-aikani ovat tasapainossa keskenään.</c:v>
                </c:pt>
                <c:pt idx="6">
                  <c:v>*20.7. Työn henkiset vaatimukset ovat tasapainossa voimavarojeni kanssa.</c:v>
                </c:pt>
                <c:pt idx="7">
                  <c:v>*20.8. Työn fyysiset vaatimukset ovat tasapainossa voimavarojeni kanssa.</c:v>
                </c:pt>
                <c:pt idx="8">
                  <c:v>*20.9. Pystyn vaikuttamaan omaan työhöni opistossa.</c:v>
                </c:pt>
              </c:strCache>
            </c:strRef>
          </c:cat>
          <c:val>
            <c:numRef>
              <c:f>'1-5 keskiarvot vuodet'!$C$59:$C$67</c:f>
              <c:numCache>
                <c:formatCode>0.00</c:formatCode>
                <c:ptCount val="9"/>
                <c:pt idx="0">
                  <c:v>4.7317073170731705</c:v>
                </c:pt>
                <c:pt idx="1">
                  <c:v>4.3414634146341466</c:v>
                </c:pt>
                <c:pt idx="2">
                  <c:v>3.875</c:v>
                </c:pt>
                <c:pt idx="3">
                  <c:v>4.5365853658536581</c:v>
                </c:pt>
                <c:pt idx="4">
                  <c:v>4.6829268292682924</c:v>
                </c:pt>
                <c:pt idx="5">
                  <c:v>3.975609756097561</c:v>
                </c:pt>
                <c:pt idx="6">
                  <c:v>4.3902439024390247</c:v>
                </c:pt>
                <c:pt idx="7">
                  <c:v>4.5365853658536581</c:v>
                </c:pt>
                <c:pt idx="8">
                  <c:v>4.25</c:v>
                </c:pt>
              </c:numCache>
            </c:numRef>
          </c:val>
          <c:extLst>
            <c:ext xmlns:c16="http://schemas.microsoft.com/office/drawing/2014/chart" uri="{C3380CC4-5D6E-409C-BE32-E72D297353CC}">
              <c16:uniqueId val="{00000001-B8EE-42C2-B63C-5B952C0F6B40}"/>
            </c:ext>
          </c:extLst>
        </c:ser>
        <c:ser>
          <c:idx val="2"/>
          <c:order val="2"/>
          <c:tx>
            <c:strRef>
              <c:f>'1-5 keskiarvot vuodet'!$D$57:$D$58</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vuodet'!$A$59:$A$67</c:f>
              <c:strCache>
                <c:ptCount val="9"/>
                <c:pt idx="0">
                  <c:v>*20.1. Hallitsen hyvin aineen, jota opetan.</c:v>
                </c:pt>
                <c:pt idx="1">
                  <c:v>*20.2. Pedagogiset taitoni on hyvät.</c:v>
                </c:pt>
                <c:pt idx="2">
                  <c:v>*20.3. Saan opiskelijoilta riittävästi palautetta voidakseni kehittyä opettajana.</c:v>
                </c:pt>
                <c:pt idx="3">
                  <c:v>*20.4. Opetustyö opistossa on mielekästä ja palkitsevaa.</c:v>
                </c:pt>
                <c:pt idx="4">
                  <c:v>*20.5. Arvostan tuntiopettajan työtäni.</c:v>
                </c:pt>
                <c:pt idx="5">
                  <c:v>*20.6. Työni ja vapaa-aikani ovat tasapainossa keskenään.</c:v>
                </c:pt>
                <c:pt idx="6">
                  <c:v>*20.7. Työn henkiset vaatimukset ovat tasapainossa voimavarojeni kanssa.</c:v>
                </c:pt>
                <c:pt idx="7">
                  <c:v>*20.8. Työn fyysiset vaatimukset ovat tasapainossa voimavarojeni kanssa.</c:v>
                </c:pt>
                <c:pt idx="8">
                  <c:v>*20.9. Pystyn vaikuttamaan omaan työhöni opistossa.</c:v>
                </c:pt>
              </c:strCache>
            </c:strRef>
          </c:cat>
          <c:val>
            <c:numRef>
              <c:f>'1-5 keskiarvot vuodet'!$D$59:$D$67</c:f>
              <c:numCache>
                <c:formatCode>0.00</c:formatCode>
                <c:ptCount val="9"/>
                <c:pt idx="0">
                  <c:v>4.7450980392156863</c:v>
                </c:pt>
                <c:pt idx="1">
                  <c:v>4.4117647058823533</c:v>
                </c:pt>
                <c:pt idx="2">
                  <c:v>4.08</c:v>
                </c:pt>
                <c:pt idx="3">
                  <c:v>4.5882352941176467</c:v>
                </c:pt>
                <c:pt idx="4">
                  <c:v>4.7450980392156863</c:v>
                </c:pt>
                <c:pt idx="5">
                  <c:v>4.1020408163265305</c:v>
                </c:pt>
                <c:pt idx="6">
                  <c:v>4.5294117647058822</c:v>
                </c:pt>
                <c:pt idx="7">
                  <c:v>4.666666666666667</c:v>
                </c:pt>
                <c:pt idx="8">
                  <c:v>4.5</c:v>
                </c:pt>
              </c:numCache>
            </c:numRef>
          </c:val>
          <c:extLst>
            <c:ext xmlns:c16="http://schemas.microsoft.com/office/drawing/2014/chart" uri="{C3380CC4-5D6E-409C-BE32-E72D297353CC}">
              <c16:uniqueId val="{00000002-B8EE-42C2-B63C-5B952C0F6B40}"/>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21867660412869583"/>
          <c:y val="0.92446731796647408"/>
          <c:w val="0.68222333631246967"/>
          <c:h val="6.3992820569559961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DATA.xlsx]muut (2016-2022)!PivotTable5</c:name>
    <c:fmtId val="36"/>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8.1063472675293693E-2"/>
          <c:w val="0.50231548522258684"/>
          <c:h val="0.80518883433736621"/>
        </c:manualLayout>
      </c:layout>
      <c:barChart>
        <c:barDir val="bar"/>
        <c:grouping val="clustered"/>
        <c:varyColors val="0"/>
        <c:ser>
          <c:idx val="0"/>
          <c:order val="0"/>
          <c:tx>
            <c:strRef>
              <c:f>'muut (2016-2022)'!$B$27:$B$28</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(2016-2022)'!$A$29:$A$34</c:f>
              <c:strCache>
                <c:ptCount val="5"/>
                <c:pt idx="0">
                  <c:v>En kertaakaan, en ollut sairaana</c:v>
                </c:pt>
                <c:pt idx="1">
                  <c:v>En kertaakaan. Pidin tunnit sovitusti, vaikka olin sairaana</c:v>
                </c:pt>
                <c:pt idx="2">
                  <c:v>1-3 kertaa</c:v>
                </c:pt>
                <c:pt idx="3">
                  <c:v>4-6 kertaa</c:v>
                </c:pt>
                <c:pt idx="4">
                  <c:v>7 kertaa tai enemmän</c:v>
                </c:pt>
              </c:strCache>
            </c:strRef>
          </c:cat>
          <c:val>
            <c:numRef>
              <c:f>'muut (2016-2022)'!$B$29:$B$34</c:f>
              <c:numCache>
                <c:formatCode>0%</c:formatCode>
                <c:ptCount val="5"/>
                <c:pt idx="0">
                  <c:v>0.73333333333333328</c:v>
                </c:pt>
                <c:pt idx="1">
                  <c:v>0.05</c:v>
                </c:pt>
                <c:pt idx="2">
                  <c:v>0.2</c:v>
                </c:pt>
                <c:pt idx="3">
                  <c:v>1.6666666666666666E-2</c:v>
                </c:pt>
                <c:pt idx="4">
                  <c:v>0</c:v>
                </c:pt>
              </c:numCache>
            </c:numRef>
          </c:val>
          <c:extLst>
            <c:ext xmlns:c16="http://schemas.microsoft.com/office/drawing/2014/chart" uri="{C3380CC4-5D6E-409C-BE32-E72D297353CC}">
              <c16:uniqueId val="{00000000-433A-4C75-A2F9-66648B41F599}"/>
            </c:ext>
          </c:extLst>
        </c:ser>
        <c:ser>
          <c:idx val="1"/>
          <c:order val="1"/>
          <c:tx>
            <c:strRef>
              <c:f>'muut (2016-2022)'!$C$27:$C$28</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(2016-2022)'!$A$29:$A$34</c:f>
              <c:strCache>
                <c:ptCount val="5"/>
                <c:pt idx="0">
                  <c:v>En kertaakaan, en ollut sairaana</c:v>
                </c:pt>
                <c:pt idx="1">
                  <c:v>En kertaakaan. Pidin tunnit sovitusti, vaikka olin sairaana</c:v>
                </c:pt>
                <c:pt idx="2">
                  <c:v>1-3 kertaa</c:v>
                </c:pt>
                <c:pt idx="3">
                  <c:v>4-6 kertaa</c:v>
                </c:pt>
                <c:pt idx="4">
                  <c:v>7 kertaa tai enemmän</c:v>
                </c:pt>
              </c:strCache>
            </c:strRef>
          </c:cat>
          <c:val>
            <c:numRef>
              <c:f>'muut (2016-2022)'!$C$29:$C$34</c:f>
              <c:numCache>
                <c:formatCode>0%</c:formatCode>
                <c:ptCount val="5"/>
                <c:pt idx="0">
                  <c:v>0.52500000000000002</c:v>
                </c:pt>
                <c:pt idx="1">
                  <c:v>0.05</c:v>
                </c:pt>
                <c:pt idx="2">
                  <c:v>0.42499999999999999</c:v>
                </c:pt>
                <c:pt idx="3">
                  <c:v>0</c:v>
                </c:pt>
                <c:pt idx="4">
                  <c:v>0</c:v>
                </c:pt>
              </c:numCache>
            </c:numRef>
          </c:val>
          <c:extLst>
            <c:ext xmlns:c16="http://schemas.microsoft.com/office/drawing/2014/chart" uri="{C3380CC4-5D6E-409C-BE32-E72D297353CC}">
              <c16:uniqueId val="{00000001-433A-4C75-A2F9-66648B41F599}"/>
            </c:ext>
          </c:extLst>
        </c:ser>
        <c:ser>
          <c:idx val="2"/>
          <c:order val="2"/>
          <c:tx>
            <c:strRef>
              <c:f>'muut (2016-2022)'!$D$27:$D$28</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(2016-2022)'!$A$29:$A$34</c:f>
              <c:strCache>
                <c:ptCount val="5"/>
                <c:pt idx="0">
                  <c:v>En kertaakaan, en ollut sairaana</c:v>
                </c:pt>
                <c:pt idx="1">
                  <c:v>En kertaakaan. Pidin tunnit sovitusti, vaikka olin sairaana</c:v>
                </c:pt>
                <c:pt idx="2">
                  <c:v>1-3 kertaa</c:v>
                </c:pt>
                <c:pt idx="3">
                  <c:v>4-6 kertaa</c:v>
                </c:pt>
                <c:pt idx="4">
                  <c:v>7 kertaa tai enemmän</c:v>
                </c:pt>
              </c:strCache>
            </c:strRef>
          </c:cat>
          <c:val>
            <c:numRef>
              <c:f>'muut (2016-2022)'!$D$29:$D$34</c:f>
              <c:numCache>
                <c:formatCode>0%</c:formatCode>
                <c:ptCount val="5"/>
                <c:pt idx="0">
                  <c:v>0.52941176470588236</c:v>
                </c:pt>
                <c:pt idx="1">
                  <c:v>3.9215686274509803E-2</c:v>
                </c:pt>
                <c:pt idx="2">
                  <c:v>0.39215686274509803</c:v>
                </c:pt>
                <c:pt idx="3">
                  <c:v>1.9607843137254902E-2</c:v>
                </c:pt>
                <c:pt idx="4">
                  <c:v>1.9607843137254902E-2</c:v>
                </c:pt>
              </c:numCache>
            </c:numRef>
          </c:val>
          <c:extLst>
            <c:ext xmlns:c16="http://schemas.microsoft.com/office/drawing/2014/chart" uri="{C3380CC4-5D6E-409C-BE32-E72D297353CC}">
              <c16:uniqueId val="{00000002-433A-4C75-A2F9-66648B41F599}"/>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18793846716"/>
          <c:y val="0.90831811667713314"/>
          <c:w val="0.32059053625122796"/>
          <c:h val="6.7055053701109452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i-FI"/>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DATA.xlsx]muut (2016-2022)!PivotTable6</c:name>
    <c:fmtId val="42"/>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32574733761696922"/>
          <c:y val="4.6884921260105662E-2"/>
          <c:w val="0.63566149998914434"/>
          <c:h val="0.80518871676203441"/>
        </c:manualLayout>
      </c:layout>
      <c:barChart>
        <c:barDir val="bar"/>
        <c:grouping val="clustered"/>
        <c:varyColors val="0"/>
        <c:ser>
          <c:idx val="0"/>
          <c:order val="0"/>
          <c:tx>
            <c:strRef>
              <c:f>'muut (2016-2022)'!$B$36:$B$37</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(2016-2022)'!$A$38:$A$42</c:f>
              <c:strCache>
                <c:ptCount val="4"/>
                <c:pt idx="0">
                  <c:v>Kyllä, riittävästi</c:v>
                </c:pt>
                <c:pt idx="1">
                  <c:v>Melko riittävästi</c:v>
                </c:pt>
                <c:pt idx="2">
                  <c:v>Ei riittävästi</c:v>
                </c:pt>
                <c:pt idx="3">
                  <c:v>En kaipaa vertaistukea</c:v>
                </c:pt>
              </c:strCache>
            </c:strRef>
          </c:cat>
          <c:val>
            <c:numRef>
              <c:f>'muut (2016-2022)'!$B$38:$B$42</c:f>
              <c:numCache>
                <c:formatCode>0%</c:formatCode>
                <c:ptCount val="4"/>
                <c:pt idx="0">
                  <c:v>0.3559322033898305</c:v>
                </c:pt>
                <c:pt idx="1">
                  <c:v>0.30508474576271188</c:v>
                </c:pt>
                <c:pt idx="2">
                  <c:v>0.16949152542372881</c:v>
                </c:pt>
                <c:pt idx="3">
                  <c:v>0.16949152542372881</c:v>
                </c:pt>
              </c:numCache>
            </c:numRef>
          </c:val>
          <c:extLst>
            <c:ext xmlns:c16="http://schemas.microsoft.com/office/drawing/2014/chart" uri="{C3380CC4-5D6E-409C-BE32-E72D297353CC}">
              <c16:uniqueId val="{00000000-D1CE-4A30-9527-76417AAE783B}"/>
            </c:ext>
          </c:extLst>
        </c:ser>
        <c:ser>
          <c:idx val="1"/>
          <c:order val="1"/>
          <c:tx>
            <c:strRef>
              <c:f>'muut (2016-2022)'!$C$36:$C$37</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(2016-2022)'!$A$38:$A$42</c:f>
              <c:strCache>
                <c:ptCount val="4"/>
                <c:pt idx="0">
                  <c:v>Kyllä, riittävästi</c:v>
                </c:pt>
                <c:pt idx="1">
                  <c:v>Melko riittävästi</c:v>
                </c:pt>
                <c:pt idx="2">
                  <c:v>Ei riittävästi</c:v>
                </c:pt>
                <c:pt idx="3">
                  <c:v>En kaipaa vertaistukea</c:v>
                </c:pt>
              </c:strCache>
            </c:strRef>
          </c:cat>
          <c:val>
            <c:numRef>
              <c:f>'muut (2016-2022)'!$C$38:$C$42</c:f>
              <c:numCache>
                <c:formatCode>0%</c:formatCode>
                <c:ptCount val="4"/>
                <c:pt idx="0">
                  <c:v>0.2</c:v>
                </c:pt>
                <c:pt idx="1">
                  <c:v>0.45</c:v>
                </c:pt>
                <c:pt idx="2">
                  <c:v>0.25</c:v>
                </c:pt>
                <c:pt idx="3">
                  <c:v>0.1</c:v>
                </c:pt>
              </c:numCache>
            </c:numRef>
          </c:val>
          <c:extLst>
            <c:ext xmlns:c16="http://schemas.microsoft.com/office/drawing/2014/chart" uri="{C3380CC4-5D6E-409C-BE32-E72D297353CC}">
              <c16:uniqueId val="{00000001-D1CE-4A30-9527-76417AAE783B}"/>
            </c:ext>
          </c:extLst>
        </c:ser>
        <c:ser>
          <c:idx val="2"/>
          <c:order val="2"/>
          <c:tx>
            <c:strRef>
              <c:f>'muut (2016-2022)'!$D$36:$D$37</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(2016-2022)'!$A$38:$A$42</c:f>
              <c:strCache>
                <c:ptCount val="4"/>
                <c:pt idx="0">
                  <c:v>Kyllä, riittävästi</c:v>
                </c:pt>
                <c:pt idx="1">
                  <c:v>Melko riittävästi</c:v>
                </c:pt>
                <c:pt idx="2">
                  <c:v>Ei riittävästi</c:v>
                </c:pt>
                <c:pt idx="3">
                  <c:v>En kaipaa vertaistukea</c:v>
                </c:pt>
              </c:strCache>
            </c:strRef>
          </c:cat>
          <c:val>
            <c:numRef>
              <c:f>'muut (2016-2022)'!$D$38:$D$42</c:f>
              <c:numCache>
                <c:formatCode>0%</c:formatCode>
                <c:ptCount val="4"/>
                <c:pt idx="0">
                  <c:v>0.26</c:v>
                </c:pt>
                <c:pt idx="1">
                  <c:v>0.38</c:v>
                </c:pt>
                <c:pt idx="2">
                  <c:v>0.24</c:v>
                </c:pt>
                <c:pt idx="3">
                  <c:v>0.12</c:v>
                </c:pt>
              </c:numCache>
            </c:numRef>
          </c:val>
          <c:extLst>
            <c:ext xmlns:c16="http://schemas.microsoft.com/office/drawing/2014/chart" uri="{C3380CC4-5D6E-409C-BE32-E72D297353CC}">
              <c16:uniqueId val="{00000002-D1CE-4A30-9527-76417AAE783B}"/>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18793846716"/>
          <c:y val="0.90831811667713314"/>
          <c:w val="0.32059053625122796"/>
          <c:h val="6.7055053701109452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105946756942857"/>
          <c:y val="4.6884921260105662E-2"/>
          <c:w val="0.55229849732853842"/>
          <c:h val="0.80518871676203441"/>
        </c:manualLayout>
      </c:layout>
      <c:barChart>
        <c:barDir val="bar"/>
        <c:grouping val="clustered"/>
        <c:varyColors val="0"/>
        <c:ser>
          <c:idx val="0"/>
          <c:order val="0"/>
          <c:tx>
            <c:strRef>
              <c:f>DATA!$BC$184</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DATA!$BB$185:$BB$188</c:f>
              <c:strCache>
                <c:ptCount val="4"/>
                <c:pt idx="0">
                  <c:v>19.1. Oppilaitoksen opettajilta</c:v>
                </c:pt>
                <c:pt idx="1">
                  <c:v>19.2. Muusta työyhteisöstä</c:v>
                </c:pt>
                <c:pt idx="2">
                  <c:v>19.3. Muusta verkostosta</c:v>
                </c:pt>
                <c:pt idx="3">
                  <c:v>19.4. En kaipaa ammatillista vertaistukea</c:v>
                </c:pt>
              </c:strCache>
            </c:strRef>
          </c:cat>
          <c:val>
            <c:numRef>
              <c:f>DATA!$BC$185:$BC$188</c:f>
              <c:numCache>
                <c:formatCode>0%</c:formatCode>
                <c:ptCount val="4"/>
                <c:pt idx="0">
                  <c:v>0.3</c:v>
                </c:pt>
                <c:pt idx="1">
                  <c:v>0.26666666666666666</c:v>
                </c:pt>
                <c:pt idx="2">
                  <c:v>0.36666666666666664</c:v>
                </c:pt>
                <c:pt idx="3">
                  <c:v>6.6666666666666666E-2</c:v>
                </c:pt>
              </c:numCache>
            </c:numRef>
          </c:val>
          <c:extLst>
            <c:ext xmlns:c16="http://schemas.microsoft.com/office/drawing/2014/chart" uri="{C3380CC4-5D6E-409C-BE32-E72D297353CC}">
              <c16:uniqueId val="{00000000-DD86-4380-89BF-1F1B5203272C}"/>
            </c:ext>
          </c:extLst>
        </c:ser>
        <c:ser>
          <c:idx val="1"/>
          <c:order val="1"/>
          <c:tx>
            <c:strRef>
              <c:f>DATA!$BD$184</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DATA!$BB$185:$BB$188</c:f>
              <c:strCache>
                <c:ptCount val="4"/>
                <c:pt idx="0">
                  <c:v>19.1. Oppilaitoksen opettajilta</c:v>
                </c:pt>
                <c:pt idx="1">
                  <c:v>19.2. Muusta työyhteisöstä</c:v>
                </c:pt>
                <c:pt idx="2">
                  <c:v>19.3. Muusta verkostosta</c:v>
                </c:pt>
                <c:pt idx="3">
                  <c:v>19.4. En kaipaa ammatillista vertaistukea</c:v>
                </c:pt>
              </c:strCache>
            </c:strRef>
          </c:cat>
          <c:val>
            <c:numRef>
              <c:f>DATA!$BD$185:$BD$188</c:f>
              <c:numCache>
                <c:formatCode>0%</c:formatCode>
                <c:ptCount val="4"/>
                <c:pt idx="0">
                  <c:v>0.33</c:v>
                </c:pt>
                <c:pt idx="1">
                  <c:v>0.4</c:v>
                </c:pt>
                <c:pt idx="2">
                  <c:v>0.63</c:v>
                </c:pt>
                <c:pt idx="3">
                  <c:v>0.05</c:v>
                </c:pt>
              </c:numCache>
            </c:numRef>
          </c:val>
          <c:extLst>
            <c:ext xmlns:c16="http://schemas.microsoft.com/office/drawing/2014/chart" uri="{C3380CC4-5D6E-409C-BE32-E72D297353CC}">
              <c16:uniqueId val="{00000001-DD86-4380-89BF-1F1B5203272C}"/>
            </c:ext>
          </c:extLst>
        </c:ser>
        <c:ser>
          <c:idx val="2"/>
          <c:order val="2"/>
          <c:tx>
            <c:strRef>
              <c:f>DATA!$BE$184</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DATA!$BB$185:$BB$188</c:f>
              <c:strCache>
                <c:ptCount val="4"/>
                <c:pt idx="0">
                  <c:v>19.1. Oppilaitoksen opettajilta</c:v>
                </c:pt>
                <c:pt idx="1">
                  <c:v>19.2. Muusta työyhteisöstä</c:v>
                </c:pt>
                <c:pt idx="2">
                  <c:v>19.3. Muusta verkostosta</c:v>
                </c:pt>
                <c:pt idx="3">
                  <c:v>19.4. En kaipaa ammatillista vertaistukea</c:v>
                </c:pt>
              </c:strCache>
            </c:strRef>
          </c:cat>
          <c:val>
            <c:numRef>
              <c:f>DATA!$BE$185:$BE$188</c:f>
              <c:numCache>
                <c:formatCode>0%</c:formatCode>
                <c:ptCount val="4"/>
                <c:pt idx="0">
                  <c:v>0.33333333333333331</c:v>
                </c:pt>
                <c:pt idx="1">
                  <c:v>0.50980392156862742</c:v>
                </c:pt>
                <c:pt idx="2">
                  <c:v>0.62745098039215685</c:v>
                </c:pt>
                <c:pt idx="3">
                  <c:v>0.11764705882352941</c:v>
                </c:pt>
              </c:numCache>
            </c:numRef>
          </c:val>
          <c:extLst>
            <c:ext xmlns:c16="http://schemas.microsoft.com/office/drawing/2014/chart" uri="{C3380CC4-5D6E-409C-BE32-E72D297353CC}">
              <c16:uniqueId val="{00000002-DD86-4380-89BF-1F1B5203272C}"/>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18793846716"/>
          <c:y val="0.90831811667713314"/>
          <c:w val="0.32059053625122796"/>
          <c:h val="6.7055053701109452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30872918182863035"/>
          <c:y val="8.260633582538586E-2"/>
          <c:w val="0.66080099950859317"/>
          <c:h val="0.84388421160675642"/>
        </c:manualLayout>
      </c:layout>
      <c:barChart>
        <c:barDir val="bar"/>
        <c:grouping val="clustered"/>
        <c:varyColors val="0"/>
        <c:ser>
          <c:idx val="0"/>
          <c:order val="0"/>
          <c:tx>
            <c:strRef>
              <c:f>DATA!$CE$201</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anchor="ctr" anchorCtr="0"/>
              <a:lstStyle/>
              <a:p>
                <a:pPr algn="ctr">
                  <a:defRPr lang="en-US" sz="105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DATA!$CD$202:$CD$211</c:f>
              <c:strCache>
                <c:ptCount val="10"/>
                <c:pt idx="0">
                  <c:v>1 - en pysty tekemään lainkaan töitä</c:v>
                </c:pt>
                <c:pt idx="1">
                  <c:v>2</c:v>
                </c:pt>
                <c:pt idx="2">
                  <c:v>3</c:v>
                </c:pt>
                <c:pt idx="3">
                  <c:v>4</c:v>
                </c:pt>
                <c:pt idx="4">
                  <c:v>5</c:v>
                </c:pt>
                <c:pt idx="5">
                  <c:v>6</c:v>
                </c:pt>
                <c:pt idx="6">
                  <c:v>7</c:v>
                </c:pt>
                <c:pt idx="7">
                  <c:v>8</c:v>
                </c:pt>
                <c:pt idx="8">
                  <c:v>9</c:v>
                </c:pt>
                <c:pt idx="9">
                  <c:v>10 - työkykyni on nyt parhaimmillaan</c:v>
                </c:pt>
              </c:strCache>
            </c:strRef>
          </c:cat>
          <c:val>
            <c:numRef>
              <c:f>DATA!$CE$202:$CE$211</c:f>
              <c:numCache>
                <c:formatCode>0%</c:formatCode>
                <c:ptCount val="10"/>
                <c:pt idx="0">
                  <c:v>0</c:v>
                </c:pt>
                <c:pt idx="1">
                  <c:v>0</c:v>
                </c:pt>
                <c:pt idx="2">
                  <c:v>0</c:v>
                </c:pt>
                <c:pt idx="3">
                  <c:v>0</c:v>
                </c:pt>
                <c:pt idx="4">
                  <c:v>0</c:v>
                </c:pt>
                <c:pt idx="5">
                  <c:v>1.6666666666666666E-2</c:v>
                </c:pt>
                <c:pt idx="6">
                  <c:v>1.6666666666666666E-2</c:v>
                </c:pt>
                <c:pt idx="7">
                  <c:v>0.2</c:v>
                </c:pt>
                <c:pt idx="8">
                  <c:v>0.48333333333333334</c:v>
                </c:pt>
                <c:pt idx="9">
                  <c:v>0.25</c:v>
                </c:pt>
              </c:numCache>
            </c:numRef>
          </c:val>
          <c:extLst>
            <c:ext xmlns:c16="http://schemas.microsoft.com/office/drawing/2014/chart" uri="{C3380CC4-5D6E-409C-BE32-E72D297353CC}">
              <c16:uniqueId val="{00000000-A47C-46FB-995B-820CDE65675A}"/>
            </c:ext>
          </c:extLst>
        </c:ser>
        <c:ser>
          <c:idx val="1"/>
          <c:order val="1"/>
          <c:tx>
            <c:strRef>
              <c:f>DATA!$CF$201</c:f>
              <c:strCache>
                <c:ptCount val="1"/>
                <c:pt idx="0">
                  <c:v>2020</c:v>
                </c:pt>
              </c:strCache>
            </c:strRef>
          </c:tx>
          <c:spPr>
            <a:solidFill>
              <a:srgbClr val="4F81BD">
                <a:lumMod val="40000"/>
                <a:lumOff val="60000"/>
              </a:srgbClr>
            </a:solidFill>
            <a:ln>
              <a:noFill/>
            </a:ln>
            <a:effectLst/>
          </c:spPr>
          <c:invertIfNegative val="0"/>
          <c:dLbls>
            <c:dLbl>
              <c:idx val="7"/>
              <c:spPr>
                <a:noFill/>
                <a:ln>
                  <a:noFill/>
                </a:ln>
                <a:effectLst/>
              </c:spPr>
              <c:txPr>
                <a:bodyPr rot="0" spcFirstLastPara="1" vertOverflow="ellipsis" vert="horz" wrap="square" anchor="ctr" anchorCtr="0"/>
                <a:lstStyle/>
                <a:p>
                  <a:pPr algn="ctr">
                    <a:defRPr lang="en-US" sz="105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6="http://schemas.microsoft.com/office/drawing/2014/chart" uri="{C3380CC4-5D6E-409C-BE32-E72D297353CC}">
                  <c16:uniqueId val="{00000003-A47C-46FB-995B-820CDE65675A}"/>
                </c:ext>
              </c:extLst>
            </c:dLbl>
            <c:spPr>
              <a:noFill/>
              <a:ln>
                <a:noFill/>
              </a:ln>
              <a:effectLst/>
            </c:spPr>
            <c:txPr>
              <a:bodyPr rot="0" spcFirstLastPara="1" vertOverflow="ellipsis" vert="horz" wrap="square" anchor="ctr" anchorCtr="1"/>
              <a:lstStyle/>
              <a:p>
                <a:pPr algn="ctr">
                  <a:defRPr sz="105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DATA!$CD$202:$CD$211</c:f>
              <c:strCache>
                <c:ptCount val="10"/>
                <c:pt idx="0">
                  <c:v>1 - en pysty tekemään lainkaan töitä</c:v>
                </c:pt>
                <c:pt idx="1">
                  <c:v>2</c:v>
                </c:pt>
                <c:pt idx="2">
                  <c:v>3</c:v>
                </c:pt>
                <c:pt idx="3">
                  <c:v>4</c:v>
                </c:pt>
                <c:pt idx="4">
                  <c:v>5</c:v>
                </c:pt>
                <c:pt idx="5">
                  <c:v>6</c:v>
                </c:pt>
                <c:pt idx="6">
                  <c:v>7</c:v>
                </c:pt>
                <c:pt idx="7">
                  <c:v>8</c:v>
                </c:pt>
                <c:pt idx="8">
                  <c:v>9</c:v>
                </c:pt>
                <c:pt idx="9">
                  <c:v>10 - työkykyni on nyt parhaimmillaan</c:v>
                </c:pt>
              </c:strCache>
            </c:strRef>
          </c:cat>
          <c:val>
            <c:numRef>
              <c:f>DATA!$CF$202:$CF$211</c:f>
              <c:numCache>
                <c:formatCode>0%</c:formatCode>
                <c:ptCount val="10"/>
                <c:pt idx="0">
                  <c:v>0</c:v>
                </c:pt>
                <c:pt idx="1">
                  <c:v>0</c:v>
                </c:pt>
                <c:pt idx="2">
                  <c:v>0</c:v>
                </c:pt>
                <c:pt idx="3">
                  <c:v>0</c:v>
                </c:pt>
                <c:pt idx="4">
                  <c:v>0</c:v>
                </c:pt>
                <c:pt idx="5">
                  <c:v>0</c:v>
                </c:pt>
                <c:pt idx="6">
                  <c:v>0.1</c:v>
                </c:pt>
                <c:pt idx="7">
                  <c:v>0.19</c:v>
                </c:pt>
                <c:pt idx="8">
                  <c:v>0.59</c:v>
                </c:pt>
                <c:pt idx="9">
                  <c:v>0.12</c:v>
                </c:pt>
              </c:numCache>
            </c:numRef>
          </c:val>
          <c:extLst>
            <c:ext xmlns:c16="http://schemas.microsoft.com/office/drawing/2014/chart" uri="{C3380CC4-5D6E-409C-BE32-E72D297353CC}">
              <c16:uniqueId val="{00000001-A47C-46FB-995B-820CDE65675A}"/>
            </c:ext>
          </c:extLst>
        </c:ser>
        <c:ser>
          <c:idx val="2"/>
          <c:order val="2"/>
          <c:tx>
            <c:strRef>
              <c:f>DATA!$CG$201</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anchor="ctr" anchorCtr="0"/>
              <a:lstStyle/>
              <a:p>
                <a:pPr algn="ctr">
                  <a:defRPr lang="en-US" sz="105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DATA!$CD$202:$CD$211</c:f>
              <c:strCache>
                <c:ptCount val="10"/>
                <c:pt idx="0">
                  <c:v>1 - en pysty tekemään lainkaan töitä</c:v>
                </c:pt>
                <c:pt idx="1">
                  <c:v>2</c:v>
                </c:pt>
                <c:pt idx="2">
                  <c:v>3</c:v>
                </c:pt>
                <c:pt idx="3">
                  <c:v>4</c:v>
                </c:pt>
                <c:pt idx="4">
                  <c:v>5</c:v>
                </c:pt>
                <c:pt idx="5">
                  <c:v>6</c:v>
                </c:pt>
                <c:pt idx="6">
                  <c:v>7</c:v>
                </c:pt>
                <c:pt idx="7">
                  <c:v>8</c:v>
                </c:pt>
                <c:pt idx="8">
                  <c:v>9</c:v>
                </c:pt>
                <c:pt idx="9">
                  <c:v>10 - työkykyni on nyt parhaimmillaan</c:v>
                </c:pt>
              </c:strCache>
            </c:strRef>
          </c:cat>
          <c:val>
            <c:numRef>
              <c:f>DATA!$CG$202:$CG$211</c:f>
              <c:numCache>
                <c:formatCode>0%</c:formatCode>
                <c:ptCount val="10"/>
                <c:pt idx="0">
                  <c:v>0</c:v>
                </c:pt>
                <c:pt idx="1">
                  <c:v>0</c:v>
                </c:pt>
                <c:pt idx="2">
                  <c:v>0</c:v>
                </c:pt>
                <c:pt idx="3">
                  <c:v>0</c:v>
                </c:pt>
                <c:pt idx="4">
                  <c:v>1.9607843137254902E-2</c:v>
                </c:pt>
                <c:pt idx="5">
                  <c:v>3.9215686274509803E-2</c:v>
                </c:pt>
                <c:pt idx="6">
                  <c:v>5.8823529411764705E-2</c:v>
                </c:pt>
                <c:pt idx="7">
                  <c:v>0.29411764705882354</c:v>
                </c:pt>
                <c:pt idx="8">
                  <c:v>0.37254901960784315</c:v>
                </c:pt>
                <c:pt idx="9">
                  <c:v>0.21568627450980393</c:v>
                </c:pt>
              </c:numCache>
            </c:numRef>
          </c:val>
          <c:extLst>
            <c:ext xmlns:c16="http://schemas.microsoft.com/office/drawing/2014/chart" uri="{C3380CC4-5D6E-409C-BE32-E72D297353CC}">
              <c16:uniqueId val="{00000002-A47C-46FB-995B-820CDE65675A}"/>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5884821432482509"/>
          <c:y val="0.93019312003650045"/>
          <c:w val="0.32059053625122796"/>
          <c:h val="6.705505370110945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i-FI"/>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400"/>
      </a:pPr>
      <a:endParaRPr lang="fi-FI"/>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3092282176384399"/>
          <c:y val="5.9732194958108061E-2"/>
          <c:w val="0.7094611074810353"/>
          <c:h val="0.86029489643820656"/>
        </c:manualLayout>
      </c:layout>
      <c:barChart>
        <c:barDir val="bar"/>
        <c:grouping val="clustered"/>
        <c:varyColors val="0"/>
        <c:ser>
          <c:idx val="0"/>
          <c:order val="0"/>
          <c:tx>
            <c:strRef>
              <c:f>Tunneilmasto!$B$42</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Tunneilmasto!$A$43:$A$57</c:f>
              <c:strCache>
                <c:ptCount val="15"/>
                <c:pt idx="0">
                  <c:v>*Hämmennys</c:v>
                </c:pt>
                <c:pt idx="1">
                  <c:v>*Innostus</c:v>
                </c:pt>
                <c:pt idx="2">
                  <c:v>*Tyytyväisyys</c:v>
                </c:pt>
                <c:pt idx="3">
                  <c:v>*Ailahtelevuus</c:v>
                </c:pt>
                <c:pt idx="4">
                  <c:v>*Epävarmuus</c:v>
                </c:pt>
                <c:pt idx="5">
                  <c:v>*Helpotus</c:v>
                </c:pt>
                <c:pt idx="6">
                  <c:v>*Turhautuminen</c:v>
                </c:pt>
                <c:pt idx="7">
                  <c:v>*Pelko</c:v>
                </c:pt>
                <c:pt idx="8">
                  <c:v>*Ahdistus</c:v>
                </c:pt>
                <c:pt idx="9">
                  <c:v>*Toivo</c:v>
                </c:pt>
                <c:pt idx="10">
                  <c:v>*Luottamus</c:v>
                </c:pt>
                <c:pt idx="11">
                  <c:v>*Uupumus</c:v>
                </c:pt>
                <c:pt idx="12">
                  <c:v>*Suuttumus</c:v>
                </c:pt>
                <c:pt idx="13">
                  <c:v>*Kiitollisuus</c:v>
                </c:pt>
                <c:pt idx="14">
                  <c:v>*Sinnikkyys</c:v>
                </c:pt>
              </c:strCache>
            </c:strRef>
          </c:cat>
          <c:val>
            <c:numRef>
              <c:f>Tunneilmasto!$B$43:$B$57</c:f>
              <c:numCache>
                <c:formatCode>0%</c:formatCode>
                <c:ptCount val="15"/>
                <c:pt idx="0">
                  <c:v>2.6315789473684209E-2</c:v>
                </c:pt>
                <c:pt idx="1">
                  <c:v>0.22807017543859648</c:v>
                </c:pt>
                <c:pt idx="2">
                  <c:v>0.25438596491228072</c:v>
                </c:pt>
                <c:pt idx="3">
                  <c:v>1.7543859649122806E-2</c:v>
                </c:pt>
                <c:pt idx="4">
                  <c:v>7.8947368421052627E-2</c:v>
                </c:pt>
                <c:pt idx="5">
                  <c:v>0</c:v>
                </c:pt>
                <c:pt idx="6">
                  <c:v>1.7543859649122806E-2</c:v>
                </c:pt>
                <c:pt idx="7">
                  <c:v>1.7543859649122806E-2</c:v>
                </c:pt>
                <c:pt idx="8">
                  <c:v>0</c:v>
                </c:pt>
                <c:pt idx="9">
                  <c:v>5.2631578947368418E-2</c:v>
                </c:pt>
                <c:pt idx="10">
                  <c:v>9.6491228070175433E-2</c:v>
                </c:pt>
                <c:pt idx="11">
                  <c:v>8.771929824561403E-3</c:v>
                </c:pt>
                <c:pt idx="12">
                  <c:v>0</c:v>
                </c:pt>
                <c:pt idx="13">
                  <c:v>0.13157894736842105</c:v>
                </c:pt>
                <c:pt idx="14">
                  <c:v>7.0175438596491224E-2</c:v>
                </c:pt>
              </c:numCache>
            </c:numRef>
          </c:val>
          <c:extLst>
            <c:ext xmlns:c16="http://schemas.microsoft.com/office/drawing/2014/chart" uri="{C3380CC4-5D6E-409C-BE32-E72D297353CC}">
              <c16:uniqueId val="{00000000-BF19-4ECA-A875-71B53465EDEE}"/>
            </c:ext>
          </c:extLst>
        </c:ser>
        <c:ser>
          <c:idx val="1"/>
          <c:order val="1"/>
          <c:tx>
            <c:strRef>
              <c:f>Tunneilmasto!$C$42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Tunneilmasto!$A$43:$A$57</c:f>
              <c:strCache>
                <c:ptCount val="15"/>
                <c:pt idx="0">
                  <c:v>*Hämmennys</c:v>
                </c:pt>
                <c:pt idx="1">
                  <c:v>*Innostus</c:v>
                </c:pt>
                <c:pt idx="2">
                  <c:v>*Tyytyväisyys</c:v>
                </c:pt>
                <c:pt idx="3">
                  <c:v>*Ailahtelevuus</c:v>
                </c:pt>
                <c:pt idx="4">
                  <c:v>*Epävarmuus</c:v>
                </c:pt>
                <c:pt idx="5">
                  <c:v>*Helpotus</c:v>
                </c:pt>
                <c:pt idx="6">
                  <c:v>*Turhautuminen</c:v>
                </c:pt>
                <c:pt idx="7">
                  <c:v>*Pelko</c:v>
                </c:pt>
                <c:pt idx="8">
                  <c:v>*Ahdistus</c:v>
                </c:pt>
                <c:pt idx="9">
                  <c:v>*Toivo</c:v>
                </c:pt>
                <c:pt idx="10">
                  <c:v>*Luottamus</c:v>
                </c:pt>
                <c:pt idx="11">
                  <c:v>*Uupumus</c:v>
                </c:pt>
                <c:pt idx="12">
                  <c:v>*Suuttumus</c:v>
                </c:pt>
                <c:pt idx="13">
                  <c:v>*Kiitollisuus</c:v>
                </c:pt>
                <c:pt idx="14">
                  <c:v>*Sinnikkyys</c:v>
                </c:pt>
              </c:strCache>
            </c:strRef>
          </c:cat>
          <c:val>
            <c:numRef>
              <c:f>Tunneilmasto!$C$43:$C$57</c:f>
              <c:numCache>
                <c:formatCode>0%</c:formatCode>
                <c:ptCount val="15"/>
                <c:pt idx="0">
                  <c:v>7.3529411764705881E-3</c:v>
                </c:pt>
                <c:pt idx="1">
                  <c:v>0.22058823529411764</c:v>
                </c:pt>
                <c:pt idx="2">
                  <c:v>0.28676470588235292</c:v>
                </c:pt>
                <c:pt idx="3">
                  <c:v>7.3529411764705881E-3</c:v>
                </c:pt>
                <c:pt idx="4">
                  <c:v>3.6764705882352942E-2</c:v>
                </c:pt>
                <c:pt idx="5">
                  <c:v>2.2058823529411766E-2</c:v>
                </c:pt>
                <c:pt idx="6">
                  <c:v>1.4705882352941176E-2</c:v>
                </c:pt>
                <c:pt idx="7">
                  <c:v>0</c:v>
                </c:pt>
                <c:pt idx="8">
                  <c:v>7.3529411764705881E-3</c:v>
                </c:pt>
                <c:pt idx="9">
                  <c:v>4.4117647058823532E-2</c:v>
                </c:pt>
                <c:pt idx="10">
                  <c:v>9.5588235294117641E-2</c:v>
                </c:pt>
                <c:pt idx="11">
                  <c:v>2.9411764705882353E-2</c:v>
                </c:pt>
                <c:pt idx="12">
                  <c:v>0</c:v>
                </c:pt>
                <c:pt idx="13">
                  <c:v>0.16176470588235295</c:v>
                </c:pt>
                <c:pt idx="14">
                  <c:v>6.6176470588235295E-2</c:v>
                </c:pt>
              </c:numCache>
            </c:numRef>
          </c:val>
          <c:extLst>
            <c:ext xmlns:c16="http://schemas.microsoft.com/office/drawing/2014/chart" uri="{C3380CC4-5D6E-409C-BE32-E72D297353CC}">
              <c16:uniqueId val="{00000001-BF19-4ECA-A875-71B53465EDEE}"/>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1"/>
      </c:valAx>
      <c:spPr>
        <a:noFill/>
        <a:ln>
          <a:noFill/>
        </a:ln>
        <a:effectLst/>
      </c:spPr>
    </c:plotArea>
    <c:legend>
      <c:legendPos val="b"/>
      <c:layout>
        <c:manualLayout>
          <c:xMode val="edge"/>
          <c:yMode val="edge"/>
          <c:x val="0.42971413789661822"/>
          <c:y val="0.93833324230635962"/>
          <c:w val="0.29811885358311696"/>
          <c:h val="6.166675769364035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ysClr val="windowText" lastClr="000000"/>
      </a:solidFill>
    </a:ln>
    <a:effectLst/>
  </c:spPr>
  <c:txPr>
    <a:bodyPr/>
    <a:lstStyle/>
    <a:p>
      <a:pPr>
        <a:defRPr/>
      </a:pPr>
      <a:endParaRPr lang="fi-FI"/>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8056588378603553"/>
          <c:y val="6.8281345403675198E-2"/>
          <c:w val="0.66326730025608716"/>
          <c:h val="0.8604104490383585"/>
        </c:manualLayout>
      </c:layout>
      <c:barChart>
        <c:barDir val="bar"/>
        <c:grouping val="clustered"/>
        <c:varyColors val="0"/>
        <c:ser>
          <c:idx val="0"/>
          <c:order val="0"/>
          <c:tx>
            <c:strRef>
              <c:f>Tunneilmasto!$B$79</c:f>
              <c:strCache>
                <c:ptCount val="1"/>
                <c:pt idx="0">
                  <c:v>Kipinä</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Tunneilmasto!$A$80:$A$94</c:f>
              <c:strCache>
                <c:ptCount val="15"/>
                <c:pt idx="0">
                  <c:v>*Hämmennys</c:v>
                </c:pt>
                <c:pt idx="1">
                  <c:v>*Innostus</c:v>
                </c:pt>
                <c:pt idx="2">
                  <c:v>*Tyytyväisyys</c:v>
                </c:pt>
                <c:pt idx="3">
                  <c:v>*Ailahtelevuus</c:v>
                </c:pt>
                <c:pt idx="4">
                  <c:v>*Epävarmuus</c:v>
                </c:pt>
                <c:pt idx="5">
                  <c:v>*Helpotus</c:v>
                </c:pt>
                <c:pt idx="6">
                  <c:v>*Turhautuminen</c:v>
                </c:pt>
                <c:pt idx="7">
                  <c:v>*Pelko</c:v>
                </c:pt>
                <c:pt idx="8">
                  <c:v>*Ahdistus</c:v>
                </c:pt>
                <c:pt idx="9">
                  <c:v>*Toivo</c:v>
                </c:pt>
                <c:pt idx="10">
                  <c:v>*Luottamus</c:v>
                </c:pt>
                <c:pt idx="11">
                  <c:v>*Uupumus</c:v>
                </c:pt>
                <c:pt idx="12">
                  <c:v>*Suuttumus</c:v>
                </c:pt>
                <c:pt idx="13">
                  <c:v>*Kiitollisuus</c:v>
                </c:pt>
                <c:pt idx="14">
                  <c:v>*Sinnikkyys</c:v>
                </c:pt>
              </c:strCache>
            </c:strRef>
          </c:cat>
          <c:val>
            <c:numRef>
              <c:f>Tunneilmasto!$B$80:$B$94</c:f>
              <c:numCache>
                <c:formatCode>0%</c:formatCode>
                <c:ptCount val="15"/>
                <c:pt idx="0">
                  <c:v>0</c:v>
                </c:pt>
                <c:pt idx="1">
                  <c:v>0.24719101123595505</c:v>
                </c:pt>
                <c:pt idx="2">
                  <c:v>0.3146067415730337</c:v>
                </c:pt>
                <c:pt idx="3">
                  <c:v>0</c:v>
                </c:pt>
                <c:pt idx="4">
                  <c:v>5.6179775280898875E-2</c:v>
                </c:pt>
                <c:pt idx="5">
                  <c:v>1.1235955056179775E-2</c:v>
                </c:pt>
                <c:pt idx="6">
                  <c:v>1.1235955056179775E-2</c:v>
                </c:pt>
                <c:pt idx="7">
                  <c:v>0</c:v>
                </c:pt>
                <c:pt idx="8">
                  <c:v>0</c:v>
                </c:pt>
                <c:pt idx="9">
                  <c:v>3.3707865168539325E-2</c:v>
                </c:pt>
                <c:pt idx="10">
                  <c:v>7.8651685393258425E-2</c:v>
                </c:pt>
                <c:pt idx="11">
                  <c:v>3.3707865168539325E-2</c:v>
                </c:pt>
                <c:pt idx="12">
                  <c:v>0</c:v>
                </c:pt>
                <c:pt idx="13">
                  <c:v>0.16853932584269662</c:v>
                </c:pt>
                <c:pt idx="14">
                  <c:v>4.49438202247191E-2</c:v>
                </c:pt>
              </c:numCache>
            </c:numRef>
          </c:val>
          <c:extLst>
            <c:ext xmlns:c16="http://schemas.microsoft.com/office/drawing/2014/chart" uri="{C3380CC4-5D6E-409C-BE32-E72D297353CC}">
              <c16:uniqueId val="{00000000-5C9E-45E1-B9E0-203B76239C11}"/>
            </c:ext>
          </c:extLst>
        </c:ser>
        <c:ser>
          <c:idx val="1"/>
          <c:order val="1"/>
          <c:tx>
            <c:strRef>
              <c:f>Tunneilmasto!$C$79</c:f>
              <c:strCache>
                <c:ptCount val="1"/>
                <c:pt idx="0">
                  <c:v>Muu</c:v>
                </c:pt>
              </c:strCache>
            </c:strRef>
          </c:tx>
          <c:spPr>
            <a:solidFill>
              <a:srgbClr val="7030A0"/>
            </a:solidFill>
          </c:spPr>
          <c:invertIfNegative val="0"/>
          <c:dLbls>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Tunneilmasto!$A$80:$A$94</c:f>
              <c:strCache>
                <c:ptCount val="15"/>
                <c:pt idx="0">
                  <c:v>*Hämmennys</c:v>
                </c:pt>
                <c:pt idx="1">
                  <c:v>*Innostus</c:v>
                </c:pt>
                <c:pt idx="2">
                  <c:v>*Tyytyväisyys</c:v>
                </c:pt>
                <c:pt idx="3">
                  <c:v>*Ailahtelevuus</c:v>
                </c:pt>
                <c:pt idx="4">
                  <c:v>*Epävarmuus</c:v>
                </c:pt>
                <c:pt idx="5">
                  <c:v>*Helpotus</c:v>
                </c:pt>
                <c:pt idx="6">
                  <c:v>*Turhautuminen</c:v>
                </c:pt>
                <c:pt idx="7">
                  <c:v>*Pelko</c:v>
                </c:pt>
                <c:pt idx="8">
                  <c:v>*Ahdistus</c:v>
                </c:pt>
                <c:pt idx="9">
                  <c:v>*Toivo</c:v>
                </c:pt>
                <c:pt idx="10">
                  <c:v>*Luottamus</c:v>
                </c:pt>
                <c:pt idx="11">
                  <c:v>*Uupumus</c:v>
                </c:pt>
                <c:pt idx="12">
                  <c:v>*Suuttumus</c:v>
                </c:pt>
                <c:pt idx="13">
                  <c:v>*Kiitollisuus</c:v>
                </c:pt>
                <c:pt idx="14">
                  <c:v>*Sinnikkyys</c:v>
                </c:pt>
              </c:strCache>
            </c:strRef>
          </c:cat>
          <c:val>
            <c:numRef>
              <c:f>Tunneilmasto!$C$80:$C$94</c:f>
              <c:numCache>
                <c:formatCode>0%</c:formatCode>
                <c:ptCount val="15"/>
                <c:pt idx="0">
                  <c:v>2.1276595744680851E-2</c:v>
                </c:pt>
                <c:pt idx="1">
                  <c:v>0.1702127659574468</c:v>
                </c:pt>
                <c:pt idx="2">
                  <c:v>0.23404255319148937</c:v>
                </c:pt>
                <c:pt idx="3">
                  <c:v>2.1276595744680851E-2</c:v>
                </c:pt>
                <c:pt idx="4">
                  <c:v>0</c:v>
                </c:pt>
                <c:pt idx="5">
                  <c:v>4.2553191489361701E-2</c:v>
                </c:pt>
                <c:pt idx="6">
                  <c:v>2.1276595744680851E-2</c:v>
                </c:pt>
                <c:pt idx="7">
                  <c:v>0</c:v>
                </c:pt>
                <c:pt idx="8">
                  <c:v>2.1276595744680851E-2</c:v>
                </c:pt>
                <c:pt idx="9">
                  <c:v>6.3829787234042548E-2</c:v>
                </c:pt>
                <c:pt idx="10">
                  <c:v>0.1276595744680851</c:v>
                </c:pt>
                <c:pt idx="11">
                  <c:v>2.1276595744680851E-2</c:v>
                </c:pt>
                <c:pt idx="12">
                  <c:v>0</c:v>
                </c:pt>
                <c:pt idx="13">
                  <c:v>0.14893617021276595</c:v>
                </c:pt>
                <c:pt idx="14">
                  <c:v>0.10638297872340426</c:v>
                </c:pt>
              </c:numCache>
            </c:numRef>
          </c:val>
          <c:extLst>
            <c:ext xmlns:c16="http://schemas.microsoft.com/office/drawing/2014/chart" uri="{C3380CC4-5D6E-409C-BE32-E72D297353CC}">
              <c16:uniqueId val="{00000001-5C9E-45E1-B9E0-203B76239C11}"/>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valAx>
    </c:plotArea>
    <c:legend>
      <c:legendPos val="b"/>
      <c:layout>
        <c:manualLayout>
          <c:xMode val="edge"/>
          <c:yMode val="edge"/>
          <c:x val="0.44174835624801811"/>
          <c:y val="0.93820232286729144"/>
          <c:w val="0.28353575276970933"/>
          <c:h val="6.1061305884250509E-2"/>
        </c:manualLayout>
      </c:layout>
      <c:overlay val="0"/>
      <c:spPr>
        <a:noFill/>
        <a:ln>
          <a:noFill/>
        </a:ln>
        <a:effectLst/>
      </c:spPr>
      <c:txPr>
        <a:bodyPr rot="0" spcFirstLastPara="1" vertOverflow="ellipsis" vert="horz" wrap="square" anchor="ctr" anchorCtr="1"/>
        <a:lstStyle/>
        <a:p>
          <a:pPr>
            <a:defRPr lang="en-US"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ysClr val="windowText" lastClr="000000"/>
      </a:solidFill>
    </a:ln>
  </c:spPr>
  <c:txPr>
    <a:bodyPr/>
    <a:lstStyle/>
    <a:p>
      <a:pPr>
        <a:defRPr/>
      </a:pPr>
      <a:endParaRPr lang="fi-FI"/>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(2)!PivotTable9</c:name>
    <c:fmtId val="13"/>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FFC000"/>
          </a:solidFill>
          <a:ln>
            <a:noFill/>
          </a:ln>
          <a:effectLst/>
          <a:scene3d>
            <a:camera prst="orthographicFront"/>
            <a:lightRig rig="threePt" dir="t"/>
          </a:scene3d>
        </c:spPr>
        <c:marker>
          <c:symbol val="none"/>
        </c:marker>
        <c:dLbl>
          <c:idx val="0"/>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7030A0"/>
          </a:solidFill>
        </c:spPr>
        <c:marker>
          <c:symbol val="none"/>
        </c:marker>
        <c:dLbl>
          <c:idx val="0"/>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8.1851639765813139E-2"/>
          <c:w val="0.47396927285640644"/>
          <c:h val="0.83874323393123895"/>
        </c:manualLayout>
      </c:layout>
      <c:barChart>
        <c:barDir val="bar"/>
        <c:grouping val="clustered"/>
        <c:varyColors val="0"/>
        <c:ser>
          <c:idx val="0"/>
          <c:order val="0"/>
          <c:tx>
            <c:strRef>
              <c:f>'1-5 keskiarvot (2)'!$B$71:$B$73</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(2)'!$A$74:$A$84</c:f>
              <c:strCache>
                <c:ptCount val="11"/>
                <c:pt idx="0">
                  <c:v>*24.1. Osaan suunnitella opetuksellisesti mielekkäitä kokonaisuuksia.                     </c:v>
                </c:pt>
                <c:pt idx="1">
                  <c:v>*24.2. Osaan arvioida omaa toimintaani opettajana.</c:v>
                </c:pt>
                <c:pt idx="2">
                  <c:v>*24.3. Tunnen ryhmänohjauksen periaatteet ja osaan ohjata opetusryhmiä.                 </c:v>
                </c:pt>
                <c:pt idx="3">
                  <c:v>*24.4. Osaan ohjata opiskelijan oppimisprosessia. </c:v>
                </c:pt>
                <c:pt idx="4">
                  <c:v>*24.5. Osaan vastaanottaa palautetta työstäni. </c:v>
                </c:pt>
                <c:pt idx="5">
                  <c:v>*24.6. Osaan arvioida opiskelijan oppimista.     </c:v>
                </c:pt>
                <c:pt idx="6">
                  <c:v>*24.7. Osaan hyödyntää erilaisia opetusmenetelmiä omassa opetuksessani.        </c:v>
                </c:pt>
                <c:pt idx="7">
                  <c:v>*24.8. Osaan hyödyntää tieto- ja viestintätekniikka opetuksessani.             </c:v>
                </c:pt>
                <c:pt idx="8">
                  <c:v>*24.9. Osaan hyödyntää sosiaalista mediaa opetuksessani.</c:v>
                </c:pt>
                <c:pt idx="9">
                  <c:v>*24.10. Olen uudistanut opetusmenetelmiäni viimeisen kahden vuoden aikana.            </c:v>
                </c:pt>
                <c:pt idx="10">
                  <c:v>*24.11. Olen uudistanut opetussisältöjä viimeisen kahden vuoden aikana. </c:v>
                </c:pt>
              </c:strCache>
            </c:strRef>
          </c:cat>
          <c:val>
            <c:numRef>
              <c:f>'1-5 keskiarvot (2)'!$B$74:$B$84</c:f>
              <c:numCache>
                <c:formatCode>0.00</c:formatCode>
                <c:ptCount val="11"/>
                <c:pt idx="0">
                  <c:v>4.53125</c:v>
                </c:pt>
                <c:pt idx="1">
                  <c:v>4.3636363636363633</c:v>
                </c:pt>
                <c:pt idx="2">
                  <c:v>4.290322580645161</c:v>
                </c:pt>
                <c:pt idx="3">
                  <c:v>4.25</c:v>
                </c:pt>
                <c:pt idx="4">
                  <c:v>4.46875</c:v>
                </c:pt>
                <c:pt idx="5">
                  <c:v>4.40625</c:v>
                </c:pt>
                <c:pt idx="6">
                  <c:v>4.3125</c:v>
                </c:pt>
                <c:pt idx="7">
                  <c:v>3.9375</c:v>
                </c:pt>
                <c:pt idx="8">
                  <c:v>3.46875</c:v>
                </c:pt>
                <c:pt idx="9">
                  <c:v>4.1724137931034484</c:v>
                </c:pt>
                <c:pt idx="10">
                  <c:v>4.1333333333333337</c:v>
                </c:pt>
              </c:numCache>
            </c:numRef>
          </c:val>
          <c:extLst>
            <c:ext xmlns:c16="http://schemas.microsoft.com/office/drawing/2014/chart" uri="{C3380CC4-5D6E-409C-BE32-E72D297353CC}">
              <c16:uniqueId val="{00000000-2A23-401B-863C-CAFDC97982DB}"/>
            </c:ext>
          </c:extLst>
        </c:ser>
        <c:ser>
          <c:idx val="1"/>
          <c:order val="1"/>
          <c:tx>
            <c:strRef>
              <c:f>'1-5 keskiarvot (2)'!$D$71:$D$73</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spAutoFit/>
              </a:bodyPr>
              <a:lstStyle/>
              <a:p>
                <a:pPr>
                  <a:defRPr>
                    <a:latin typeface="Texta" panose="00000500000000000000" pitchFamily="50"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(2)'!$A$74:$A$84</c:f>
              <c:strCache>
                <c:ptCount val="11"/>
                <c:pt idx="0">
                  <c:v>*24.1. Osaan suunnitella opetuksellisesti mielekkäitä kokonaisuuksia.                     </c:v>
                </c:pt>
                <c:pt idx="1">
                  <c:v>*24.2. Osaan arvioida omaa toimintaani opettajana.</c:v>
                </c:pt>
                <c:pt idx="2">
                  <c:v>*24.3. Tunnen ryhmänohjauksen periaatteet ja osaan ohjata opetusryhmiä.                 </c:v>
                </c:pt>
                <c:pt idx="3">
                  <c:v>*24.4. Osaan ohjata opiskelijan oppimisprosessia. </c:v>
                </c:pt>
                <c:pt idx="4">
                  <c:v>*24.5. Osaan vastaanottaa palautetta työstäni. </c:v>
                </c:pt>
                <c:pt idx="5">
                  <c:v>*24.6. Osaan arvioida opiskelijan oppimista.     </c:v>
                </c:pt>
                <c:pt idx="6">
                  <c:v>*24.7. Osaan hyödyntää erilaisia opetusmenetelmiä omassa opetuksessani.        </c:v>
                </c:pt>
                <c:pt idx="7">
                  <c:v>*24.8. Osaan hyödyntää tieto- ja viestintätekniikka opetuksessani.             </c:v>
                </c:pt>
                <c:pt idx="8">
                  <c:v>*24.9. Osaan hyödyntää sosiaalista mediaa opetuksessani.</c:v>
                </c:pt>
                <c:pt idx="9">
                  <c:v>*24.10. Olen uudistanut opetusmenetelmiäni viimeisen kahden vuoden aikana.            </c:v>
                </c:pt>
                <c:pt idx="10">
                  <c:v>*24.11. Olen uudistanut opetussisältöjä viimeisen kahden vuoden aikana. </c:v>
                </c:pt>
              </c:strCache>
            </c:strRef>
          </c:cat>
          <c:val>
            <c:numRef>
              <c:f>'1-5 keskiarvot (2)'!$D$74:$D$84</c:f>
              <c:numCache>
                <c:formatCode>0.00</c:formatCode>
                <c:ptCount val="11"/>
                <c:pt idx="0">
                  <c:v>4.2777777777777777</c:v>
                </c:pt>
                <c:pt idx="1">
                  <c:v>4.2222222222222223</c:v>
                </c:pt>
                <c:pt idx="2">
                  <c:v>4.5</c:v>
                </c:pt>
                <c:pt idx="3">
                  <c:v>4.2222222222222223</c:v>
                </c:pt>
                <c:pt idx="4">
                  <c:v>4.333333333333333</c:v>
                </c:pt>
                <c:pt idx="5">
                  <c:v>4.2941176470588234</c:v>
                </c:pt>
                <c:pt idx="6">
                  <c:v>4.3529411764705879</c:v>
                </c:pt>
                <c:pt idx="7">
                  <c:v>3.5555555555555554</c:v>
                </c:pt>
                <c:pt idx="8">
                  <c:v>3.2777777777777777</c:v>
                </c:pt>
                <c:pt idx="9">
                  <c:v>3.6470588235294117</c:v>
                </c:pt>
                <c:pt idx="10">
                  <c:v>3.9411764705882355</c:v>
                </c:pt>
              </c:numCache>
            </c:numRef>
          </c:val>
          <c:extLst>
            <c:ext xmlns:c16="http://schemas.microsoft.com/office/drawing/2014/chart" uri="{C3380CC4-5D6E-409C-BE32-E72D297353CC}">
              <c16:uniqueId val="{00000001-2A23-401B-863C-CAFDC97982DB}"/>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53794037758152957"/>
          <c:y val="0.938518780966622"/>
          <c:w val="0.28353575276970933"/>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ysClr val="windowText" lastClr="000000"/>
      </a:solidFill>
    </a:ln>
  </c:spPr>
  <c:txPr>
    <a:bodyPr/>
    <a:lstStyle/>
    <a:p>
      <a:pPr>
        <a:defRPr/>
      </a:pPr>
      <a:endParaRPr lang="fi-FI"/>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DATA.xlsx]taustat!PivotTable12</c:name>
    <c:fmtId val="31"/>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4295608984790416E-2"/>
          <c:y val="5.0220489036840878E-2"/>
          <c:w val="0.94068393707064157"/>
          <c:h val="0.70995239338820926"/>
        </c:manualLayout>
      </c:layout>
      <c:barChart>
        <c:barDir val="col"/>
        <c:grouping val="clustered"/>
        <c:varyColors val="0"/>
        <c:ser>
          <c:idx val="0"/>
          <c:order val="0"/>
          <c:tx>
            <c:strRef>
              <c:f>taustat!$B$11:$B$12</c:f>
              <c:strCache>
                <c:ptCount val="1"/>
                <c:pt idx="0">
                  <c:v>2016</c:v>
                </c:pt>
              </c:strCache>
            </c:strRef>
          </c:tx>
          <c:spPr>
            <a:solidFill>
              <a:srgbClr val="7030A0">
                <a:alpha val="46000"/>
              </a:srgbClr>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taustat!$A$13:$A$18</c:f>
              <c:strCache>
                <c:ptCount val="5"/>
                <c:pt idx="0">
                  <c:v>Yhdessä</c:v>
                </c:pt>
                <c:pt idx="1">
                  <c:v>Kahdessa</c:v>
                </c:pt>
                <c:pt idx="2">
                  <c:v>Kolmessa</c:v>
                </c:pt>
                <c:pt idx="3">
                  <c:v>Neljässä</c:v>
                </c:pt>
                <c:pt idx="4">
                  <c:v>Viidessä</c:v>
                </c:pt>
              </c:strCache>
            </c:strRef>
          </c:cat>
          <c:val>
            <c:numRef>
              <c:f>taustat!$B$13:$B$18</c:f>
              <c:numCache>
                <c:formatCode>General</c:formatCode>
                <c:ptCount val="5"/>
                <c:pt idx="0">
                  <c:v>33</c:v>
                </c:pt>
                <c:pt idx="1">
                  <c:v>11</c:v>
                </c:pt>
                <c:pt idx="2">
                  <c:v>8</c:v>
                </c:pt>
                <c:pt idx="3">
                  <c:v>6</c:v>
                </c:pt>
                <c:pt idx="4">
                  <c:v>1</c:v>
                </c:pt>
              </c:numCache>
            </c:numRef>
          </c:val>
          <c:extLst>
            <c:ext xmlns:c16="http://schemas.microsoft.com/office/drawing/2014/chart" uri="{C3380CC4-5D6E-409C-BE32-E72D297353CC}">
              <c16:uniqueId val="{00000000-201E-4FFB-80D4-9022D42CDB53}"/>
            </c:ext>
          </c:extLst>
        </c:ser>
        <c:ser>
          <c:idx val="1"/>
          <c:order val="1"/>
          <c:tx>
            <c:strRef>
              <c:f>taustat!$C$11:$C$12</c:f>
              <c:strCache>
                <c:ptCount val="1"/>
                <c:pt idx="0">
                  <c:v>2020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fi-FI"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taustat!$A$13:$A$18</c:f>
              <c:strCache>
                <c:ptCount val="5"/>
                <c:pt idx="0">
                  <c:v>Yhdessä</c:v>
                </c:pt>
                <c:pt idx="1">
                  <c:v>Kahdessa</c:v>
                </c:pt>
                <c:pt idx="2">
                  <c:v>Kolmessa</c:v>
                </c:pt>
                <c:pt idx="3">
                  <c:v>Neljässä</c:v>
                </c:pt>
                <c:pt idx="4">
                  <c:v>Viidessä</c:v>
                </c:pt>
              </c:strCache>
            </c:strRef>
          </c:cat>
          <c:val>
            <c:numRef>
              <c:f>taustat!$C$13:$C$18</c:f>
              <c:numCache>
                <c:formatCode>General</c:formatCode>
                <c:ptCount val="5"/>
                <c:pt idx="0">
                  <c:v>8</c:v>
                </c:pt>
                <c:pt idx="1">
                  <c:v>10</c:v>
                </c:pt>
                <c:pt idx="2">
                  <c:v>13</c:v>
                </c:pt>
                <c:pt idx="3">
                  <c:v>4</c:v>
                </c:pt>
                <c:pt idx="4">
                  <c:v>7</c:v>
                </c:pt>
              </c:numCache>
            </c:numRef>
          </c:val>
          <c:extLst>
            <c:ext xmlns:c16="http://schemas.microsoft.com/office/drawing/2014/chart" uri="{C3380CC4-5D6E-409C-BE32-E72D297353CC}">
              <c16:uniqueId val="{00000001-201E-4FFB-80D4-9022D42CDB53}"/>
            </c:ext>
          </c:extLst>
        </c:ser>
        <c:ser>
          <c:idx val="2"/>
          <c:order val="2"/>
          <c:tx>
            <c:strRef>
              <c:f>taustat!$D$11:$D$12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taustat!$A$13:$A$18</c:f>
              <c:strCache>
                <c:ptCount val="5"/>
                <c:pt idx="0">
                  <c:v>Yhdessä</c:v>
                </c:pt>
                <c:pt idx="1">
                  <c:v>Kahdessa</c:v>
                </c:pt>
                <c:pt idx="2">
                  <c:v>Kolmessa</c:v>
                </c:pt>
                <c:pt idx="3">
                  <c:v>Neljässä</c:v>
                </c:pt>
                <c:pt idx="4">
                  <c:v>Viidessä</c:v>
                </c:pt>
              </c:strCache>
            </c:strRef>
          </c:cat>
          <c:val>
            <c:numRef>
              <c:f>taustat!$D$13:$D$18</c:f>
              <c:numCache>
                <c:formatCode>General</c:formatCode>
                <c:ptCount val="5"/>
                <c:pt idx="0">
                  <c:v>22</c:v>
                </c:pt>
                <c:pt idx="1">
                  <c:v>15</c:v>
                </c:pt>
                <c:pt idx="2">
                  <c:v>5</c:v>
                </c:pt>
                <c:pt idx="3">
                  <c:v>4</c:v>
                </c:pt>
                <c:pt idx="4">
                  <c:v>5</c:v>
                </c:pt>
              </c:numCache>
            </c:numRef>
          </c:val>
          <c:extLst>
            <c:ext xmlns:c16="http://schemas.microsoft.com/office/drawing/2014/chart" uri="{C3380CC4-5D6E-409C-BE32-E72D297353CC}">
              <c16:uniqueId val="{00000002-201E-4FFB-80D4-9022D42CDB53}"/>
            </c:ext>
          </c:extLst>
        </c:ser>
        <c:dLbls>
          <c:showLegendKey val="0"/>
          <c:showVal val="0"/>
          <c:showCatName val="0"/>
          <c:showSerName val="0"/>
          <c:showPercent val="0"/>
          <c:showBubbleSize val="0"/>
        </c:dLbls>
        <c:gapWidth val="157"/>
        <c:overlap val="-8"/>
        <c:axId val="364890288"/>
        <c:axId val="364890680"/>
      </c:barChart>
      <c:catAx>
        <c:axId val="364890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364890680"/>
        <c:crosses val="autoZero"/>
        <c:auto val="1"/>
        <c:lblAlgn val="ctr"/>
        <c:lblOffset val="100"/>
        <c:noMultiLvlLbl val="0"/>
      </c:catAx>
      <c:valAx>
        <c:axId val="3648906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364890288"/>
        <c:crosses val="autoZero"/>
        <c:crossBetween val="between"/>
      </c:valAx>
      <c:spPr>
        <a:noFill/>
        <a:ln>
          <a:noFill/>
        </a:ln>
        <a:effectLst/>
      </c:spPr>
    </c:plotArea>
    <c:legend>
      <c:legendPos val="b"/>
      <c:layout>
        <c:manualLayout>
          <c:xMode val="edge"/>
          <c:yMode val="edge"/>
          <c:x val="0.28862305101380742"/>
          <c:y val="0.90106244977106875"/>
          <c:w val="0.41532940457914463"/>
          <c:h val="5.781658063322659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vuodet!PivotTable9</c:name>
    <c:fmtId val="16"/>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453439583788684"/>
          <c:y val="5.408363620698646E-2"/>
          <c:w val="0.43584970078669222"/>
          <c:h val="0.86786395285827322"/>
        </c:manualLayout>
      </c:layout>
      <c:barChart>
        <c:barDir val="bar"/>
        <c:grouping val="clustered"/>
        <c:varyColors val="0"/>
        <c:ser>
          <c:idx val="0"/>
          <c:order val="0"/>
          <c:tx>
            <c:strRef>
              <c:f>'1-5 keskiarvot vuodet'!$B$69:$B$70</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vuodet'!$A$71:$A$81</c:f>
              <c:strCache>
                <c:ptCount val="11"/>
                <c:pt idx="0">
                  <c:v>*24.1. Osaan suunnitella opetuksellisesti mielekkäitä kokonaisuuksia.                     </c:v>
                </c:pt>
                <c:pt idx="1">
                  <c:v>*24.2. Osaan arvioida omaa toimintaani opettajana.</c:v>
                </c:pt>
                <c:pt idx="2">
                  <c:v>*24.3. Tunnen ryhmänohjauksen periaatteet ja osaan ohjata opetusryhmiä.                 </c:v>
                </c:pt>
                <c:pt idx="3">
                  <c:v>*24.4. Osaan ohjata opiskelijan oppimisprosessia. </c:v>
                </c:pt>
                <c:pt idx="4">
                  <c:v>*24.5. Osaan vastaanottaa palautetta työstäni. </c:v>
                </c:pt>
                <c:pt idx="5">
                  <c:v>*24.6. Osaan arvioida opiskelijan oppimista.     </c:v>
                </c:pt>
                <c:pt idx="6">
                  <c:v>*24.7. Osaan hyödyntää erilaisia opetusmenetelmiä omassa opetuksessani.        </c:v>
                </c:pt>
                <c:pt idx="7">
                  <c:v>*24.8. Osaan hyödyntää tieto- ja viestintätekniikka opetuksessani.             </c:v>
                </c:pt>
                <c:pt idx="8">
                  <c:v>*24.9. Osaan hyödyntää sosiaalista mediaa opetuksessani.   </c:v>
                </c:pt>
                <c:pt idx="9">
                  <c:v>*24.10. Olen uudistanut opetusmenetelmiäni viimeisen kahden vuoden aikana.            </c:v>
                </c:pt>
                <c:pt idx="10">
                  <c:v>*24.11. Olen uudistanut opetussisältöjä viimeisen kahden vuoden aikana. </c:v>
                </c:pt>
              </c:strCache>
            </c:strRef>
          </c:cat>
          <c:val>
            <c:numRef>
              <c:f>'1-5 keskiarvot vuodet'!$B$71:$B$81</c:f>
              <c:numCache>
                <c:formatCode>0.00</c:formatCode>
                <c:ptCount val="11"/>
                <c:pt idx="0">
                  <c:v>4.4915254237288131</c:v>
                </c:pt>
                <c:pt idx="1">
                  <c:v>4.3728813559322033</c:v>
                </c:pt>
                <c:pt idx="2">
                  <c:v>4.3728813559322033</c:v>
                </c:pt>
                <c:pt idx="3">
                  <c:v>4.2413793103448274</c:v>
                </c:pt>
                <c:pt idx="4">
                  <c:v>4.406779661016949</c:v>
                </c:pt>
                <c:pt idx="5">
                  <c:v>4.4406779661016946</c:v>
                </c:pt>
                <c:pt idx="6">
                  <c:v>4.1186440677966099</c:v>
                </c:pt>
                <c:pt idx="7">
                  <c:v>3.9152542372881354</c:v>
                </c:pt>
                <c:pt idx="8">
                  <c:v>3.4310344827586206</c:v>
                </c:pt>
                <c:pt idx="9">
                  <c:v>3.7457627118644066</c:v>
                </c:pt>
                <c:pt idx="10">
                  <c:v>4.0517241379310347</c:v>
                </c:pt>
              </c:numCache>
            </c:numRef>
          </c:val>
          <c:extLst>
            <c:ext xmlns:c16="http://schemas.microsoft.com/office/drawing/2014/chart" uri="{C3380CC4-5D6E-409C-BE32-E72D297353CC}">
              <c16:uniqueId val="{00000000-C01C-4998-9101-D85D00A02613}"/>
            </c:ext>
          </c:extLst>
        </c:ser>
        <c:ser>
          <c:idx val="1"/>
          <c:order val="1"/>
          <c:tx>
            <c:strRef>
              <c:f>'1-5 keskiarvot vuodet'!$C$69:$C$70</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vuodet'!$A$71:$A$81</c:f>
              <c:strCache>
                <c:ptCount val="11"/>
                <c:pt idx="0">
                  <c:v>*24.1. Osaan suunnitella opetuksellisesti mielekkäitä kokonaisuuksia.                     </c:v>
                </c:pt>
                <c:pt idx="1">
                  <c:v>*24.2. Osaan arvioida omaa toimintaani opettajana.</c:v>
                </c:pt>
                <c:pt idx="2">
                  <c:v>*24.3. Tunnen ryhmänohjauksen periaatteet ja osaan ohjata opetusryhmiä.                 </c:v>
                </c:pt>
                <c:pt idx="3">
                  <c:v>*24.4. Osaan ohjata opiskelijan oppimisprosessia. </c:v>
                </c:pt>
                <c:pt idx="4">
                  <c:v>*24.5. Osaan vastaanottaa palautetta työstäni. </c:v>
                </c:pt>
                <c:pt idx="5">
                  <c:v>*24.6. Osaan arvioida opiskelijan oppimista.     </c:v>
                </c:pt>
                <c:pt idx="6">
                  <c:v>*24.7. Osaan hyödyntää erilaisia opetusmenetelmiä omassa opetuksessani.        </c:v>
                </c:pt>
                <c:pt idx="7">
                  <c:v>*24.8. Osaan hyödyntää tieto- ja viestintätekniikka opetuksessani.             </c:v>
                </c:pt>
                <c:pt idx="8">
                  <c:v>*24.9. Osaan hyödyntää sosiaalista mediaa opetuksessani.   </c:v>
                </c:pt>
                <c:pt idx="9">
                  <c:v>*24.10. Olen uudistanut opetusmenetelmiäni viimeisen kahden vuoden aikana.            </c:v>
                </c:pt>
                <c:pt idx="10">
                  <c:v>*24.11. Olen uudistanut opetussisältöjä viimeisen kahden vuoden aikana. </c:v>
                </c:pt>
              </c:strCache>
            </c:strRef>
          </c:cat>
          <c:val>
            <c:numRef>
              <c:f>'1-5 keskiarvot vuodet'!$C$71:$C$81</c:f>
              <c:numCache>
                <c:formatCode>0.00</c:formatCode>
                <c:ptCount val="11"/>
                <c:pt idx="0">
                  <c:v>4.2926829268292686</c:v>
                </c:pt>
                <c:pt idx="1">
                  <c:v>4.2195121951219514</c:v>
                </c:pt>
                <c:pt idx="2">
                  <c:v>4.3902439024390247</c:v>
                </c:pt>
                <c:pt idx="3">
                  <c:v>4.0975609756097562</c:v>
                </c:pt>
                <c:pt idx="4">
                  <c:v>4.3170731707317076</c:v>
                </c:pt>
                <c:pt idx="5">
                  <c:v>4.1707317073170733</c:v>
                </c:pt>
                <c:pt idx="6">
                  <c:v>4.024390243902439</c:v>
                </c:pt>
                <c:pt idx="7">
                  <c:v>3.7073170731707319</c:v>
                </c:pt>
                <c:pt idx="8">
                  <c:v>3.25</c:v>
                </c:pt>
                <c:pt idx="9">
                  <c:v>3.7560975609756095</c:v>
                </c:pt>
                <c:pt idx="10">
                  <c:v>4.1707317073170733</c:v>
                </c:pt>
              </c:numCache>
            </c:numRef>
          </c:val>
          <c:extLst>
            <c:ext xmlns:c16="http://schemas.microsoft.com/office/drawing/2014/chart" uri="{C3380CC4-5D6E-409C-BE32-E72D297353CC}">
              <c16:uniqueId val="{00000001-C01C-4998-9101-D85D00A02613}"/>
            </c:ext>
          </c:extLst>
        </c:ser>
        <c:ser>
          <c:idx val="2"/>
          <c:order val="2"/>
          <c:tx>
            <c:strRef>
              <c:f>'1-5 keskiarvot vuodet'!$D$69:$D$70</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vuodet'!$A$71:$A$81</c:f>
              <c:strCache>
                <c:ptCount val="11"/>
                <c:pt idx="0">
                  <c:v>*24.1. Osaan suunnitella opetuksellisesti mielekkäitä kokonaisuuksia.                     </c:v>
                </c:pt>
                <c:pt idx="1">
                  <c:v>*24.2. Osaan arvioida omaa toimintaani opettajana.</c:v>
                </c:pt>
                <c:pt idx="2">
                  <c:v>*24.3. Tunnen ryhmänohjauksen periaatteet ja osaan ohjata opetusryhmiä.                 </c:v>
                </c:pt>
                <c:pt idx="3">
                  <c:v>*24.4. Osaan ohjata opiskelijan oppimisprosessia. </c:v>
                </c:pt>
                <c:pt idx="4">
                  <c:v>*24.5. Osaan vastaanottaa palautetta työstäni. </c:v>
                </c:pt>
                <c:pt idx="5">
                  <c:v>*24.6. Osaan arvioida opiskelijan oppimista.     </c:v>
                </c:pt>
                <c:pt idx="6">
                  <c:v>*24.7. Osaan hyödyntää erilaisia opetusmenetelmiä omassa opetuksessani.        </c:v>
                </c:pt>
                <c:pt idx="7">
                  <c:v>*24.8. Osaan hyödyntää tieto- ja viestintätekniikka opetuksessani.             </c:v>
                </c:pt>
                <c:pt idx="8">
                  <c:v>*24.9. Osaan hyödyntää sosiaalista mediaa opetuksessani.   </c:v>
                </c:pt>
                <c:pt idx="9">
                  <c:v>*24.10. Olen uudistanut opetusmenetelmiäni viimeisen kahden vuoden aikana.            </c:v>
                </c:pt>
                <c:pt idx="10">
                  <c:v>*24.11. Olen uudistanut opetussisältöjä viimeisen kahden vuoden aikana. </c:v>
                </c:pt>
              </c:strCache>
            </c:strRef>
          </c:cat>
          <c:val>
            <c:numRef>
              <c:f>'1-5 keskiarvot vuodet'!$D$71:$D$81</c:f>
              <c:numCache>
                <c:formatCode>0.00</c:formatCode>
                <c:ptCount val="11"/>
                <c:pt idx="0">
                  <c:v>4.4400000000000004</c:v>
                </c:pt>
                <c:pt idx="1">
                  <c:v>4.3137254901960782</c:v>
                </c:pt>
                <c:pt idx="2">
                  <c:v>4.3673469387755102</c:v>
                </c:pt>
                <c:pt idx="3">
                  <c:v>4.24</c:v>
                </c:pt>
                <c:pt idx="4">
                  <c:v>4.42</c:v>
                </c:pt>
                <c:pt idx="5">
                  <c:v>4.3673469387755102</c:v>
                </c:pt>
                <c:pt idx="6">
                  <c:v>4.3265306122448983</c:v>
                </c:pt>
                <c:pt idx="7">
                  <c:v>3.8</c:v>
                </c:pt>
                <c:pt idx="8">
                  <c:v>3.4</c:v>
                </c:pt>
                <c:pt idx="9">
                  <c:v>3.9782608695652173</c:v>
                </c:pt>
                <c:pt idx="10">
                  <c:v>4.0638297872340425</c:v>
                </c:pt>
              </c:numCache>
            </c:numRef>
          </c:val>
          <c:extLst>
            <c:ext xmlns:c16="http://schemas.microsoft.com/office/drawing/2014/chart" uri="{C3380CC4-5D6E-409C-BE32-E72D297353CC}">
              <c16:uniqueId val="{00000002-C01C-4998-9101-D85D00A02613}"/>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5"/>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48755292118914018"/>
          <c:y val="0.92990850102070577"/>
          <c:w val="0.26760382838116603"/>
          <c:h val="7.009149897929425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DATA.xlsx]taustat!PivotTable15</c:name>
    <c:fmtId val="13"/>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0019184363166934"/>
          <c:y val="8.8231660765190831E-2"/>
          <c:w val="0.77198732514288826"/>
          <c:h val="0.81808816057898548"/>
        </c:manualLayout>
      </c:layout>
      <c:barChart>
        <c:barDir val="bar"/>
        <c:grouping val="clustered"/>
        <c:varyColors val="0"/>
        <c:ser>
          <c:idx val="0"/>
          <c:order val="0"/>
          <c:tx>
            <c:strRef>
              <c:f>taustat!$B$32:$B$33</c:f>
              <c:strCache>
                <c:ptCount val="1"/>
                <c:pt idx="0">
                  <c:v>2016</c:v>
                </c:pt>
              </c:strCache>
            </c:strRef>
          </c:tx>
          <c:spPr>
            <a:solidFill>
              <a:srgbClr val="7030A0">
                <a:alpha val="52000"/>
              </a:srgbClr>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taustat!$A$34:$A$41</c:f>
              <c:strCache>
                <c:ptCount val="7"/>
                <c:pt idx="0">
                  <c:v>Alle 10</c:v>
                </c:pt>
                <c:pt idx="1">
                  <c:v>11-25</c:v>
                </c:pt>
                <c:pt idx="2">
                  <c:v>26-50</c:v>
                </c:pt>
                <c:pt idx="3">
                  <c:v>51-100</c:v>
                </c:pt>
                <c:pt idx="4">
                  <c:v>101-200</c:v>
                </c:pt>
                <c:pt idx="5">
                  <c:v>201-400</c:v>
                </c:pt>
                <c:pt idx="6">
                  <c:v>Yli 400</c:v>
                </c:pt>
              </c:strCache>
            </c:strRef>
          </c:cat>
          <c:val>
            <c:numRef>
              <c:f>taustat!$B$34:$B$41</c:f>
              <c:numCache>
                <c:formatCode>General</c:formatCode>
                <c:ptCount val="7"/>
                <c:pt idx="0">
                  <c:v>14</c:v>
                </c:pt>
                <c:pt idx="1">
                  <c:v>14</c:v>
                </c:pt>
                <c:pt idx="2">
                  <c:v>10</c:v>
                </c:pt>
                <c:pt idx="3">
                  <c:v>7</c:v>
                </c:pt>
                <c:pt idx="4">
                  <c:v>13</c:v>
                </c:pt>
                <c:pt idx="5">
                  <c:v>2</c:v>
                </c:pt>
              </c:numCache>
            </c:numRef>
          </c:val>
          <c:extLst>
            <c:ext xmlns:c16="http://schemas.microsoft.com/office/drawing/2014/chart" uri="{C3380CC4-5D6E-409C-BE32-E72D297353CC}">
              <c16:uniqueId val="{00000000-096C-4FBF-BC4B-50FD21E2AC4A}"/>
            </c:ext>
          </c:extLst>
        </c:ser>
        <c:ser>
          <c:idx val="1"/>
          <c:order val="1"/>
          <c:tx>
            <c:strRef>
              <c:f>taustat!$C$32:$C$33</c:f>
              <c:strCache>
                <c:ptCount val="1"/>
                <c:pt idx="0">
                  <c:v>2020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taustat!$A$34:$A$41</c:f>
              <c:strCache>
                <c:ptCount val="7"/>
                <c:pt idx="0">
                  <c:v>Alle 10</c:v>
                </c:pt>
                <c:pt idx="1">
                  <c:v>11-25</c:v>
                </c:pt>
                <c:pt idx="2">
                  <c:v>26-50</c:v>
                </c:pt>
                <c:pt idx="3">
                  <c:v>51-100</c:v>
                </c:pt>
                <c:pt idx="4">
                  <c:v>101-200</c:v>
                </c:pt>
                <c:pt idx="5">
                  <c:v>201-400</c:v>
                </c:pt>
                <c:pt idx="6">
                  <c:v>Yli 400</c:v>
                </c:pt>
              </c:strCache>
            </c:strRef>
          </c:cat>
          <c:val>
            <c:numRef>
              <c:f>taustat!$C$34:$C$41</c:f>
              <c:numCache>
                <c:formatCode>General</c:formatCode>
                <c:ptCount val="7"/>
                <c:pt idx="0">
                  <c:v>6</c:v>
                </c:pt>
                <c:pt idx="1">
                  <c:v>7</c:v>
                </c:pt>
                <c:pt idx="2">
                  <c:v>7</c:v>
                </c:pt>
                <c:pt idx="3">
                  <c:v>1</c:v>
                </c:pt>
                <c:pt idx="4">
                  <c:v>5</c:v>
                </c:pt>
                <c:pt idx="5">
                  <c:v>10</c:v>
                </c:pt>
                <c:pt idx="6">
                  <c:v>6</c:v>
                </c:pt>
              </c:numCache>
            </c:numRef>
          </c:val>
          <c:extLst>
            <c:ext xmlns:c16="http://schemas.microsoft.com/office/drawing/2014/chart" uri="{C3380CC4-5D6E-409C-BE32-E72D297353CC}">
              <c16:uniqueId val="{00000001-096C-4FBF-BC4B-50FD21E2AC4A}"/>
            </c:ext>
          </c:extLst>
        </c:ser>
        <c:ser>
          <c:idx val="2"/>
          <c:order val="2"/>
          <c:tx>
            <c:strRef>
              <c:f>taustat!$D$32:$D$33</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taustat!$A$34:$A$41</c:f>
              <c:strCache>
                <c:ptCount val="7"/>
                <c:pt idx="0">
                  <c:v>Alle 10</c:v>
                </c:pt>
                <c:pt idx="1">
                  <c:v>11-25</c:v>
                </c:pt>
                <c:pt idx="2">
                  <c:v>26-50</c:v>
                </c:pt>
                <c:pt idx="3">
                  <c:v>51-100</c:v>
                </c:pt>
                <c:pt idx="4">
                  <c:v>101-200</c:v>
                </c:pt>
                <c:pt idx="5">
                  <c:v>201-400</c:v>
                </c:pt>
                <c:pt idx="6">
                  <c:v>Yli 400</c:v>
                </c:pt>
              </c:strCache>
            </c:strRef>
          </c:cat>
          <c:val>
            <c:numRef>
              <c:f>taustat!$D$34:$D$41</c:f>
              <c:numCache>
                <c:formatCode>General</c:formatCode>
                <c:ptCount val="7"/>
                <c:pt idx="0">
                  <c:v>2</c:v>
                </c:pt>
                <c:pt idx="1">
                  <c:v>7</c:v>
                </c:pt>
                <c:pt idx="2">
                  <c:v>12</c:v>
                </c:pt>
                <c:pt idx="3">
                  <c:v>12</c:v>
                </c:pt>
                <c:pt idx="4">
                  <c:v>7</c:v>
                </c:pt>
                <c:pt idx="5">
                  <c:v>6</c:v>
                </c:pt>
                <c:pt idx="6">
                  <c:v>4</c:v>
                </c:pt>
              </c:numCache>
            </c:numRef>
          </c:val>
          <c:extLst>
            <c:ext xmlns:c16="http://schemas.microsoft.com/office/drawing/2014/chart" uri="{C3380CC4-5D6E-409C-BE32-E72D297353CC}">
              <c16:uniqueId val="{00000002-096C-4FBF-BC4B-50FD21E2AC4A}"/>
            </c:ext>
          </c:extLst>
        </c:ser>
        <c:dLbls>
          <c:showLegendKey val="0"/>
          <c:showVal val="0"/>
          <c:showCatName val="0"/>
          <c:showSerName val="0"/>
          <c:showPercent val="0"/>
          <c:showBubbleSize val="0"/>
        </c:dLbls>
        <c:gapWidth val="107"/>
        <c:overlap val="-5"/>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in val="0"/>
        </c:scaling>
        <c:delete val="0"/>
        <c:axPos val="t"/>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5"/>
      </c:valAx>
      <c:spPr>
        <a:noFill/>
        <a:ln>
          <a:noFill/>
        </a:ln>
        <a:effectLst/>
      </c:spPr>
    </c:plotArea>
    <c:legend>
      <c:legendPos val="b"/>
      <c:layout>
        <c:manualLayout>
          <c:xMode val="edge"/>
          <c:yMode val="edge"/>
          <c:x val="0.27813208647823073"/>
          <c:y val="0.92531475391867701"/>
          <c:w val="0.49737371535472757"/>
          <c:h val="6.072207640711578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(2)!PivotTable2</c:name>
    <c:fmtId val="16"/>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pivotFmt>
      <c:pivotFmt>
        <c:idx val="20"/>
        <c:spPr>
          <a:solidFill>
            <a:srgbClr val="FFC00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2237933165034952"/>
          <c:y val="9.3726195231690582E-2"/>
          <c:w val="0.54823187256701"/>
          <c:h val="0.80692058768557584"/>
        </c:manualLayout>
      </c:layout>
      <c:barChart>
        <c:barDir val="bar"/>
        <c:grouping val="clustered"/>
        <c:varyColors val="0"/>
        <c:ser>
          <c:idx val="0"/>
          <c:order val="0"/>
          <c:tx>
            <c:strRef>
              <c:f>'1-5 keskiarvot (2)'!$B$3:$B$5</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(2)'!$A$6:$A$15</c:f>
              <c:strCache>
                <c:ptCount val="10"/>
                <c:pt idx="0">
                  <c:v>*1.1. Opetustilojen taso</c:v>
                </c:pt>
                <c:pt idx="1">
                  <c:v>*1.2. Opetustilojen koko</c:v>
                </c:pt>
                <c:pt idx="2">
                  <c:v>*1.3. Opetustilojen akustiikka</c:v>
                </c:pt>
                <c:pt idx="3">
                  <c:v>*1.4. Opetustilojen toimivuus oman opetusaineen näkökulmasta</c:v>
                </c:pt>
                <c:pt idx="4">
                  <c:v>*1.5. Opetusvälineiden toimivuus</c:v>
                </c:pt>
                <c:pt idx="5">
                  <c:v>*1.6. Opetusvälineiden helppokäyttöisyys</c:v>
                </c:pt>
                <c:pt idx="6">
                  <c:v>*1.7. Opetusvälineiden sijoittelu luokassa</c:v>
                </c:pt>
                <c:pt idx="7">
                  <c:v>*1.8. Käytettävissä olevat taukotilat</c:v>
                </c:pt>
                <c:pt idx="8">
                  <c:v>*1.9. Työajat</c:v>
                </c:pt>
                <c:pt idx="9">
                  <c:v>*2.0. Työturvallisuus</c:v>
                </c:pt>
              </c:strCache>
            </c:strRef>
          </c:cat>
          <c:val>
            <c:numRef>
              <c:f>'1-5 keskiarvot (2)'!$B$6:$B$15</c:f>
              <c:numCache>
                <c:formatCode>0.00</c:formatCode>
                <c:ptCount val="10"/>
                <c:pt idx="0">
                  <c:v>4.3939393939393936</c:v>
                </c:pt>
                <c:pt idx="1">
                  <c:v>4.4545454545454541</c:v>
                </c:pt>
                <c:pt idx="2">
                  <c:v>4.3939393939393936</c:v>
                </c:pt>
                <c:pt idx="3">
                  <c:v>4.1515151515151514</c:v>
                </c:pt>
                <c:pt idx="4">
                  <c:v>4.032258064516129</c:v>
                </c:pt>
                <c:pt idx="5">
                  <c:v>4</c:v>
                </c:pt>
                <c:pt idx="6">
                  <c:v>4.1428571428571432</c:v>
                </c:pt>
                <c:pt idx="7">
                  <c:v>4.4375</c:v>
                </c:pt>
                <c:pt idx="8">
                  <c:v>4.2424242424242422</c:v>
                </c:pt>
                <c:pt idx="9">
                  <c:v>4.5757575757575761</c:v>
                </c:pt>
              </c:numCache>
            </c:numRef>
          </c:val>
          <c:extLst>
            <c:ext xmlns:c16="http://schemas.microsoft.com/office/drawing/2014/chart" uri="{C3380CC4-5D6E-409C-BE32-E72D297353CC}">
              <c16:uniqueId val="{00000000-0F44-4340-B1E9-0C06F36C4F0D}"/>
            </c:ext>
          </c:extLst>
        </c:ser>
        <c:ser>
          <c:idx val="1"/>
          <c:order val="1"/>
          <c:tx>
            <c:strRef>
              <c:f>'1-5 keskiarvot (2)'!$D$3:$D$5</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(2)'!$A$6:$A$15</c:f>
              <c:strCache>
                <c:ptCount val="10"/>
                <c:pt idx="0">
                  <c:v>*1.1. Opetustilojen taso</c:v>
                </c:pt>
                <c:pt idx="1">
                  <c:v>*1.2. Opetustilojen koko</c:v>
                </c:pt>
                <c:pt idx="2">
                  <c:v>*1.3. Opetustilojen akustiikka</c:v>
                </c:pt>
                <c:pt idx="3">
                  <c:v>*1.4. Opetustilojen toimivuus oman opetusaineen näkökulmasta</c:v>
                </c:pt>
                <c:pt idx="4">
                  <c:v>*1.5. Opetusvälineiden toimivuus</c:v>
                </c:pt>
                <c:pt idx="5">
                  <c:v>*1.6. Opetusvälineiden helppokäyttöisyys</c:v>
                </c:pt>
                <c:pt idx="6">
                  <c:v>*1.7. Opetusvälineiden sijoittelu luokassa</c:v>
                </c:pt>
                <c:pt idx="7">
                  <c:v>*1.8. Käytettävissä olevat taukotilat</c:v>
                </c:pt>
                <c:pt idx="8">
                  <c:v>*1.9. Työajat</c:v>
                </c:pt>
                <c:pt idx="9">
                  <c:v>*2.0. Työturvallisuus</c:v>
                </c:pt>
              </c:strCache>
            </c:strRef>
          </c:cat>
          <c:val>
            <c:numRef>
              <c:f>'1-5 keskiarvot (2)'!$D$6:$D$15</c:f>
              <c:numCache>
                <c:formatCode>0.00</c:formatCode>
                <c:ptCount val="10"/>
                <c:pt idx="0">
                  <c:v>3.8333333333333335</c:v>
                </c:pt>
                <c:pt idx="1">
                  <c:v>4.1111111111111107</c:v>
                </c:pt>
                <c:pt idx="2">
                  <c:v>3.4444444444444446</c:v>
                </c:pt>
                <c:pt idx="3">
                  <c:v>3.8888888888888888</c:v>
                </c:pt>
                <c:pt idx="4">
                  <c:v>3.7647058823529411</c:v>
                </c:pt>
                <c:pt idx="5">
                  <c:v>4.1875</c:v>
                </c:pt>
                <c:pt idx="6">
                  <c:v>3.6428571428571428</c:v>
                </c:pt>
                <c:pt idx="7">
                  <c:v>2.7647058823529411</c:v>
                </c:pt>
                <c:pt idx="8">
                  <c:v>4</c:v>
                </c:pt>
                <c:pt idx="9">
                  <c:v>3.7222222222222223</c:v>
                </c:pt>
              </c:numCache>
            </c:numRef>
          </c:val>
          <c:extLst>
            <c:ext xmlns:c16="http://schemas.microsoft.com/office/drawing/2014/chart" uri="{C3380CC4-5D6E-409C-BE32-E72D297353CC}">
              <c16:uniqueId val="{00000001-0F44-4340-B1E9-0C06F36C4F0D}"/>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37791279288691831"/>
          <c:y val="0.91857089292409888"/>
          <c:w val="0.50664829438781467"/>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ln>
      <a:solidFill>
        <a:srgbClr val="00239C"/>
      </a:solidFill>
    </a:ln>
  </c:spPr>
  <c:txPr>
    <a:bodyPr/>
    <a:lstStyle/>
    <a:p>
      <a:pPr>
        <a:defRPr/>
      </a:pPr>
      <a:endParaRPr lang="fi-FI"/>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vuodet!PivotTable2</c:name>
    <c:fmtId val="18"/>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C0504D">
              <a:lumMod val="20000"/>
              <a:lumOff val="8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504D">
              <a:lumMod val="20000"/>
              <a:lumOff val="8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4.6884921260105662E-2"/>
          <c:w val="0.50231548522258684"/>
          <c:h val="0.8318705161854768"/>
        </c:manualLayout>
      </c:layout>
      <c:barChart>
        <c:barDir val="bar"/>
        <c:grouping val="clustered"/>
        <c:varyColors val="0"/>
        <c:ser>
          <c:idx val="0"/>
          <c:order val="0"/>
          <c:tx>
            <c:strRef>
              <c:f>'1-5 keskiarvot vuodet'!$B$3:$B$4</c:f>
              <c:strCache>
                <c:ptCount val="1"/>
                <c:pt idx="0">
                  <c:v>2016</c:v>
                </c:pt>
              </c:strCache>
            </c:strRef>
          </c:tx>
          <c:spPr>
            <a:solidFill>
              <a:srgbClr val="C0504D">
                <a:lumMod val="20000"/>
                <a:lumOff val="80000"/>
              </a:srgbClr>
            </a:solidFill>
            <a:ln>
              <a:noFill/>
            </a:ln>
            <a:effectLst/>
            <a:scene3d>
              <a:camera prst="orthographicFront"/>
              <a:lightRig rig="threePt" dir="t"/>
            </a:scene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vuodet'!$A$5:$A$14</c:f>
              <c:strCache>
                <c:ptCount val="10"/>
                <c:pt idx="0">
                  <c:v>*1.1. Opetustilojen taso</c:v>
                </c:pt>
                <c:pt idx="1">
                  <c:v>*1.2. Opetustilojen koko</c:v>
                </c:pt>
                <c:pt idx="2">
                  <c:v>*1.3. Opetustilojen akustiikka</c:v>
                </c:pt>
                <c:pt idx="3">
                  <c:v>*1.4. Opetustilojen toimivuus oman opetusaineen näkökulmasta</c:v>
                </c:pt>
                <c:pt idx="4">
                  <c:v>*1.5. Opetusvälineiden toimivuus</c:v>
                </c:pt>
                <c:pt idx="5">
                  <c:v>*1.6. Opetusvälineiden helppokäyttöisyys</c:v>
                </c:pt>
                <c:pt idx="6">
                  <c:v>*1.7. Opetusvälineiden sijoittelu luokassa</c:v>
                </c:pt>
                <c:pt idx="7">
                  <c:v>*1.8. Käytettävissä olevat taukotilat</c:v>
                </c:pt>
                <c:pt idx="8">
                  <c:v>*1.9. Työajat</c:v>
                </c:pt>
                <c:pt idx="9">
                  <c:v>*2.0. Työturvallisuus</c:v>
                </c:pt>
              </c:strCache>
            </c:strRef>
          </c:cat>
          <c:val>
            <c:numRef>
              <c:f>'1-5 keskiarvot vuodet'!$B$5:$B$14</c:f>
              <c:numCache>
                <c:formatCode>General</c:formatCode>
                <c:ptCount val="10"/>
                <c:pt idx="3" formatCode="0.00">
                  <c:v>3.05</c:v>
                </c:pt>
                <c:pt idx="4" formatCode="0.00">
                  <c:v>2.8813559322033897</c:v>
                </c:pt>
                <c:pt idx="7" formatCode="0.00">
                  <c:v>2.7857142857142856</c:v>
                </c:pt>
                <c:pt idx="8" formatCode="0.00">
                  <c:v>3.1186440677966103</c:v>
                </c:pt>
                <c:pt idx="9" formatCode="0.00">
                  <c:v>3.2241379310344827</c:v>
                </c:pt>
              </c:numCache>
            </c:numRef>
          </c:val>
          <c:extLst>
            <c:ext xmlns:c16="http://schemas.microsoft.com/office/drawing/2014/chart" uri="{C3380CC4-5D6E-409C-BE32-E72D297353CC}">
              <c16:uniqueId val="{00000000-264F-413C-9F07-0FB26D7EFBF0}"/>
            </c:ext>
          </c:extLst>
        </c:ser>
        <c:ser>
          <c:idx val="1"/>
          <c:order val="1"/>
          <c:tx>
            <c:strRef>
              <c:f>'1-5 keskiarvot vuodet'!$C$3:$C$4</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vuodet'!$A$5:$A$14</c:f>
              <c:strCache>
                <c:ptCount val="10"/>
                <c:pt idx="0">
                  <c:v>*1.1. Opetustilojen taso</c:v>
                </c:pt>
                <c:pt idx="1">
                  <c:v>*1.2. Opetustilojen koko</c:v>
                </c:pt>
                <c:pt idx="2">
                  <c:v>*1.3. Opetustilojen akustiikka</c:v>
                </c:pt>
                <c:pt idx="3">
                  <c:v>*1.4. Opetustilojen toimivuus oman opetusaineen näkökulmasta</c:v>
                </c:pt>
                <c:pt idx="4">
                  <c:v>*1.5. Opetusvälineiden toimivuus</c:v>
                </c:pt>
                <c:pt idx="5">
                  <c:v>*1.6. Opetusvälineiden helppokäyttöisyys</c:v>
                </c:pt>
                <c:pt idx="6">
                  <c:v>*1.7. Opetusvälineiden sijoittelu luokassa</c:v>
                </c:pt>
                <c:pt idx="7">
                  <c:v>*1.8. Käytettävissä olevat taukotilat</c:v>
                </c:pt>
                <c:pt idx="8">
                  <c:v>*1.9. Työajat</c:v>
                </c:pt>
                <c:pt idx="9">
                  <c:v>*2.0. Työturvallisuus</c:v>
                </c:pt>
              </c:strCache>
            </c:strRef>
          </c:cat>
          <c:val>
            <c:numRef>
              <c:f>'1-5 keskiarvot vuodet'!$C$5:$C$14</c:f>
              <c:numCache>
                <c:formatCode>0.00</c:formatCode>
                <c:ptCount val="10"/>
                <c:pt idx="0">
                  <c:v>3.5</c:v>
                </c:pt>
                <c:pt idx="1">
                  <c:v>3.9523809523809526</c:v>
                </c:pt>
                <c:pt idx="2">
                  <c:v>3.4390243902439024</c:v>
                </c:pt>
                <c:pt idx="3">
                  <c:v>3.5238095238095237</c:v>
                </c:pt>
                <c:pt idx="4">
                  <c:v>3.3333333333333335</c:v>
                </c:pt>
                <c:pt idx="5">
                  <c:v>3.5384615384615383</c:v>
                </c:pt>
                <c:pt idx="6">
                  <c:v>3.5526315789473686</c:v>
                </c:pt>
                <c:pt idx="7">
                  <c:v>3.1842105263157894</c:v>
                </c:pt>
                <c:pt idx="8">
                  <c:v>3.5365853658536586</c:v>
                </c:pt>
                <c:pt idx="9">
                  <c:v>3.8333333333333335</c:v>
                </c:pt>
              </c:numCache>
            </c:numRef>
          </c:val>
          <c:extLst>
            <c:ext xmlns:c16="http://schemas.microsoft.com/office/drawing/2014/chart" uri="{C3380CC4-5D6E-409C-BE32-E72D297353CC}">
              <c16:uniqueId val="{00000001-264F-413C-9F07-0FB26D7EFBF0}"/>
            </c:ext>
          </c:extLst>
        </c:ser>
        <c:ser>
          <c:idx val="2"/>
          <c:order val="2"/>
          <c:tx>
            <c:strRef>
              <c:f>'1-5 keskiarvot vuodet'!$D$3:$D$4</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vuodet'!$A$5:$A$14</c:f>
              <c:strCache>
                <c:ptCount val="10"/>
                <c:pt idx="0">
                  <c:v>*1.1. Opetustilojen taso</c:v>
                </c:pt>
                <c:pt idx="1">
                  <c:v>*1.2. Opetustilojen koko</c:v>
                </c:pt>
                <c:pt idx="2">
                  <c:v>*1.3. Opetustilojen akustiikka</c:v>
                </c:pt>
                <c:pt idx="3">
                  <c:v>*1.4. Opetustilojen toimivuus oman opetusaineen näkökulmasta</c:v>
                </c:pt>
                <c:pt idx="4">
                  <c:v>*1.5. Opetusvälineiden toimivuus</c:v>
                </c:pt>
                <c:pt idx="5">
                  <c:v>*1.6. Opetusvälineiden helppokäyttöisyys</c:v>
                </c:pt>
                <c:pt idx="6">
                  <c:v>*1.7. Opetusvälineiden sijoittelu luokassa</c:v>
                </c:pt>
                <c:pt idx="7">
                  <c:v>*1.8. Käytettävissä olevat taukotilat</c:v>
                </c:pt>
                <c:pt idx="8">
                  <c:v>*1.9. Työajat</c:v>
                </c:pt>
                <c:pt idx="9">
                  <c:v>*2.0. Työturvallisuus</c:v>
                </c:pt>
              </c:strCache>
            </c:strRef>
          </c:cat>
          <c:val>
            <c:numRef>
              <c:f>'1-5 keskiarvot vuodet'!$D$5:$D$14</c:f>
              <c:numCache>
                <c:formatCode>0.00</c:formatCode>
                <c:ptCount val="10"/>
                <c:pt idx="0">
                  <c:v>4.1960784313725492</c:v>
                </c:pt>
                <c:pt idx="1">
                  <c:v>4.333333333333333</c:v>
                </c:pt>
                <c:pt idx="2">
                  <c:v>4.0588235294117645</c:v>
                </c:pt>
                <c:pt idx="3">
                  <c:v>4.0588235294117645</c:v>
                </c:pt>
                <c:pt idx="4">
                  <c:v>3.9375</c:v>
                </c:pt>
                <c:pt idx="5">
                  <c:v>4.0666666666666664</c:v>
                </c:pt>
                <c:pt idx="6">
                  <c:v>3.9761904761904763</c:v>
                </c:pt>
                <c:pt idx="7">
                  <c:v>3.8571428571428572</c:v>
                </c:pt>
                <c:pt idx="8">
                  <c:v>4.1568627450980395</c:v>
                </c:pt>
                <c:pt idx="9">
                  <c:v>4.2745098039215685</c:v>
                </c:pt>
              </c:numCache>
            </c:numRef>
          </c:val>
          <c:extLst>
            <c:ext xmlns:c16="http://schemas.microsoft.com/office/drawing/2014/chart" uri="{C3380CC4-5D6E-409C-BE32-E72D297353CC}">
              <c16:uniqueId val="{00000002-264F-413C-9F07-0FB26D7EFBF0}"/>
            </c:ext>
          </c:extLst>
        </c:ser>
        <c:dLbls>
          <c:showLegendKey val="0"/>
          <c:showVal val="0"/>
          <c:showCatName val="0"/>
          <c:showSerName val="0"/>
          <c:showPercent val="0"/>
          <c:showBubbleSize val="0"/>
        </c:dLbls>
        <c:gapWidth val="35"/>
        <c:overlap val="-19"/>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in val="1"/>
        </c:scaling>
        <c:delete val="0"/>
        <c:axPos val="t"/>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spPr>
        <a:noFill/>
        <a:ln>
          <a:noFill/>
        </a:ln>
        <a:effectLst/>
      </c:spPr>
    </c:plotArea>
    <c:legend>
      <c:legendPos val="b"/>
      <c:layout>
        <c:manualLayout>
          <c:xMode val="edge"/>
          <c:yMode val="edge"/>
          <c:x val="0.40864019388389577"/>
          <c:y val="0.91635361899333778"/>
          <c:w val="0.40556883173446112"/>
          <c:h val="7.009133720217911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rgbClr val="7030A0"/>
      </a:solidFill>
      <a:round/>
    </a:ln>
    <a:effectLst/>
  </c:spPr>
  <c:txPr>
    <a:bodyPr/>
    <a:lstStyle/>
    <a:p>
      <a:pPr>
        <a:defRPr/>
      </a:pPr>
      <a:endParaRPr lang="fi-FI"/>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DATA.xlsx]muita kysymyksiä (PAIKKA)!PivotTable17</c:name>
    <c:fmtId val="20"/>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lgn="ct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lgn="ct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anchor="ctr" anchorCtr="1"/>
            <a:lstStyle/>
            <a:p>
              <a:pPr algn="ct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35332808714985281"/>
          <c:y val="7.3200374355595982E-2"/>
          <c:w val="0.5919017573134483"/>
          <c:h val="0.82594185057996705"/>
        </c:manualLayout>
      </c:layout>
      <c:barChart>
        <c:barDir val="bar"/>
        <c:grouping val="clustered"/>
        <c:varyColors val="0"/>
        <c:ser>
          <c:idx val="0"/>
          <c:order val="0"/>
          <c:tx>
            <c:strRef>
              <c:f>'muita kysymyksiä (PAIKKA)'!$B$3:$B$5</c:f>
              <c:strCache>
                <c:ptCount val="1"/>
                <c:pt idx="0">
                  <c:v>2022 - Kipinä</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'muita kysymyksiä (PAIKKA)'!$A$6:$A$10</c:f>
              <c:strCache>
                <c:ptCount val="4"/>
                <c:pt idx="0">
                  <c:v>Olen saanut apua tarvittaessa</c:v>
                </c:pt>
                <c:pt idx="1">
                  <c:v>Olen saanut apua useimmiten</c:v>
                </c:pt>
                <c:pt idx="2">
                  <c:v>Tilassa, jossa opetan ei ole vahtimestaripalveluita</c:v>
                </c:pt>
                <c:pt idx="3">
                  <c:v>En ole saanut tarvittaessa apua</c:v>
                </c:pt>
              </c:strCache>
            </c:strRef>
          </c:cat>
          <c:val>
            <c:numRef>
              <c:f>'muita kysymyksiä (PAIKKA)'!$B$6:$B$10</c:f>
              <c:numCache>
                <c:formatCode>0%</c:formatCode>
                <c:ptCount val="4"/>
                <c:pt idx="0">
                  <c:v>0.96969696969696972</c:v>
                </c:pt>
                <c:pt idx="1">
                  <c:v>3.0303030303030304E-2</c:v>
                </c:pt>
                <c:pt idx="2">
                  <c:v>0</c:v>
                </c:pt>
                <c:pt idx="3">
                  <c:v>0</c:v>
                </c:pt>
              </c:numCache>
            </c:numRef>
          </c:val>
          <c:extLst>
            <c:ext xmlns:c16="http://schemas.microsoft.com/office/drawing/2014/chart" uri="{C3380CC4-5D6E-409C-BE32-E72D297353CC}">
              <c16:uniqueId val="{00000000-C907-48BE-85DD-EE7C389E0347}"/>
            </c:ext>
          </c:extLst>
        </c:ser>
        <c:ser>
          <c:idx val="1"/>
          <c:order val="1"/>
          <c:tx>
            <c:strRef>
              <c:f>'muita kysymyksiä (PAIKKA)'!$C$3:$C$5</c:f>
              <c:strCache>
                <c:ptCount val="1"/>
                <c:pt idx="0">
                  <c:v>2022 - muu</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'muita kysymyksiä (PAIKKA)'!$A$6:$A$10</c:f>
              <c:strCache>
                <c:ptCount val="4"/>
                <c:pt idx="0">
                  <c:v>Olen saanut apua tarvittaessa</c:v>
                </c:pt>
                <c:pt idx="1">
                  <c:v>Olen saanut apua useimmiten</c:v>
                </c:pt>
                <c:pt idx="2">
                  <c:v>Tilassa, jossa opetan ei ole vahtimestaripalveluita</c:v>
                </c:pt>
                <c:pt idx="3">
                  <c:v>En ole saanut tarvittaessa apua</c:v>
                </c:pt>
              </c:strCache>
            </c:strRef>
          </c:cat>
          <c:val>
            <c:numRef>
              <c:f>'muita kysymyksiä (PAIKKA)'!$C$6:$C$10</c:f>
              <c:numCache>
                <c:formatCode>0%</c:formatCode>
                <c:ptCount val="4"/>
                <c:pt idx="0">
                  <c:v>0.52941176470588236</c:v>
                </c:pt>
                <c:pt idx="1">
                  <c:v>5.8823529411764705E-2</c:v>
                </c:pt>
                <c:pt idx="2">
                  <c:v>0.41176470588235292</c:v>
                </c:pt>
                <c:pt idx="3">
                  <c:v>0</c:v>
                </c:pt>
              </c:numCache>
            </c:numRef>
          </c:val>
          <c:extLst>
            <c:ext xmlns:c16="http://schemas.microsoft.com/office/drawing/2014/chart" uri="{C3380CC4-5D6E-409C-BE32-E72D297353CC}">
              <c16:uniqueId val="{00000001-C907-48BE-85DD-EE7C389E0347}"/>
            </c:ext>
          </c:extLst>
        </c:ser>
        <c:dLbls>
          <c:showLegendKey val="0"/>
          <c:showVal val="0"/>
          <c:showCatName val="0"/>
          <c:showSerName val="0"/>
          <c:showPercent val="0"/>
          <c:showBubbleSize val="0"/>
        </c:dLbls>
        <c:gapWidth val="129"/>
        <c:overlap val="-4"/>
        <c:axId val="769984240"/>
        <c:axId val="769989728"/>
      </c:barChart>
      <c:catAx>
        <c:axId val="769984240"/>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769989728"/>
        <c:crosses val="autoZero"/>
        <c:auto val="1"/>
        <c:lblAlgn val="ctr"/>
        <c:lblOffset val="100"/>
        <c:noMultiLvlLbl val="0"/>
      </c:catAx>
      <c:valAx>
        <c:axId val="769989728"/>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769984240"/>
        <c:crosses val="autoZero"/>
        <c:crossBetween val="between"/>
        <c:majorUnit val="0.2"/>
      </c:valAx>
      <c:spPr>
        <a:noFill/>
        <a:ln>
          <a:noFill/>
        </a:ln>
        <a:effectLst/>
      </c:spPr>
    </c:plotArea>
    <c:legend>
      <c:legendPos val="b"/>
      <c:layout>
        <c:manualLayout>
          <c:xMode val="edge"/>
          <c:yMode val="edge"/>
          <c:x val="0.39268215565942494"/>
          <c:y val="0.92096391337536987"/>
          <c:w val="0.43995619459582386"/>
          <c:h val="6.600265604249666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rgbClr val="00239C"/>
      </a:solidFill>
    </a:ln>
    <a:effectLst/>
  </c:spPr>
  <c:txPr>
    <a:bodyPr/>
    <a:lstStyle/>
    <a:p>
      <a:pPr>
        <a:defRPr>
          <a:latin typeface="Texta" panose="00000500000000000000" pitchFamily="50" charset="0"/>
        </a:defRPr>
      </a:pPr>
      <a:endParaRPr lang="fi-FI"/>
    </a:p>
  </c:txPr>
  <c:externalData r:id="rId4">
    <c:autoUpdate val="0"/>
  </c:externalData>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DATA.xlsx]muut (2016-2022)!PivotTable2</c:name>
    <c:fmtId val="24"/>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4F81BD">
              <a:lumMod val="40000"/>
              <a:lumOff val="60000"/>
            </a:srgbClr>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C0504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1F497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50051904161641"/>
          <c:y val="7.7890023770379305E-2"/>
          <c:w val="0.46717409039879815"/>
          <c:h val="0.83281108388275205"/>
        </c:manualLayout>
      </c:layout>
      <c:barChart>
        <c:barDir val="bar"/>
        <c:grouping val="clustered"/>
        <c:varyColors val="0"/>
        <c:ser>
          <c:idx val="0"/>
          <c:order val="0"/>
          <c:tx>
            <c:strRef>
              <c:f>'muut (2016-2022)'!$B$1:$B$2</c:f>
              <c:strCache>
                <c:ptCount val="1"/>
                <c:pt idx="0">
                  <c:v>2016</c:v>
                </c:pt>
              </c:strCache>
            </c:strRef>
          </c:tx>
          <c:spPr>
            <a:solidFill>
              <a:srgbClr val="C0504D">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(2016-2022)'!$A$3:$A$7</c:f>
              <c:strCache>
                <c:ptCount val="4"/>
                <c:pt idx="0">
                  <c:v>Helppokäyttöinen ja helpottaa työn sujuvuutta</c:v>
                </c:pt>
                <c:pt idx="1">
                  <c:v>Vähän hankala käyttää, mutta helpottaa työn sujuvuutta</c:v>
                </c:pt>
                <c:pt idx="2">
                  <c:v>Hankala käyttää ja hankaloittaa työn sujuvuutta</c:v>
                </c:pt>
                <c:pt idx="3">
                  <c:v>En käytä</c:v>
                </c:pt>
              </c:strCache>
            </c:strRef>
          </c:cat>
          <c:val>
            <c:numRef>
              <c:f>'muut (2016-2022)'!$B$3:$B$7</c:f>
              <c:numCache>
                <c:formatCode>0%</c:formatCode>
                <c:ptCount val="4"/>
                <c:pt idx="0">
                  <c:v>0.28333333333333333</c:v>
                </c:pt>
                <c:pt idx="1">
                  <c:v>0.26666666666666666</c:v>
                </c:pt>
                <c:pt idx="2">
                  <c:v>0.05</c:v>
                </c:pt>
                <c:pt idx="3">
                  <c:v>0.4</c:v>
                </c:pt>
              </c:numCache>
            </c:numRef>
          </c:val>
          <c:extLst>
            <c:ext xmlns:c16="http://schemas.microsoft.com/office/drawing/2014/chart" uri="{C3380CC4-5D6E-409C-BE32-E72D297353CC}">
              <c16:uniqueId val="{00000000-D7CE-49C9-AA51-362C37AD84B2}"/>
            </c:ext>
          </c:extLst>
        </c:ser>
        <c:ser>
          <c:idx val="1"/>
          <c:order val="1"/>
          <c:tx>
            <c:strRef>
              <c:f>'muut (2016-2022)'!$C$1:$C$2</c:f>
              <c:strCache>
                <c:ptCount val="1"/>
                <c:pt idx="0">
                  <c:v>2020</c:v>
                </c:pt>
              </c:strCache>
            </c:strRef>
          </c:tx>
          <c:spPr>
            <a:solidFill>
              <a:srgbClr val="4F81BD">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(2016-2022)'!$A$3:$A$7</c:f>
              <c:strCache>
                <c:ptCount val="4"/>
                <c:pt idx="0">
                  <c:v>Helppokäyttöinen ja helpottaa työn sujuvuutta</c:v>
                </c:pt>
                <c:pt idx="1">
                  <c:v>Vähän hankala käyttää, mutta helpottaa työn sujuvuutta</c:v>
                </c:pt>
                <c:pt idx="2">
                  <c:v>Hankala käyttää ja hankaloittaa työn sujuvuutta</c:v>
                </c:pt>
                <c:pt idx="3">
                  <c:v>En käytä</c:v>
                </c:pt>
              </c:strCache>
            </c:strRef>
          </c:cat>
          <c:val>
            <c:numRef>
              <c:f>'muut (2016-2022)'!$C$3:$C$7</c:f>
              <c:numCache>
                <c:formatCode>0%</c:formatCode>
                <c:ptCount val="4"/>
                <c:pt idx="0">
                  <c:v>0.55000000000000004</c:v>
                </c:pt>
                <c:pt idx="1">
                  <c:v>0.42499999999999999</c:v>
                </c:pt>
                <c:pt idx="2">
                  <c:v>2.5000000000000001E-2</c:v>
                </c:pt>
                <c:pt idx="3">
                  <c:v>0</c:v>
                </c:pt>
              </c:numCache>
            </c:numRef>
          </c:val>
          <c:extLst>
            <c:ext xmlns:c16="http://schemas.microsoft.com/office/drawing/2014/chart" uri="{C3380CC4-5D6E-409C-BE32-E72D297353CC}">
              <c16:uniqueId val="{00000001-D7CE-49C9-AA51-362C37AD84B2}"/>
            </c:ext>
          </c:extLst>
        </c:ser>
        <c:ser>
          <c:idx val="2"/>
          <c:order val="2"/>
          <c:tx>
            <c:strRef>
              <c:f>'muut (2016-2022)'!$D$1:$D$2</c:f>
              <c:strCache>
                <c:ptCount val="1"/>
                <c:pt idx="0">
                  <c:v>2022</c:v>
                </c:pt>
              </c:strCache>
            </c:strRef>
          </c:tx>
          <c:spPr>
            <a:solidFill>
              <a:srgbClr val="1F497D">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'muut (2016-2022)'!$A$3:$A$7</c:f>
              <c:strCache>
                <c:ptCount val="4"/>
                <c:pt idx="0">
                  <c:v>Helppokäyttöinen ja helpottaa työn sujuvuutta</c:v>
                </c:pt>
                <c:pt idx="1">
                  <c:v>Vähän hankala käyttää, mutta helpottaa työn sujuvuutta</c:v>
                </c:pt>
                <c:pt idx="2">
                  <c:v>Hankala käyttää ja hankaloittaa työn sujuvuutta</c:v>
                </c:pt>
                <c:pt idx="3">
                  <c:v>En käytä</c:v>
                </c:pt>
              </c:strCache>
            </c:strRef>
          </c:cat>
          <c:val>
            <c:numRef>
              <c:f>'muut (2016-2022)'!$D$3:$D$7</c:f>
              <c:numCache>
                <c:formatCode>0%</c:formatCode>
                <c:ptCount val="4"/>
                <c:pt idx="0">
                  <c:v>0.53061224489795922</c:v>
                </c:pt>
                <c:pt idx="1">
                  <c:v>0.42857142857142855</c:v>
                </c:pt>
                <c:pt idx="2">
                  <c:v>4.0816326530612242E-2</c:v>
                </c:pt>
                <c:pt idx="3">
                  <c:v>0</c:v>
                </c:pt>
              </c:numCache>
            </c:numRef>
          </c:val>
          <c:extLst>
            <c:ext xmlns:c16="http://schemas.microsoft.com/office/drawing/2014/chart" uri="{C3380CC4-5D6E-409C-BE32-E72D297353CC}">
              <c16:uniqueId val="{00000002-D7CE-49C9-AA51-362C37AD84B2}"/>
            </c:ext>
          </c:extLst>
        </c:ser>
        <c:dLbls>
          <c:showLegendKey val="0"/>
          <c:showVal val="0"/>
          <c:showCatName val="0"/>
          <c:showSerName val="0"/>
          <c:showPercent val="0"/>
          <c:showBubbleSize val="0"/>
        </c:dLbls>
        <c:gapWidth val="62"/>
        <c:overlap val="-7"/>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ax val="1"/>
          <c:min val="0"/>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0.2"/>
      </c:valAx>
      <c:spPr>
        <a:noFill/>
        <a:ln>
          <a:noFill/>
        </a:ln>
        <a:effectLst/>
      </c:spPr>
    </c:plotArea>
    <c:legend>
      <c:legendPos val="b"/>
      <c:layout>
        <c:manualLayout>
          <c:xMode val="edge"/>
          <c:yMode val="edge"/>
          <c:x val="0.47431040072182146"/>
          <c:y val="0.9276537880901895"/>
          <c:w val="0.32059053625122796"/>
          <c:h val="6.7055053701109452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i-FI"/>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[Työhyvinvointikartoitus Hyvinkää 2022 DATA.xlsx]1-5 keskiarvot (2)!PivotTable3</c:name>
    <c:fmtId val="11"/>
  </c:pivotSource>
  <c:chart>
    <c:autoTitleDeleted val="1"/>
    <c:pivotFmts>
      <c:pivotFmt>
        <c:idx val="0"/>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7030A0"/>
          </a:solidFill>
          <a:ln>
            <a:noFill/>
          </a:ln>
          <a:effectLst/>
          <a:scene3d>
            <a:camera prst="orthographicFront"/>
            <a:lightRig rig="threePt" dir="t"/>
          </a:scene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0">
              <a:spAutoFit/>
            </a:bodyPr>
            <a:lstStyle/>
            <a:p>
              <a:pPr algn="ctr">
                <a:defRPr lang="en-US" sz="900" b="0" i="0" u="none" strike="noStrike" kern="1200" baseline="0">
                  <a:solidFill>
                    <a:schemeClr val="tx1">
                      <a:lumMod val="75000"/>
                      <a:lumOff val="25000"/>
                    </a:schemeClr>
                  </a:solidFill>
                  <a:latin typeface="Texta" panose="00000500000000000000" pitchFamily="50" charset="0"/>
                  <a:ea typeface="+mn-ea"/>
                  <a:cs typeface="+mn-cs"/>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delete val="1"/>
          <c:extLst>
            <c:ext xmlns:c15="http://schemas.microsoft.com/office/drawing/2012/chart" uri="{CE6537A1-D6FC-4f65-9D91-7224C49458BB}"/>
          </c:extLst>
        </c:dLbl>
      </c:pivotFmt>
      <c:pivotFmt>
        <c:idx val="9"/>
        <c:marker>
          <c:symbol val="none"/>
        </c:marker>
        <c:dLbl>
          <c:idx val="0"/>
          <c:delete val="1"/>
          <c:extLst>
            <c:ext xmlns:c15="http://schemas.microsoft.com/office/drawing/2012/chart" uri="{CE6537A1-D6FC-4f65-9D91-7224C49458BB}"/>
          </c:extLst>
        </c:dLbl>
      </c:pivotFmt>
      <c:pivotFmt>
        <c:idx val="10"/>
        <c:marker>
          <c:symbol val="none"/>
        </c:marker>
        <c:dLbl>
          <c:idx val="0"/>
          <c:delete val="1"/>
          <c:extLst>
            <c:ext xmlns:c15="http://schemas.microsoft.com/office/drawing/2012/chart" uri="{CE6537A1-D6FC-4f65-9D91-7224C49458BB}"/>
          </c:extLst>
        </c:dLbl>
      </c:pivotFmt>
      <c:pivotFmt>
        <c:idx val="11"/>
        <c:marker>
          <c:symbol val="none"/>
        </c:marker>
        <c:dLbl>
          <c:idx val="0"/>
          <c:delete val="1"/>
          <c:extLst>
            <c:ext xmlns:c15="http://schemas.microsoft.com/office/drawing/2012/chart" uri="{CE6537A1-D6FC-4f65-9D91-7224C49458BB}"/>
          </c:extLst>
        </c:dLbl>
      </c:pivotFmt>
      <c:pivotFmt>
        <c:idx val="12"/>
        <c:marker>
          <c:symbol val="none"/>
        </c:marker>
        <c:dLbl>
          <c:idx val="0"/>
          <c:delete val="1"/>
          <c:extLst>
            <c:ext xmlns:c15="http://schemas.microsoft.com/office/drawing/2012/chart" uri="{CE6537A1-D6FC-4f65-9D91-7224C49458BB}"/>
          </c:extLst>
        </c:dLbl>
      </c:pivotFmt>
      <c:pivotFmt>
        <c:idx val="13"/>
        <c:marker>
          <c:symbol val="none"/>
        </c:marker>
        <c:dLbl>
          <c:idx val="0"/>
          <c:delete val="1"/>
          <c:extLst>
            <c:ext xmlns:c15="http://schemas.microsoft.com/office/drawing/2012/chart" uri="{CE6537A1-D6FC-4f65-9D91-7224C49458BB}"/>
          </c:extLst>
        </c:dLbl>
      </c:pivotFmt>
      <c:pivotFmt>
        <c:idx val="14"/>
        <c:marker>
          <c:symbol val="none"/>
        </c:marker>
        <c:dLbl>
          <c:idx val="0"/>
          <c:delete val="1"/>
          <c:extLst>
            <c:ext xmlns:c15="http://schemas.microsoft.com/office/drawing/2012/chart" uri="{CE6537A1-D6FC-4f65-9D91-7224C49458BB}"/>
          </c:extLst>
        </c:dLbl>
      </c:pivotFmt>
      <c:pivotFmt>
        <c:idx val="15"/>
        <c:marker>
          <c:symbol val="none"/>
        </c:marker>
        <c:dLbl>
          <c:idx val="0"/>
          <c:delete val="1"/>
          <c:extLst>
            <c:ext xmlns:c15="http://schemas.microsoft.com/office/drawing/2012/chart" uri="{CE6537A1-D6FC-4f65-9D91-7224C49458BB}"/>
          </c:extLst>
        </c:dLbl>
      </c:pivotFmt>
      <c:pivotFmt>
        <c:idx val="16"/>
        <c:marker>
          <c:symbol val="none"/>
        </c:marker>
        <c:dLbl>
          <c:idx val="0"/>
          <c:delete val="1"/>
          <c:extLst>
            <c:ext xmlns:c15="http://schemas.microsoft.com/office/drawing/2012/chart" uri="{CE6537A1-D6FC-4f65-9D91-7224C49458BB}"/>
          </c:extLst>
        </c:dLbl>
      </c:pivotFmt>
      <c:pivotFmt>
        <c:idx val="17"/>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0"/>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1"/>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3"/>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FFC000"/>
          </a:solidFill>
          <a:ln>
            <a:noFill/>
          </a:ln>
          <a:effectLst/>
          <a:scene3d>
            <a:camera prst="orthographicFront"/>
            <a:lightRig rig="threePt" dir="t"/>
          </a:scene3d>
        </c:spPr>
        <c:marker>
          <c:symbol val="none"/>
        </c:marker>
        <c:dLbl>
          <c:idx val="0"/>
          <c:delete val="1"/>
          <c:extLst>
            <c:ext xmlns:c15="http://schemas.microsoft.com/office/drawing/2012/chart" uri="{CE6537A1-D6FC-4f65-9D91-7224C49458BB}"/>
          </c:extLst>
        </c:dLbl>
      </c:pivotFmt>
      <c:pivotFmt>
        <c:idx val="25"/>
        <c:spPr>
          <a:solidFill>
            <a:srgbClr val="7030A0"/>
          </a:solidFill>
        </c:spPr>
        <c:marker>
          <c:symbol val="none"/>
        </c:marker>
        <c:dLbl>
          <c:idx val="0"/>
          <c:spPr>
            <a:noFill/>
            <a:ln>
              <a:noFill/>
            </a:ln>
            <a:effectLst/>
          </c:spPr>
          <c:txPr>
            <a:bodyPr wrap="square" lIns="38100" tIns="19050" rIns="38100" bIns="19050" anchor="ctr">
              <a:spAutoFit/>
            </a:bodyPr>
            <a:lstStyle/>
            <a:p>
              <a:pPr>
                <a:defRPr/>
              </a:pPr>
              <a:endParaRPr lang="fi-FI"/>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6986380416079182"/>
          <c:y val="5.7470145997702095E-2"/>
          <c:w val="0.46482466494038455"/>
          <c:h val="0.84317677746170472"/>
        </c:manualLayout>
      </c:layout>
      <c:barChart>
        <c:barDir val="bar"/>
        <c:grouping val="clustered"/>
        <c:varyColors val="0"/>
        <c:ser>
          <c:idx val="0"/>
          <c:order val="0"/>
          <c:tx>
            <c:strRef>
              <c:f>'1-5 keskiarvot (2)'!$B$17:$B$19</c:f>
              <c:strCache>
                <c:ptCount val="1"/>
                <c:pt idx="0">
                  <c:v>Kipinä - 2022</c:v>
                </c:pt>
              </c:strCache>
            </c:strRef>
          </c:tx>
          <c:spPr>
            <a:solidFill>
              <a:srgbClr val="FFC000"/>
            </a:solidFill>
            <a:ln>
              <a:noFill/>
            </a:ln>
            <a:effectLst/>
            <a:scene3d>
              <a:camera prst="orthographicFront"/>
              <a:lightRig rig="threePt" dir="t"/>
            </a:scene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'1-5 keskiarvot (2)'!$A$20:$A$24</c:f>
              <c:strCache>
                <c:ptCount val="5"/>
                <c:pt idx="0">
                  <c:v>*2.1. Tiedän mitä minulta odotetaan työssäni</c:v>
                </c:pt>
                <c:pt idx="1">
                  <c:v>*2.2. Työyhteisön osaaminen on ajan tasalla</c:v>
                </c:pt>
                <c:pt idx="2">
                  <c:v>*2.3. Työpaikallani huolehditaan perehdyttämisestä hyvin</c:v>
                </c:pt>
                <c:pt idx="3">
                  <c:v>*2.4. Opettajainkokous on hyödyllinen minulle</c:v>
                </c:pt>
                <c:pt idx="4">
                  <c:v>*2.5. Olen saanut hyvää palvelua opiston toimistolta</c:v>
                </c:pt>
              </c:strCache>
            </c:strRef>
          </c:cat>
          <c:val>
            <c:numRef>
              <c:f>'1-5 keskiarvot (2)'!$B$20:$B$24</c:f>
              <c:numCache>
                <c:formatCode>0.00</c:formatCode>
                <c:ptCount val="5"/>
                <c:pt idx="0">
                  <c:v>4.5454545454545459</c:v>
                </c:pt>
                <c:pt idx="1">
                  <c:v>4.4666666666666668</c:v>
                </c:pt>
                <c:pt idx="2">
                  <c:v>4.2727272727272725</c:v>
                </c:pt>
                <c:pt idx="3">
                  <c:v>3.71875</c:v>
                </c:pt>
                <c:pt idx="4">
                  <c:v>4.59375</c:v>
                </c:pt>
              </c:numCache>
            </c:numRef>
          </c:val>
          <c:extLst>
            <c:ext xmlns:c16="http://schemas.microsoft.com/office/drawing/2014/chart" uri="{C3380CC4-5D6E-409C-BE32-E72D297353CC}">
              <c16:uniqueId val="{00000000-B224-4A90-BFD9-F0AE911461F8}"/>
            </c:ext>
          </c:extLst>
        </c:ser>
        <c:ser>
          <c:idx val="1"/>
          <c:order val="1"/>
          <c:tx>
            <c:strRef>
              <c:f>'1-5 keskiarvot (2)'!$D$17:$D$19</c:f>
              <c:strCache>
                <c:ptCount val="1"/>
                <c:pt idx="0">
                  <c:v>Muu - 2022</c:v>
                </c:pt>
              </c:strCache>
            </c:strRef>
          </c:tx>
          <c:spPr>
            <a:solidFill>
              <a:srgbClr val="7030A0"/>
            </a:solidFill>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 keskiarvot (2)'!$A$20:$A$24</c:f>
              <c:strCache>
                <c:ptCount val="5"/>
                <c:pt idx="0">
                  <c:v>*2.1. Tiedän mitä minulta odotetaan työssäni</c:v>
                </c:pt>
                <c:pt idx="1">
                  <c:v>*2.2. Työyhteisön osaaminen on ajan tasalla</c:v>
                </c:pt>
                <c:pt idx="2">
                  <c:v>*2.3. Työpaikallani huolehditaan perehdyttämisestä hyvin</c:v>
                </c:pt>
                <c:pt idx="3">
                  <c:v>*2.4. Opettajainkokous on hyödyllinen minulle</c:v>
                </c:pt>
                <c:pt idx="4">
                  <c:v>*2.5. Olen saanut hyvää palvelua opiston toimistolta</c:v>
                </c:pt>
              </c:strCache>
            </c:strRef>
          </c:cat>
          <c:val>
            <c:numRef>
              <c:f>'1-5 keskiarvot (2)'!$D$20:$D$24</c:f>
              <c:numCache>
                <c:formatCode>0.00</c:formatCode>
                <c:ptCount val="5"/>
                <c:pt idx="0">
                  <c:v>4.2777777777777777</c:v>
                </c:pt>
                <c:pt idx="1">
                  <c:v>4.3125</c:v>
                </c:pt>
                <c:pt idx="2">
                  <c:v>3.8823529411764706</c:v>
                </c:pt>
                <c:pt idx="3">
                  <c:v>2.8235294117647061</c:v>
                </c:pt>
                <c:pt idx="4">
                  <c:v>4.666666666666667</c:v>
                </c:pt>
              </c:numCache>
            </c:numRef>
          </c:val>
          <c:extLst>
            <c:ext xmlns:c16="http://schemas.microsoft.com/office/drawing/2014/chart" uri="{C3380CC4-5D6E-409C-BE32-E72D297353CC}">
              <c16:uniqueId val="{00000001-B224-4A90-BFD9-F0AE911461F8}"/>
            </c:ext>
          </c:extLst>
        </c:ser>
        <c:dLbls>
          <c:showLegendKey val="0"/>
          <c:showVal val="0"/>
          <c:showCatName val="0"/>
          <c:showSerName val="0"/>
          <c:showPercent val="0"/>
          <c:showBubbleSize val="0"/>
        </c:dLbls>
        <c:gapWidth val="35"/>
        <c:overlap val="-3"/>
        <c:axId val="643059256"/>
        <c:axId val="643064352"/>
      </c:barChart>
      <c:catAx>
        <c:axId val="64305925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crossAx val="643064352"/>
        <c:crosses val="autoZero"/>
        <c:auto val="1"/>
        <c:lblAlgn val="ctr"/>
        <c:lblOffset val="100"/>
        <c:noMultiLvlLbl val="0"/>
      </c:catAx>
      <c:valAx>
        <c:axId val="643064352"/>
        <c:scaling>
          <c:orientation val="minMax"/>
          <c:min val="1"/>
        </c:scaling>
        <c:delete val="0"/>
        <c:axPos val="t"/>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43059256"/>
        <c:crosses val="autoZero"/>
        <c:crossBetween val="between"/>
        <c:majorUnit val="1"/>
      </c:valAx>
    </c:plotArea>
    <c:legend>
      <c:legendPos val="b"/>
      <c:layout>
        <c:manualLayout>
          <c:xMode val="edge"/>
          <c:yMode val="edge"/>
          <c:x val="0.38787308956445571"/>
          <c:y val="0.91857089292409888"/>
          <c:w val="0.42933321656410817"/>
          <c:h val="6.1061305884250509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Texta" panose="00000500000000000000" pitchFamily="50" charset="0"/>
              <a:ea typeface="+mn-ea"/>
              <a:cs typeface="+mn-cs"/>
            </a:defRPr>
          </a:pPr>
          <a:endParaRPr lang="fi-FI"/>
        </a:p>
      </c:txPr>
    </c:legend>
    <c:plotVisOnly val="1"/>
    <c:dispBlanksAs val="gap"/>
    <c:showDLblsOverMax val="0"/>
  </c:chart>
  <c:spPr>
    <a:solidFill>
      <a:sysClr val="window" lastClr="FFFFFF"/>
    </a:solidFill>
    <a:ln>
      <a:solidFill>
        <a:srgbClr val="00239C"/>
      </a:solidFill>
    </a:ln>
  </c:spPr>
  <c:txPr>
    <a:bodyPr/>
    <a:lstStyle/>
    <a:p>
      <a:pPr>
        <a:defRPr/>
      </a:pPr>
      <a:endParaRPr lang="fi-FI"/>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C73F20-0C07-4CE5-BDC8-F87E644C1F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7B5DBDA-5F2E-41F3-81E2-339FC9BA09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6251C9-9733-4F91-91B1-CB202E23FB2E}" type="datetimeFigureOut">
              <a:rPr lang="en-US" smtClean="0"/>
              <a:t>6/10/2022</a:t>
            </a:fld>
            <a:endParaRPr lang="en-US"/>
          </a:p>
        </p:txBody>
      </p:sp>
      <p:sp>
        <p:nvSpPr>
          <p:cNvPr id="4" name="Footer Placeholder 3">
            <a:extLst>
              <a:ext uri="{FF2B5EF4-FFF2-40B4-BE49-F238E27FC236}">
                <a16:creationId xmlns:a16="http://schemas.microsoft.com/office/drawing/2014/main" id="{14E2EF30-CBC5-493C-98DE-327CA0A1A5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F11B269-5700-437B-83B9-1C079BE47C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4201F8-952D-47D9-90BB-4F4903BCA8B6}" type="slidenum">
              <a:rPr lang="en-US" smtClean="0"/>
              <a:t>‹#›</a:t>
            </a:fld>
            <a:endParaRPr lang="en-US"/>
          </a:p>
        </p:txBody>
      </p:sp>
    </p:spTree>
    <p:extLst>
      <p:ext uri="{BB962C8B-B14F-4D97-AF65-F5344CB8AC3E}">
        <p14:creationId xmlns:p14="http://schemas.microsoft.com/office/powerpoint/2010/main" val="4068895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9D413-1DA7-44A4-8995-9AA2E114A4CE}"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7A8700-35C3-4A14-9933-70C1FA4FBAC1}" type="slidenum">
              <a:rPr lang="en-US" smtClean="0"/>
              <a:t>‹#›</a:t>
            </a:fld>
            <a:endParaRPr lang="en-US"/>
          </a:p>
        </p:txBody>
      </p:sp>
    </p:spTree>
    <p:extLst>
      <p:ext uri="{BB962C8B-B14F-4D97-AF65-F5344CB8AC3E}">
        <p14:creationId xmlns:p14="http://schemas.microsoft.com/office/powerpoint/2010/main" val="4180740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mailto:paivi.montgomery@mps.fi" TargetMode="External"/><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FE01D6D-A8A1-4AB2-A292-C2BABA79C747}"/>
              </a:ext>
            </a:extLst>
          </p:cNvPr>
          <p:cNvSpPr>
            <a:spLocks noGrp="1"/>
          </p:cNvSpPr>
          <p:nvPr>
            <p:ph type="pic" sz="quarter" idx="10"/>
          </p:nvPr>
        </p:nvSpPr>
        <p:spPr>
          <a:xfrm>
            <a:off x="6987209" y="-1"/>
            <a:ext cx="5204792" cy="6857571"/>
          </a:xfrm>
          <a:solidFill>
            <a:schemeClr val="bg1">
              <a:lumMod val="85000"/>
            </a:schemeClr>
          </a:solidFill>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37A8B151-D321-485E-ADC1-AF3FAF096D38}"/>
              </a:ext>
            </a:extLst>
          </p:cNvPr>
          <p:cNvSpPr>
            <a:spLocks noGrp="1"/>
          </p:cNvSpPr>
          <p:nvPr>
            <p:ph type="ctrTitle"/>
          </p:nvPr>
        </p:nvSpPr>
        <p:spPr>
          <a:xfrm>
            <a:off x="864000" y="2368800"/>
            <a:ext cx="5655365" cy="2362545"/>
          </a:xfrm>
        </p:spPr>
        <p:txBody>
          <a:bodyPr anchor="ctr" anchorCtr="0"/>
          <a:lstStyle>
            <a:lvl1pPr algn="ctr">
              <a:lnSpc>
                <a:spcPct val="100000"/>
              </a:lnSpc>
              <a:defRPr sz="2900"/>
            </a:lvl1pPr>
          </a:lstStyle>
          <a:p>
            <a:r>
              <a:rPr lang="en-US"/>
              <a:t>Click to edit Master title style</a:t>
            </a:r>
            <a:endParaRPr lang="en-US" dirty="0"/>
          </a:p>
        </p:txBody>
      </p:sp>
      <p:sp>
        <p:nvSpPr>
          <p:cNvPr id="8" name="Freeform 5">
            <a:extLst>
              <a:ext uri="{FF2B5EF4-FFF2-40B4-BE49-F238E27FC236}">
                <a16:creationId xmlns:a16="http://schemas.microsoft.com/office/drawing/2014/main" id="{886611EB-BB96-417D-B562-34022EC1E8FF}"/>
              </a:ext>
            </a:extLst>
          </p:cNvPr>
          <p:cNvSpPr>
            <a:spLocks/>
          </p:cNvSpPr>
          <p:nvPr userDrawn="1"/>
        </p:nvSpPr>
        <p:spPr bwMode="black">
          <a:xfrm>
            <a:off x="3117088" y="1147090"/>
            <a:ext cx="888381" cy="750823"/>
          </a:xfrm>
          <a:custGeom>
            <a:avLst/>
            <a:gdLst>
              <a:gd name="T0" fmla="*/ 37693 w 44680"/>
              <a:gd name="T1" fmla="*/ 23745 h 37757"/>
              <a:gd name="T2" fmla="*/ 37631 w 44680"/>
              <a:gd name="T3" fmla="*/ 23747 h 37757"/>
              <a:gd name="T4" fmla="*/ 37631 w 44680"/>
              <a:gd name="T5" fmla="*/ 23745 h 37757"/>
              <a:gd name="T6" fmla="*/ 30706 w 44680"/>
              <a:gd name="T7" fmla="*/ 23745 h 37757"/>
              <a:gd name="T8" fmla="*/ 29809 w 44680"/>
              <a:gd name="T9" fmla="*/ 22848 h 37757"/>
              <a:gd name="T10" fmla="*/ 30706 w 44680"/>
              <a:gd name="T11" fmla="*/ 21950 h 37757"/>
              <a:gd name="T12" fmla="*/ 37637 w 44680"/>
              <a:gd name="T13" fmla="*/ 21950 h 37757"/>
              <a:gd name="T14" fmla="*/ 37636 w 44680"/>
              <a:gd name="T15" fmla="*/ 21935 h 37757"/>
              <a:gd name="T16" fmla="*/ 43655 w 44680"/>
              <a:gd name="T17" fmla="*/ 21935 h 37757"/>
              <a:gd name="T18" fmla="*/ 43655 w 44680"/>
              <a:gd name="T19" fmla="*/ 15835 h 37757"/>
              <a:gd name="T20" fmla="*/ 30706 w 44680"/>
              <a:gd name="T21" fmla="*/ 15835 h 37757"/>
              <a:gd name="T22" fmla="*/ 30706 w 44680"/>
              <a:gd name="T23" fmla="*/ 15836 h 37757"/>
              <a:gd name="T24" fmla="*/ 30706 w 44680"/>
              <a:gd name="T25" fmla="*/ 15836 h 37757"/>
              <a:gd name="T26" fmla="*/ 23719 w 44680"/>
              <a:gd name="T27" fmla="*/ 22823 h 37757"/>
              <a:gd name="T28" fmla="*/ 30706 w 44680"/>
              <a:gd name="T29" fmla="*/ 29810 h 37757"/>
              <a:gd name="T30" fmla="*/ 30768 w 44680"/>
              <a:gd name="T31" fmla="*/ 29809 h 37757"/>
              <a:gd name="T32" fmla="*/ 30766 w 44680"/>
              <a:gd name="T33" fmla="*/ 29835 h 37757"/>
              <a:gd name="T34" fmla="*/ 37693 w 44680"/>
              <a:gd name="T35" fmla="*/ 29835 h 37757"/>
              <a:gd name="T36" fmla="*/ 38590 w 44680"/>
              <a:gd name="T37" fmla="*/ 30732 h 37757"/>
              <a:gd name="T38" fmla="*/ 37693 w 44680"/>
              <a:gd name="T39" fmla="*/ 31629 h 37757"/>
              <a:gd name="T40" fmla="*/ 30766 w 44680"/>
              <a:gd name="T41" fmla="*/ 31629 h 37757"/>
              <a:gd name="T42" fmla="*/ 30769 w 44680"/>
              <a:gd name="T43" fmla="*/ 31657 h 37757"/>
              <a:gd name="T44" fmla="*/ 21904 w 44680"/>
              <a:gd name="T45" fmla="*/ 31657 h 37757"/>
              <a:gd name="T46" fmla="*/ 21904 w 44680"/>
              <a:gd name="T47" fmla="*/ 14012 h 37757"/>
              <a:gd name="T48" fmla="*/ 37729 w 44680"/>
              <a:gd name="T49" fmla="*/ 14012 h 37757"/>
              <a:gd name="T50" fmla="*/ 44680 w 44680"/>
              <a:gd name="T51" fmla="*/ 6988 h 37757"/>
              <a:gd name="T52" fmla="*/ 37693 w 44680"/>
              <a:gd name="T53" fmla="*/ 0 h 37757"/>
              <a:gd name="T54" fmla="*/ 0 w 44680"/>
              <a:gd name="T55" fmla="*/ 16 h 37757"/>
              <a:gd name="T56" fmla="*/ 0 w 44680"/>
              <a:gd name="T57" fmla="*/ 6101 h 37757"/>
              <a:gd name="T58" fmla="*/ 37693 w 44680"/>
              <a:gd name="T59" fmla="*/ 6101 h 37757"/>
              <a:gd name="T60" fmla="*/ 37693 w 44680"/>
              <a:gd name="T61" fmla="*/ 6101 h 37757"/>
              <a:gd name="T62" fmla="*/ 38590 w 44680"/>
              <a:gd name="T63" fmla="*/ 6998 h 37757"/>
              <a:gd name="T64" fmla="*/ 37693 w 44680"/>
              <a:gd name="T65" fmla="*/ 7912 h 37757"/>
              <a:gd name="T66" fmla="*/ 16197 w 44680"/>
              <a:gd name="T67" fmla="*/ 7912 h 37757"/>
              <a:gd name="T68" fmla="*/ 10962 w 44680"/>
              <a:gd name="T69" fmla="*/ 10962 h 37757"/>
              <a:gd name="T70" fmla="*/ 6508 w 44680"/>
              <a:gd name="T71" fmla="*/ 7912 h 37757"/>
              <a:gd name="T72" fmla="*/ 0 w 44680"/>
              <a:gd name="T73" fmla="*/ 7912 h 37757"/>
              <a:gd name="T74" fmla="*/ 0 w 44680"/>
              <a:gd name="T75" fmla="*/ 37756 h 37757"/>
              <a:gd name="T76" fmla="*/ 6100 w 44680"/>
              <a:gd name="T77" fmla="*/ 37756 h 37757"/>
              <a:gd name="T78" fmla="*/ 6100 w 44680"/>
              <a:gd name="T79" fmla="*/ 16526 h 37757"/>
              <a:gd name="T80" fmla="*/ 6115 w 44680"/>
              <a:gd name="T81" fmla="*/ 16526 h 37757"/>
              <a:gd name="T82" fmla="*/ 6115 w 44680"/>
              <a:gd name="T83" fmla="*/ 16410 h 37757"/>
              <a:gd name="T84" fmla="*/ 7012 w 44680"/>
              <a:gd name="T85" fmla="*/ 15513 h 37757"/>
              <a:gd name="T86" fmla="*/ 7910 w 44680"/>
              <a:gd name="T87" fmla="*/ 16410 h 37757"/>
              <a:gd name="T88" fmla="*/ 7910 w 44680"/>
              <a:gd name="T89" fmla="*/ 16526 h 37757"/>
              <a:gd name="T90" fmla="*/ 7912 w 44680"/>
              <a:gd name="T91" fmla="*/ 16526 h 37757"/>
              <a:gd name="T92" fmla="*/ 7912 w 44680"/>
              <a:gd name="T93" fmla="*/ 37756 h 37757"/>
              <a:gd name="T94" fmla="*/ 14011 w 44680"/>
              <a:gd name="T95" fmla="*/ 37756 h 37757"/>
              <a:gd name="T96" fmla="*/ 14011 w 44680"/>
              <a:gd name="T97" fmla="*/ 16410 h 37757"/>
              <a:gd name="T98" fmla="*/ 14909 w 44680"/>
              <a:gd name="T99" fmla="*/ 15513 h 37757"/>
              <a:gd name="T100" fmla="*/ 15805 w 44680"/>
              <a:gd name="T101" fmla="*/ 16410 h 37757"/>
              <a:gd name="T102" fmla="*/ 15805 w 44680"/>
              <a:gd name="T103" fmla="*/ 37757 h 37757"/>
              <a:gd name="T104" fmla="*/ 37693 w 44680"/>
              <a:gd name="T105" fmla="*/ 37757 h 37757"/>
              <a:gd name="T106" fmla="*/ 37693 w 44680"/>
              <a:gd name="T107" fmla="*/ 37719 h 37757"/>
              <a:gd name="T108" fmla="*/ 44680 w 44680"/>
              <a:gd name="T109" fmla="*/ 30732 h 37757"/>
              <a:gd name="T110" fmla="*/ 37693 w 44680"/>
              <a:gd name="T111" fmla="*/ 23745 h 37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80" h="37757">
                <a:moveTo>
                  <a:pt x="37693" y="23745"/>
                </a:moveTo>
                <a:cubicBezTo>
                  <a:pt x="37672" y="23745"/>
                  <a:pt x="37652" y="23747"/>
                  <a:pt x="37631" y="23747"/>
                </a:cubicBezTo>
                <a:cubicBezTo>
                  <a:pt x="37631" y="23746"/>
                  <a:pt x="37631" y="23745"/>
                  <a:pt x="37631" y="23745"/>
                </a:cubicBezTo>
                <a:lnTo>
                  <a:pt x="30706" y="23745"/>
                </a:lnTo>
                <a:cubicBezTo>
                  <a:pt x="30211" y="23745"/>
                  <a:pt x="29809" y="23343"/>
                  <a:pt x="29809" y="22848"/>
                </a:cubicBezTo>
                <a:cubicBezTo>
                  <a:pt x="29809" y="22352"/>
                  <a:pt x="30211" y="21950"/>
                  <a:pt x="30706" y="21950"/>
                </a:cubicBezTo>
                <a:lnTo>
                  <a:pt x="37637" y="21950"/>
                </a:lnTo>
                <a:cubicBezTo>
                  <a:pt x="37636" y="21946"/>
                  <a:pt x="37636" y="21941"/>
                  <a:pt x="37636" y="21935"/>
                </a:cubicBezTo>
                <a:lnTo>
                  <a:pt x="43655" y="21935"/>
                </a:lnTo>
                <a:lnTo>
                  <a:pt x="43655" y="15835"/>
                </a:lnTo>
                <a:lnTo>
                  <a:pt x="30706" y="15835"/>
                </a:lnTo>
                <a:lnTo>
                  <a:pt x="30706" y="15836"/>
                </a:lnTo>
                <a:lnTo>
                  <a:pt x="30706" y="15836"/>
                </a:lnTo>
                <a:cubicBezTo>
                  <a:pt x="26847" y="15836"/>
                  <a:pt x="23719" y="18964"/>
                  <a:pt x="23719" y="22823"/>
                </a:cubicBezTo>
                <a:cubicBezTo>
                  <a:pt x="23719" y="26682"/>
                  <a:pt x="26847" y="29810"/>
                  <a:pt x="30706" y="29810"/>
                </a:cubicBezTo>
                <a:cubicBezTo>
                  <a:pt x="30727" y="29810"/>
                  <a:pt x="30748" y="29809"/>
                  <a:pt x="30768" y="29809"/>
                </a:cubicBezTo>
                <a:cubicBezTo>
                  <a:pt x="30768" y="29818"/>
                  <a:pt x="30767" y="29827"/>
                  <a:pt x="30766" y="29835"/>
                </a:cubicBezTo>
                <a:lnTo>
                  <a:pt x="37693" y="29835"/>
                </a:lnTo>
                <a:cubicBezTo>
                  <a:pt x="38189" y="29835"/>
                  <a:pt x="38590" y="30237"/>
                  <a:pt x="38590" y="30732"/>
                </a:cubicBezTo>
                <a:cubicBezTo>
                  <a:pt x="38590" y="31228"/>
                  <a:pt x="38189" y="31629"/>
                  <a:pt x="37693" y="31629"/>
                </a:cubicBezTo>
                <a:lnTo>
                  <a:pt x="30766" y="31629"/>
                </a:lnTo>
                <a:cubicBezTo>
                  <a:pt x="30767" y="31639"/>
                  <a:pt x="30768" y="31648"/>
                  <a:pt x="30769" y="31657"/>
                </a:cubicBezTo>
                <a:lnTo>
                  <a:pt x="21904" y="31657"/>
                </a:lnTo>
                <a:lnTo>
                  <a:pt x="21904" y="14012"/>
                </a:lnTo>
                <a:lnTo>
                  <a:pt x="37729" y="14012"/>
                </a:lnTo>
                <a:cubicBezTo>
                  <a:pt x="41571" y="13993"/>
                  <a:pt x="44680" y="10835"/>
                  <a:pt x="44680" y="6988"/>
                </a:cubicBezTo>
                <a:cubicBezTo>
                  <a:pt x="44680" y="3129"/>
                  <a:pt x="41552" y="0"/>
                  <a:pt x="37693" y="0"/>
                </a:cubicBezTo>
                <a:lnTo>
                  <a:pt x="0" y="16"/>
                </a:lnTo>
                <a:lnTo>
                  <a:pt x="0" y="6101"/>
                </a:lnTo>
                <a:lnTo>
                  <a:pt x="37693" y="6101"/>
                </a:lnTo>
                <a:lnTo>
                  <a:pt x="37693" y="6101"/>
                </a:lnTo>
                <a:cubicBezTo>
                  <a:pt x="38189" y="6101"/>
                  <a:pt x="38590" y="6503"/>
                  <a:pt x="38590" y="6998"/>
                </a:cubicBezTo>
                <a:cubicBezTo>
                  <a:pt x="38590" y="7493"/>
                  <a:pt x="38189" y="7912"/>
                  <a:pt x="37693" y="7912"/>
                </a:cubicBezTo>
                <a:lnTo>
                  <a:pt x="16197" y="7912"/>
                </a:lnTo>
                <a:cubicBezTo>
                  <a:pt x="13559" y="7912"/>
                  <a:pt x="12915" y="9010"/>
                  <a:pt x="10962" y="10962"/>
                </a:cubicBezTo>
                <a:cubicBezTo>
                  <a:pt x="9328" y="9328"/>
                  <a:pt x="8280" y="7912"/>
                  <a:pt x="6508" y="7912"/>
                </a:cubicBezTo>
                <a:lnTo>
                  <a:pt x="0" y="7912"/>
                </a:lnTo>
                <a:lnTo>
                  <a:pt x="0" y="37756"/>
                </a:lnTo>
                <a:lnTo>
                  <a:pt x="6100" y="37756"/>
                </a:lnTo>
                <a:lnTo>
                  <a:pt x="6100" y="16526"/>
                </a:lnTo>
                <a:lnTo>
                  <a:pt x="6115" y="16526"/>
                </a:lnTo>
                <a:lnTo>
                  <a:pt x="6115" y="16410"/>
                </a:lnTo>
                <a:cubicBezTo>
                  <a:pt x="6115" y="15915"/>
                  <a:pt x="6517" y="15513"/>
                  <a:pt x="7012" y="15513"/>
                </a:cubicBezTo>
                <a:cubicBezTo>
                  <a:pt x="7508" y="15513"/>
                  <a:pt x="7910" y="15915"/>
                  <a:pt x="7910" y="16410"/>
                </a:cubicBezTo>
                <a:lnTo>
                  <a:pt x="7910" y="16526"/>
                </a:lnTo>
                <a:lnTo>
                  <a:pt x="7912" y="16526"/>
                </a:lnTo>
                <a:lnTo>
                  <a:pt x="7912" y="37756"/>
                </a:lnTo>
                <a:lnTo>
                  <a:pt x="14011" y="37756"/>
                </a:lnTo>
                <a:lnTo>
                  <a:pt x="14011" y="16410"/>
                </a:lnTo>
                <a:cubicBezTo>
                  <a:pt x="14011" y="15915"/>
                  <a:pt x="14413" y="15513"/>
                  <a:pt x="14909" y="15513"/>
                </a:cubicBezTo>
                <a:cubicBezTo>
                  <a:pt x="15403" y="15513"/>
                  <a:pt x="15805" y="15915"/>
                  <a:pt x="15805" y="16410"/>
                </a:cubicBezTo>
                <a:lnTo>
                  <a:pt x="15805" y="37757"/>
                </a:lnTo>
                <a:lnTo>
                  <a:pt x="37693" y="37757"/>
                </a:lnTo>
                <a:lnTo>
                  <a:pt x="37693" y="37719"/>
                </a:lnTo>
                <a:cubicBezTo>
                  <a:pt x="41552" y="37719"/>
                  <a:pt x="44680" y="34591"/>
                  <a:pt x="44680" y="30732"/>
                </a:cubicBezTo>
                <a:cubicBezTo>
                  <a:pt x="44680" y="26873"/>
                  <a:pt x="41552" y="23745"/>
                  <a:pt x="37693" y="23745"/>
                </a:cubicBezTo>
                <a:close/>
              </a:path>
            </a:pathLst>
          </a:custGeom>
          <a:solidFill>
            <a:srgbClr val="00239C"/>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Rectangle 10">
            <a:extLst>
              <a:ext uri="{FF2B5EF4-FFF2-40B4-BE49-F238E27FC236}">
                <a16:creationId xmlns:a16="http://schemas.microsoft.com/office/drawing/2014/main" id="{40A00983-CC12-4337-B18F-0C97C8F3E88A}"/>
              </a:ext>
            </a:extLst>
          </p:cNvPr>
          <p:cNvSpPr/>
          <p:nvPr userDrawn="1"/>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5839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5282B5E6-D44C-4FBB-8E3C-D6748FD119A5}"/>
              </a:ext>
            </a:extLst>
          </p:cNvPr>
          <p:cNvSpPr>
            <a:spLocks noGrp="1"/>
          </p:cNvSpPr>
          <p:nvPr>
            <p:ph type="pic" sz="quarter" idx="14"/>
          </p:nvPr>
        </p:nvSpPr>
        <p:spPr>
          <a:xfrm>
            <a:off x="1" y="0"/>
            <a:ext cx="12192000" cy="6858000"/>
          </a:xfrm>
          <a:solidFill>
            <a:schemeClr val="bg1">
              <a:lumMod val="85000"/>
            </a:schemeClr>
          </a:solidFill>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FEB17297-E226-4BCA-823C-211AE3C73EDC}"/>
              </a:ext>
            </a:extLst>
          </p:cNvPr>
          <p:cNvSpPr>
            <a:spLocks noGrp="1"/>
          </p:cNvSpPr>
          <p:nvPr>
            <p:ph type="title"/>
          </p:nvPr>
        </p:nvSpPr>
        <p:spPr>
          <a:xfrm>
            <a:off x="622800" y="2803461"/>
            <a:ext cx="10872000" cy="1301400"/>
          </a:xfrm>
        </p:spPr>
        <p:txBody>
          <a:bodyPr anchor="ctr" anchorCtr="0"/>
          <a:lstStyle>
            <a:lvl1pPr algn="ctr">
              <a:lnSpc>
                <a:spcPct val="110000"/>
              </a:lnSpc>
              <a:defRPr sz="3400">
                <a:solidFill>
                  <a:srgbClr val="FFFFFF"/>
                </a:solidFill>
              </a:defRPr>
            </a:lvl1pPr>
          </a:lstStyle>
          <a:p>
            <a:r>
              <a:rPr lang="en-US"/>
              <a:t>Click to edit Master title style</a:t>
            </a:r>
            <a:endParaRPr lang="en-US" dirty="0"/>
          </a:p>
        </p:txBody>
      </p:sp>
      <p:sp>
        <p:nvSpPr>
          <p:cNvPr id="8" name="Rectangle 7">
            <a:extLst>
              <a:ext uri="{FF2B5EF4-FFF2-40B4-BE49-F238E27FC236}">
                <a16:creationId xmlns:a16="http://schemas.microsoft.com/office/drawing/2014/main" id="{8C851B30-40CC-4C60-849C-DD8CFFD37B85}"/>
              </a:ext>
            </a:extLst>
          </p:cNvPr>
          <p:cNvSpPr/>
          <p:nvPr userDrawn="1"/>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8601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CABABE-64D5-47BB-8D10-D6DA83BA1BDE}"/>
              </a:ext>
            </a:extLst>
          </p:cNvPr>
          <p:cNvSpPr>
            <a:spLocks noGrp="1"/>
          </p:cNvSpPr>
          <p:nvPr>
            <p:ph type="dt" sz="half" idx="10"/>
          </p:nvPr>
        </p:nvSpPr>
        <p:spPr/>
        <p:txBody>
          <a:bodyPr/>
          <a:lstStyle/>
          <a:p>
            <a:fld id="{C9518B0D-9715-40E8-B734-016973C577A1}" type="datetime1">
              <a:rPr lang="en-US" smtClean="0"/>
              <a:t>6/10/2022</a:t>
            </a:fld>
            <a:endParaRPr lang="en-US"/>
          </a:p>
        </p:txBody>
      </p:sp>
      <p:sp>
        <p:nvSpPr>
          <p:cNvPr id="3" name="Footer Placeholder 2">
            <a:extLst>
              <a:ext uri="{FF2B5EF4-FFF2-40B4-BE49-F238E27FC236}">
                <a16:creationId xmlns:a16="http://schemas.microsoft.com/office/drawing/2014/main" id="{0C5856D2-280B-4705-9C0D-54A7556D9EAD}"/>
              </a:ext>
            </a:extLst>
          </p:cNvPr>
          <p:cNvSpPr>
            <a:spLocks noGrp="1"/>
          </p:cNvSpPr>
          <p:nvPr>
            <p:ph type="ftr" sz="quarter" idx="11"/>
          </p:nvPr>
        </p:nvSpPr>
        <p:spPr/>
        <p:txBody>
          <a:bodyPr/>
          <a:lstStyle/>
          <a:p>
            <a:r>
              <a:rPr lang="en-US" dirty="0"/>
              <a:t>© Copyright MPS Enterprises Ltd.</a:t>
            </a:r>
          </a:p>
        </p:txBody>
      </p:sp>
      <p:sp>
        <p:nvSpPr>
          <p:cNvPr id="4" name="Slide Number Placeholder 3">
            <a:extLst>
              <a:ext uri="{FF2B5EF4-FFF2-40B4-BE49-F238E27FC236}">
                <a16:creationId xmlns:a16="http://schemas.microsoft.com/office/drawing/2014/main" id="{2ED42F68-E412-43DE-B595-C825F038CC8E}"/>
              </a:ext>
            </a:extLst>
          </p:cNvPr>
          <p:cNvSpPr>
            <a:spLocks noGrp="1"/>
          </p:cNvSpPr>
          <p:nvPr>
            <p:ph type="sldNum" sz="quarter" idx="12"/>
          </p:nvPr>
        </p:nvSpPr>
        <p:spPr/>
        <p:txBody>
          <a:bodyPr/>
          <a:lstStyle/>
          <a:p>
            <a:fld id="{A80DE2DC-4C2B-4E48-A8C6-DE7CD8D82F9D}" type="slidenum">
              <a:rPr lang="en-US" smtClean="0"/>
              <a:t>‹#›</a:t>
            </a:fld>
            <a:endParaRPr lang="en-US"/>
          </a:p>
        </p:txBody>
      </p:sp>
    </p:spTree>
    <p:extLst>
      <p:ext uri="{BB962C8B-B14F-4D97-AF65-F5344CB8AC3E}">
        <p14:creationId xmlns:p14="http://schemas.microsoft.com/office/powerpoint/2010/main" val="3786630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84FE7E-A053-459F-A022-347C740171D5}"/>
              </a:ext>
            </a:extLst>
          </p:cNvPr>
          <p:cNvSpPr>
            <a:spLocks noGrp="1"/>
          </p:cNvSpPr>
          <p:nvPr>
            <p:ph type="title"/>
          </p:nvPr>
        </p:nvSpPr>
        <p:spPr/>
        <p:txBody>
          <a:bodyPr/>
          <a:lstStyle/>
          <a:p>
            <a:r>
              <a:rPr lang="en-US"/>
              <a:t>Click to edit Master title style</a:t>
            </a:r>
            <a:endParaRPr lang="fi-FI"/>
          </a:p>
        </p:txBody>
      </p:sp>
      <p:sp>
        <p:nvSpPr>
          <p:cNvPr id="3" name="Päivämäärän paikkamerkki 2">
            <a:extLst>
              <a:ext uri="{FF2B5EF4-FFF2-40B4-BE49-F238E27FC236}">
                <a16:creationId xmlns:a16="http://schemas.microsoft.com/office/drawing/2014/main" id="{780ED84C-FF12-45FB-AB5C-E8F4588A2AC2}"/>
              </a:ext>
            </a:extLst>
          </p:cNvPr>
          <p:cNvSpPr>
            <a:spLocks noGrp="1"/>
          </p:cNvSpPr>
          <p:nvPr>
            <p:ph type="dt" sz="half" idx="10"/>
          </p:nvPr>
        </p:nvSpPr>
        <p:spPr/>
        <p:txBody>
          <a:bodyPr/>
          <a:lstStyle/>
          <a:p>
            <a:fld id="{17D3AE0A-5572-49F7-ACA3-5D00E11BB2A0}" type="datetime1">
              <a:rPr lang="en-US" smtClean="0"/>
              <a:pPr/>
              <a:t>6/10/2022</a:t>
            </a:fld>
            <a:endParaRPr lang="en-US"/>
          </a:p>
        </p:txBody>
      </p:sp>
      <p:sp>
        <p:nvSpPr>
          <p:cNvPr id="4" name="Alatunnisteen paikkamerkki 3">
            <a:extLst>
              <a:ext uri="{FF2B5EF4-FFF2-40B4-BE49-F238E27FC236}">
                <a16:creationId xmlns:a16="http://schemas.microsoft.com/office/drawing/2014/main" id="{BF477F85-C240-4B15-949D-CED2089727EA}"/>
              </a:ext>
            </a:extLst>
          </p:cNvPr>
          <p:cNvSpPr>
            <a:spLocks noGrp="1"/>
          </p:cNvSpPr>
          <p:nvPr>
            <p:ph type="ftr" sz="quarter" idx="11"/>
          </p:nvPr>
        </p:nvSpPr>
        <p:spPr/>
        <p:txBody>
          <a:bodyPr/>
          <a:lstStyle/>
          <a:p>
            <a:r>
              <a:rPr lang="en-US" dirty="0"/>
              <a:t>© Copyright MPS Enterprises Ltd.</a:t>
            </a:r>
          </a:p>
        </p:txBody>
      </p:sp>
      <p:sp>
        <p:nvSpPr>
          <p:cNvPr id="5" name="Dian numeron paikkamerkki 4">
            <a:extLst>
              <a:ext uri="{FF2B5EF4-FFF2-40B4-BE49-F238E27FC236}">
                <a16:creationId xmlns:a16="http://schemas.microsoft.com/office/drawing/2014/main" id="{075C023A-0CB8-4BB0-8884-67FC4772DD8D}"/>
              </a:ext>
            </a:extLst>
          </p:cNvPr>
          <p:cNvSpPr>
            <a:spLocks noGrp="1"/>
          </p:cNvSpPr>
          <p:nvPr>
            <p:ph type="sldNum" sz="quarter" idx="12"/>
          </p:nvPr>
        </p:nvSpPr>
        <p:spPr/>
        <p:txBody>
          <a:bodyPr/>
          <a:lstStyle/>
          <a:p>
            <a:fld id="{A80DE2DC-4C2B-4E48-A8C6-DE7CD8D82F9D}" type="slidenum">
              <a:rPr lang="en-US" smtClean="0"/>
              <a:pPr/>
              <a:t>‹#›</a:t>
            </a:fld>
            <a:endParaRPr lang="en-US"/>
          </a:p>
        </p:txBody>
      </p:sp>
    </p:spTree>
    <p:extLst>
      <p:ext uri="{BB962C8B-B14F-4D97-AF65-F5344CB8AC3E}">
        <p14:creationId xmlns:p14="http://schemas.microsoft.com/office/powerpoint/2010/main" val="3279976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Without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3ABC095-1307-44DD-94B3-FCB9D978F41A}"/>
              </a:ext>
            </a:extLst>
          </p:cNvPr>
          <p:cNvSpPr>
            <a:spLocks noGrp="1"/>
          </p:cNvSpPr>
          <p:nvPr>
            <p:ph type="title"/>
          </p:nvPr>
        </p:nvSpPr>
        <p:spPr/>
        <p:txBody>
          <a:bodyPr/>
          <a:lstStyle/>
          <a:p>
            <a:r>
              <a:rPr lang="en-US"/>
              <a:t>Click to edit Master title style</a:t>
            </a:r>
            <a:endParaRPr lang="fi-FI"/>
          </a:p>
        </p:txBody>
      </p:sp>
      <p:sp>
        <p:nvSpPr>
          <p:cNvPr id="3" name="Päivämäärän paikkamerkki 2">
            <a:extLst>
              <a:ext uri="{FF2B5EF4-FFF2-40B4-BE49-F238E27FC236}">
                <a16:creationId xmlns:a16="http://schemas.microsoft.com/office/drawing/2014/main" id="{C2A10A32-36E0-4347-A750-8D39C90EA5AA}"/>
              </a:ext>
            </a:extLst>
          </p:cNvPr>
          <p:cNvSpPr>
            <a:spLocks noGrp="1"/>
          </p:cNvSpPr>
          <p:nvPr>
            <p:ph type="dt" sz="half" idx="10"/>
          </p:nvPr>
        </p:nvSpPr>
        <p:spPr/>
        <p:txBody>
          <a:bodyPr/>
          <a:lstStyle/>
          <a:p>
            <a:fld id="{17D3AE0A-5572-49F7-ACA3-5D00E11BB2A0}" type="datetime1">
              <a:rPr lang="en-US" smtClean="0"/>
              <a:pPr/>
              <a:t>6/10/2022</a:t>
            </a:fld>
            <a:endParaRPr lang="en-US"/>
          </a:p>
        </p:txBody>
      </p:sp>
      <p:sp>
        <p:nvSpPr>
          <p:cNvPr id="4" name="Alatunnisteen paikkamerkki 3">
            <a:extLst>
              <a:ext uri="{FF2B5EF4-FFF2-40B4-BE49-F238E27FC236}">
                <a16:creationId xmlns:a16="http://schemas.microsoft.com/office/drawing/2014/main" id="{C3AEC94E-F72A-47BB-AEE0-3D1A16C4B2DB}"/>
              </a:ext>
            </a:extLst>
          </p:cNvPr>
          <p:cNvSpPr>
            <a:spLocks noGrp="1"/>
          </p:cNvSpPr>
          <p:nvPr>
            <p:ph type="ftr" sz="quarter" idx="11"/>
          </p:nvPr>
        </p:nvSpPr>
        <p:spPr/>
        <p:txBody>
          <a:bodyPr/>
          <a:lstStyle/>
          <a:p>
            <a:r>
              <a:rPr lang="en-US" dirty="0"/>
              <a:t>© Copyright MPS Enterprises Ltd.</a:t>
            </a:r>
          </a:p>
        </p:txBody>
      </p:sp>
      <p:sp>
        <p:nvSpPr>
          <p:cNvPr id="5" name="Dian numeron paikkamerkki 4">
            <a:extLst>
              <a:ext uri="{FF2B5EF4-FFF2-40B4-BE49-F238E27FC236}">
                <a16:creationId xmlns:a16="http://schemas.microsoft.com/office/drawing/2014/main" id="{C74E2094-6DFC-472E-928A-A64B3E46AC94}"/>
              </a:ext>
            </a:extLst>
          </p:cNvPr>
          <p:cNvSpPr>
            <a:spLocks noGrp="1"/>
          </p:cNvSpPr>
          <p:nvPr>
            <p:ph type="sldNum" sz="quarter" idx="12"/>
          </p:nvPr>
        </p:nvSpPr>
        <p:spPr/>
        <p:txBody>
          <a:bodyPr/>
          <a:lstStyle/>
          <a:p>
            <a:fld id="{A80DE2DC-4C2B-4E48-A8C6-DE7CD8D82F9D}" type="slidenum">
              <a:rPr lang="en-US" smtClean="0"/>
              <a:pPr/>
              <a:t>‹#›</a:t>
            </a:fld>
            <a:endParaRPr lang="en-US"/>
          </a:p>
        </p:txBody>
      </p:sp>
    </p:spTree>
    <p:extLst>
      <p:ext uri="{BB962C8B-B14F-4D97-AF65-F5344CB8AC3E}">
        <p14:creationId xmlns:p14="http://schemas.microsoft.com/office/powerpoint/2010/main" val="1186119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5FFE5-8772-40D2-A3F7-60B9FC928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8305D9-BF65-4815-9001-0E377D7007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AC3CFE-83B0-4B6E-B6ED-08666F1E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586AF-3B83-4A6D-8FB3-054E27D6DBEA}"/>
              </a:ext>
            </a:extLst>
          </p:cNvPr>
          <p:cNvSpPr>
            <a:spLocks noGrp="1"/>
          </p:cNvSpPr>
          <p:nvPr>
            <p:ph type="dt" sz="half" idx="10"/>
          </p:nvPr>
        </p:nvSpPr>
        <p:spPr/>
        <p:txBody>
          <a:bodyPr/>
          <a:lstStyle/>
          <a:p>
            <a:fld id="{B8461AAF-29DE-4919-BEB0-F195AB80A70C}" type="datetime1">
              <a:rPr lang="en-US" smtClean="0"/>
              <a:t>6/10/2022</a:t>
            </a:fld>
            <a:endParaRPr lang="en-US"/>
          </a:p>
        </p:txBody>
      </p:sp>
      <p:sp>
        <p:nvSpPr>
          <p:cNvPr id="6" name="Footer Placeholder 5">
            <a:extLst>
              <a:ext uri="{FF2B5EF4-FFF2-40B4-BE49-F238E27FC236}">
                <a16:creationId xmlns:a16="http://schemas.microsoft.com/office/drawing/2014/main" id="{75AC357E-AC6F-4F8E-942F-3F304709102D}"/>
              </a:ext>
            </a:extLst>
          </p:cNvPr>
          <p:cNvSpPr>
            <a:spLocks noGrp="1"/>
          </p:cNvSpPr>
          <p:nvPr>
            <p:ph type="ftr" sz="quarter" idx="11"/>
          </p:nvPr>
        </p:nvSpPr>
        <p:spPr/>
        <p:txBody>
          <a:bodyPr/>
          <a:lstStyle/>
          <a:p>
            <a:r>
              <a:rPr lang="en-US" dirty="0"/>
              <a:t>© Copyright MPS Enterprises Ltd.</a:t>
            </a:r>
          </a:p>
        </p:txBody>
      </p:sp>
      <p:sp>
        <p:nvSpPr>
          <p:cNvPr id="7" name="Slide Number Placeholder 6">
            <a:extLst>
              <a:ext uri="{FF2B5EF4-FFF2-40B4-BE49-F238E27FC236}">
                <a16:creationId xmlns:a16="http://schemas.microsoft.com/office/drawing/2014/main" id="{2150DD8A-01D3-4CDD-95E6-C3937E0EC67F}"/>
              </a:ext>
            </a:extLst>
          </p:cNvPr>
          <p:cNvSpPr>
            <a:spLocks noGrp="1"/>
          </p:cNvSpPr>
          <p:nvPr>
            <p:ph type="sldNum" sz="quarter" idx="12"/>
          </p:nvPr>
        </p:nvSpPr>
        <p:spPr/>
        <p:txBody>
          <a:bodyPr/>
          <a:lstStyle/>
          <a:p>
            <a:fld id="{A80DE2DC-4C2B-4E48-A8C6-DE7CD8D82F9D}" type="slidenum">
              <a:rPr lang="en-US" smtClean="0"/>
              <a:t>‹#›</a:t>
            </a:fld>
            <a:endParaRPr lang="en-US"/>
          </a:p>
        </p:txBody>
      </p:sp>
    </p:spTree>
    <p:extLst>
      <p:ext uri="{BB962C8B-B14F-4D97-AF65-F5344CB8AC3E}">
        <p14:creationId xmlns:p14="http://schemas.microsoft.com/office/powerpoint/2010/main" val="3627910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9">
            <a:extLst>
              <a:ext uri="{FF2B5EF4-FFF2-40B4-BE49-F238E27FC236}">
                <a16:creationId xmlns:a16="http://schemas.microsoft.com/office/drawing/2014/main" id="{4B8FF5C3-3F4D-4EF6-A22B-4F1769996BC3}"/>
              </a:ext>
            </a:extLst>
          </p:cNvPr>
          <p:cNvSpPr/>
          <p:nvPr userDrawn="1"/>
        </p:nvSpPr>
        <p:spPr>
          <a:xfrm>
            <a:off x="0" y="0"/>
            <a:ext cx="3931922"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fi-FI" dirty="0">
              <a:solidFill>
                <a:srgbClr val="B4B4B4"/>
              </a:solidFill>
              <a:latin typeface="Corbel" panose="020B0503020204020204" pitchFamily="34" charset="0"/>
              <a:hlinkClick r:id="rId2"/>
            </a:endParaRPr>
          </a:p>
        </p:txBody>
      </p:sp>
      <p:sp>
        <p:nvSpPr>
          <p:cNvPr id="7" name="Footer Placeholder 3">
            <a:extLst>
              <a:ext uri="{FF2B5EF4-FFF2-40B4-BE49-F238E27FC236}">
                <a16:creationId xmlns:a16="http://schemas.microsoft.com/office/drawing/2014/main" id="{D3D21261-D380-4134-A63C-80F4288D2BDB}"/>
              </a:ext>
            </a:extLst>
          </p:cNvPr>
          <p:cNvSpPr txBox="1">
            <a:spLocks/>
          </p:cNvSpPr>
          <p:nvPr userDrawn="1"/>
        </p:nvSpPr>
        <p:spPr>
          <a:xfrm rot="16200000">
            <a:off x="9364840" y="3223662"/>
            <a:ext cx="5134468" cy="261501"/>
          </a:xfrm>
          <a:prstGeom prst="rect">
            <a:avLst/>
          </a:prstGeom>
        </p:spPr>
        <p:txBody>
          <a:bodyPr vert="horz" lIns="0" tIns="0" rIns="0" bIns="0" rtlCol="0" anchor="ctr">
            <a:noAutofit/>
          </a:bodyP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MPS Enterprises Ltd.                             </a:t>
            </a:r>
            <a:r>
              <a:rPr lang="en-US" dirty="0">
                <a:latin typeface="+mj-lt"/>
              </a:rPr>
              <a:t>  </a:t>
            </a:r>
            <a:r>
              <a:rPr lang="fi-FI" sz="900" kern="1200" dirty="0" err="1">
                <a:solidFill>
                  <a:srgbClr val="00239C"/>
                </a:solidFill>
                <a:latin typeface="+mj-lt"/>
                <a:ea typeface="+mn-ea"/>
                <a:cs typeface="+mn-cs"/>
              </a:rPr>
              <a:t>Because</a:t>
            </a:r>
            <a:r>
              <a:rPr lang="fi-FI" sz="900" kern="1200" dirty="0">
                <a:solidFill>
                  <a:srgbClr val="00239C"/>
                </a:solidFill>
                <a:latin typeface="+mj-lt"/>
                <a:ea typeface="+mn-ea"/>
                <a:cs typeface="+mn-cs"/>
              </a:rPr>
              <a:t> </a:t>
            </a:r>
            <a:r>
              <a:rPr lang="fi-FI" sz="900" kern="1200" dirty="0" err="1">
                <a:solidFill>
                  <a:srgbClr val="00239C"/>
                </a:solidFill>
                <a:latin typeface="+mj-lt"/>
                <a:ea typeface="+mn-ea"/>
                <a:cs typeface="+mn-cs"/>
              </a:rPr>
              <a:t>companies</a:t>
            </a:r>
            <a:r>
              <a:rPr lang="fi-FI" sz="900" kern="1200" dirty="0">
                <a:solidFill>
                  <a:srgbClr val="00239C"/>
                </a:solidFill>
                <a:latin typeface="+mj-lt"/>
                <a:ea typeface="+mn-ea"/>
                <a:cs typeface="+mn-cs"/>
              </a:rPr>
              <a:t> </a:t>
            </a:r>
            <a:r>
              <a:rPr lang="fi-FI" sz="900" kern="1200" dirty="0" err="1">
                <a:solidFill>
                  <a:srgbClr val="00239C"/>
                </a:solidFill>
                <a:latin typeface="+mj-lt"/>
                <a:ea typeface="+mn-ea"/>
                <a:cs typeface="+mn-cs"/>
              </a:rPr>
              <a:t>are</a:t>
            </a:r>
            <a:r>
              <a:rPr lang="fi-FI" sz="900" kern="1200" dirty="0">
                <a:solidFill>
                  <a:srgbClr val="00239C"/>
                </a:solidFill>
                <a:latin typeface="+mj-lt"/>
                <a:ea typeface="+mn-ea"/>
                <a:cs typeface="+mn-cs"/>
              </a:rPr>
              <a:t> made </a:t>
            </a:r>
            <a:r>
              <a:rPr lang="fi-FI" sz="900" kern="1200" dirty="0" err="1">
                <a:solidFill>
                  <a:srgbClr val="00239C"/>
                </a:solidFill>
                <a:latin typeface="+mj-lt"/>
                <a:ea typeface="+mn-ea"/>
                <a:cs typeface="+mn-cs"/>
              </a:rPr>
              <a:t>up</a:t>
            </a:r>
            <a:r>
              <a:rPr lang="fi-FI" sz="900" kern="1200" dirty="0">
                <a:solidFill>
                  <a:srgbClr val="00239C"/>
                </a:solidFill>
                <a:latin typeface="+mj-lt"/>
                <a:ea typeface="+mn-ea"/>
                <a:cs typeface="+mn-cs"/>
              </a:rPr>
              <a:t> of </a:t>
            </a:r>
            <a:r>
              <a:rPr lang="fi-FI" sz="900" kern="1200" dirty="0" err="1">
                <a:solidFill>
                  <a:srgbClr val="00239C"/>
                </a:solidFill>
                <a:latin typeface="+mj-lt"/>
                <a:ea typeface="+mn-ea"/>
                <a:cs typeface="+mn-cs"/>
              </a:rPr>
              <a:t>people</a:t>
            </a:r>
            <a:r>
              <a:rPr lang="fi-FI" sz="900" b="1" kern="1200" dirty="0">
                <a:solidFill>
                  <a:srgbClr val="00239C"/>
                </a:solidFill>
                <a:latin typeface="+mj-lt"/>
                <a:ea typeface="+mn-ea"/>
                <a:cs typeface="+mn-cs"/>
              </a:rPr>
              <a:t> ™</a:t>
            </a:r>
            <a:endParaRPr lang="fi-FI" sz="900" kern="1200" dirty="0">
              <a:solidFill>
                <a:srgbClr val="00239C"/>
              </a:solidFill>
              <a:latin typeface="+mj-lt"/>
              <a:ea typeface="+mn-ea"/>
              <a:cs typeface="+mn-cs"/>
            </a:endParaRPr>
          </a:p>
          <a:p>
            <a:r>
              <a:rPr lang="en-US" dirty="0"/>
              <a:t>  </a:t>
            </a:r>
          </a:p>
        </p:txBody>
      </p:sp>
      <p:cxnSp>
        <p:nvCxnSpPr>
          <p:cNvPr id="8" name="Straight Connector 15">
            <a:extLst>
              <a:ext uri="{FF2B5EF4-FFF2-40B4-BE49-F238E27FC236}">
                <a16:creationId xmlns:a16="http://schemas.microsoft.com/office/drawing/2014/main" id="{BC07065F-D3E6-44A9-A7D8-25E888584FDE}"/>
              </a:ext>
            </a:extLst>
          </p:cNvPr>
          <p:cNvCxnSpPr/>
          <p:nvPr userDrawn="1"/>
        </p:nvCxnSpPr>
        <p:spPr>
          <a:xfrm>
            <a:off x="8260080" y="787178"/>
            <a:ext cx="0" cy="5583804"/>
          </a:xfrm>
          <a:prstGeom prst="line">
            <a:avLst/>
          </a:prstGeom>
        </p:spPr>
        <p:style>
          <a:lnRef idx="1">
            <a:schemeClr val="accent1"/>
          </a:lnRef>
          <a:fillRef idx="0">
            <a:schemeClr val="accent1"/>
          </a:fillRef>
          <a:effectRef idx="0">
            <a:schemeClr val="accent1"/>
          </a:effectRef>
          <a:fontRef idx="minor">
            <a:schemeClr val="tx1"/>
          </a:fontRef>
        </p:style>
      </p:cxnSp>
      <p:sp>
        <p:nvSpPr>
          <p:cNvPr id="9" name="Picture Placeholder 7">
            <a:extLst>
              <a:ext uri="{FF2B5EF4-FFF2-40B4-BE49-F238E27FC236}">
                <a16:creationId xmlns:a16="http://schemas.microsoft.com/office/drawing/2014/main" id="{06920AB3-C54E-4983-9BD5-CCEB47CBB639}"/>
              </a:ext>
            </a:extLst>
          </p:cNvPr>
          <p:cNvSpPr>
            <a:spLocks noGrp="1"/>
          </p:cNvSpPr>
          <p:nvPr>
            <p:ph type="pic" sz="quarter" idx="10"/>
          </p:nvPr>
        </p:nvSpPr>
        <p:spPr>
          <a:xfrm>
            <a:off x="436509" y="461429"/>
            <a:ext cx="2984400" cy="2016000"/>
          </a:xfrm>
        </p:spPr>
        <p:txBody>
          <a:bodyPr/>
          <a:lstStyle/>
          <a:p>
            <a:r>
              <a:rPr lang="en-US"/>
              <a:t>Click icon to add picture</a:t>
            </a:r>
            <a:endParaRPr lang="en-GB"/>
          </a:p>
        </p:txBody>
      </p:sp>
      <p:pic>
        <p:nvPicPr>
          <p:cNvPr id="10" name="Picture 2">
            <a:extLst>
              <a:ext uri="{FF2B5EF4-FFF2-40B4-BE49-F238E27FC236}">
                <a16:creationId xmlns:a16="http://schemas.microsoft.com/office/drawing/2014/main" id="{F86C74A5-E577-48E4-872E-78686F207A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4401" y="3795378"/>
            <a:ext cx="213770" cy="162872"/>
          </a:xfrm>
          <a:prstGeom prst="rect">
            <a:avLst/>
          </a:prstGeom>
        </p:spPr>
      </p:pic>
      <p:pic>
        <p:nvPicPr>
          <p:cNvPr id="11" name="Picture 3">
            <a:extLst>
              <a:ext uri="{FF2B5EF4-FFF2-40B4-BE49-F238E27FC236}">
                <a16:creationId xmlns:a16="http://schemas.microsoft.com/office/drawing/2014/main" id="{627E3929-E124-44BD-B953-283EEF2CE4F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2265" y="4093755"/>
            <a:ext cx="192147" cy="193013"/>
          </a:xfrm>
          <a:prstGeom prst="rect">
            <a:avLst/>
          </a:prstGeom>
        </p:spPr>
      </p:pic>
    </p:spTree>
    <p:extLst>
      <p:ext uri="{BB962C8B-B14F-4D97-AF65-F5344CB8AC3E}">
        <p14:creationId xmlns:p14="http://schemas.microsoft.com/office/powerpoint/2010/main" val="4035334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17297-E226-4BCA-823C-211AE3C73EDC}"/>
              </a:ext>
            </a:extLst>
          </p:cNvPr>
          <p:cNvSpPr>
            <a:spLocks noGrp="1"/>
          </p:cNvSpPr>
          <p:nvPr>
            <p:ph type="title" hasCustomPrompt="1"/>
          </p:nvPr>
        </p:nvSpPr>
        <p:spPr>
          <a:xfrm>
            <a:off x="622800" y="2782957"/>
            <a:ext cx="2845957" cy="2159139"/>
          </a:xfrm>
        </p:spPr>
        <p:txBody>
          <a:bodyPr anchor="b" anchorCtr="0"/>
          <a:lstStyle>
            <a:lvl1pPr>
              <a:lnSpc>
                <a:spcPct val="110000"/>
              </a:lnSpc>
              <a:defRPr sz="1400" b="0">
                <a:solidFill>
                  <a:schemeClr val="tx2"/>
                </a:solidFill>
                <a:latin typeface="+mn-lt"/>
              </a:defRPr>
            </a:lvl1pPr>
          </a:lstStyle>
          <a:p>
            <a:r>
              <a:rPr lang="en-US" dirty="0"/>
              <a:t>Insert contact information</a:t>
            </a:r>
          </a:p>
        </p:txBody>
      </p:sp>
      <p:sp>
        <p:nvSpPr>
          <p:cNvPr id="3" name="Date Placeholder 2">
            <a:extLst>
              <a:ext uri="{FF2B5EF4-FFF2-40B4-BE49-F238E27FC236}">
                <a16:creationId xmlns:a16="http://schemas.microsoft.com/office/drawing/2014/main" id="{A7E587AA-676A-4483-A114-1B0F06791115}"/>
              </a:ext>
            </a:extLst>
          </p:cNvPr>
          <p:cNvSpPr>
            <a:spLocks noGrp="1"/>
          </p:cNvSpPr>
          <p:nvPr>
            <p:ph type="dt" sz="half" idx="10"/>
          </p:nvPr>
        </p:nvSpPr>
        <p:spPr/>
        <p:txBody>
          <a:bodyPr/>
          <a:lstStyle/>
          <a:p>
            <a:fld id="{1174229A-B082-4164-9ACE-FC45EB128015}" type="datetime1">
              <a:rPr lang="en-US" smtClean="0"/>
              <a:t>6/10/2022</a:t>
            </a:fld>
            <a:endParaRPr lang="en-US"/>
          </a:p>
        </p:txBody>
      </p:sp>
      <p:sp>
        <p:nvSpPr>
          <p:cNvPr id="4" name="Footer Placeholder 3">
            <a:extLst>
              <a:ext uri="{FF2B5EF4-FFF2-40B4-BE49-F238E27FC236}">
                <a16:creationId xmlns:a16="http://schemas.microsoft.com/office/drawing/2014/main" id="{5CA4FDB7-5F98-4125-9F73-8BC93ACDFC38}"/>
              </a:ext>
            </a:extLst>
          </p:cNvPr>
          <p:cNvSpPr>
            <a:spLocks noGrp="1"/>
          </p:cNvSpPr>
          <p:nvPr>
            <p:ph type="ftr" sz="quarter" idx="11"/>
          </p:nvPr>
        </p:nvSpPr>
        <p:spPr/>
        <p:txBody>
          <a:bodyPr/>
          <a:lstStyle/>
          <a:p>
            <a:r>
              <a:rPr lang="en-US" dirty="0"/>
              <a:t>© Copyright MPS Enterprises Ltd.</a:t>
            </a:r>
          </a:p>
        </p:txBody>
      </p:sp>
      <p:sp>
        <p:nvSpPr>
          <p:cNvPr id="5" name="Slide Number Placeholder 4">
            <a:extLst>
              <a:ext uri="{FF2B5EF4-FFF2-40B4-BE49-F238E27FC236}">
                <a16:creationId xmlns:a16="http://schemas.microsoft.com/office/drawing/2014/main" id="{1F761D05-04A8-4EF8-AF89-79A3305F1E3A}"/>
              </a:ext>
            </a:extLst>
          </p:cNvPr>
          <p:cNvSpPr>
            <a:spLocks noGrp="1"/>
          </p:cNvSpPr>
          <p:nvPr>
            <p:ph type="sldNum" sz="quarter" idx="12"/>
          </p:nvPr>
        </p:nvSpPr>
        <p:spPr/>
        <p:txBody>
          <a:bodyPr/>
          <a:lstStyle/>
          <a:p>
            <a:fld id="{A80DE2DC-4C2B-4E48-A8C6-DE7CD8D82F9D}" type="slidenum">
              <a:rPr lang="en-US" smtClean="0"/>
              <a:t>‹#›</a:t>
            </a:fld>
            <a:endParaRPr lang="en-US"/>
          </a:p>
        </p:txBody>
      </p:sp>
      <p:sp>
        <p:nvSpPr>
          <p:cNvPr id="10" name="Freeform 5">
            <a:extLst>
              <a:ext uri="{FF2B5EF4-FFF2-40B4-BE49-F238E27FC236}">
                <a16:creationId xmlns:a16="http://schemas.microsoft.com/office/drawing/2014/main" id="{7023B373-AB5F-4E3B-AE86-235DBF2A672C}"/>
              </a:ext>
            </a:extLst>
          </p:cNvPr>
          <p:cNvSpPr>
            <a:spLocks/>
          </p:cNvSpPr>
          <p:nvPr userDrawn="1"/>
        </p:nvSpPr>
        <p:spPr bwMode="black">
          <a:xfrm>
            <a:off x="5711202" y="2365513"/>
            <a:ext cx="775620" cy="655522"/>
          </a:xfrm>
          <a:custGeom>
            <a:avLst/>
            <a:gdLst>
              <a:gd name="T0" fmla="*/ 37693 w 44680"/>
              <a:gd name="T1" fmla="*/ 23745 h 37757"/>
              <a:gd name="T2" fmla="*/ 37631 w 44680"/>
              <a:gd name="T3" fmla="*/ 23747 h 37757"/>
              <a:gd name="T4" fmla="*/ 37631 w 44680"/>
              <a:gd name="T5" fmla="*/ 23745 h 37757"/>
              <a:gd name="T6" fmla="*/ 30706 w 44680"/>
              <a:gd name="T7" fmla="*/ 23745 h 37757"/>
              <a:gd name="T8" fmla="*/ 29809 w 44680"/>
              <a:gd name="T9" fmla="*/ 22848 h 37757"/>
              <a:gd name="T10" fmla="*/ 30706 w 44680"/>
              <a:gd name="T11" fmla="*/ 21950 h 37757"/>
              <a:gd name="T12" fmla="*/ 37637 w 44680"/>
              <a:gd name="T13" fmla="*/ 21950 h 37757"/>
              <a:gd name="T14" fmla="*/ 37636 w 44680"/>
              <a:gd name="T15" fmla="*/ 21935 h 37757"/>
              <a:gd name="T16" fmla="*/ 43655 w 44680"/>
              <a:gd name="T17" fmla="*/ 21935 h 37757"/>
              <a:gd name="T18" fmla="*/ 43655 w 44680"/>
              <a:gd name="T19" fmla="*/ 15835 h 37757"/>
              <a:gd name="T20" fmla="*/ 30706 w 44680"/>
              <a:gd name="T21" fmla="*/ 15835 h 37757"/>
              <a:gd name="T22" fmla="*/ 30706 w 44680"/>
              <a:gd name="T23" fmla="*/ 15836 h 37757"/>
              <a:gd name="T24" fmla="*/ 30706 w 44680"/>
              <a:gd name="T25" fmla="*/ 15836 h 37757"/>
              <a:gd name="T26" fmla="*/ 23719 w 44680"/>
              <a:gd name="T27" fmla="*/ 22823 h 37757"/>
              <a:gd name="T28" fmla="*/ 30706 w 44680"/>
              <a:gd name="T29" fmla="*/ 29810 h 37757"/>
              <a:gd name="T30" fmla="*/ 30768 w 44680"/>
              <a:gd name="T31" fmla="*/ 29809 h 37757"/>
              <a:gd name="T32" fmla="*/ 30766 w 44680"/>
              <a:gd name="T33" fmla="*/ 29835 h 37757"/>
              <a:gd name="T34" fmla="*/ 37693 w 44680"/>
              <a:gd name="T35" fmla="*/ 29835 h 37757"/>
              <a:gd name="T36" fmla="*/ 38590 w 44680"/>
              <a:gd name="T37" fmla="*/ 30732 h 37757"/>
              <a:gd name="T38" fmla="*/ 37693 w 44680"/>
              <a:gd name="T39" fmla="*/ 31629 h 37757"/>
              <a:gd name="T40" fmla="*/ 30766 w 44680"/>
              <a:gd name="T41" fmla="*/ 31629 h 37757"/>
              <a:gd name="T42" fmla="*/ 30769 w 44680"/>
              <a:gd name="T43" fmla="*/ 31657 h 37757"/>
              <a:gd name="T44" fmla="*/ 21904 w 44680"/>
              <a:gd name="T45" fmla="*/ 31657 h 37757"/>
              <a:gd name="T46" fmla="*/ 21904 w 44680"/>
              <a:gd name="T47" fmla="*/ 14012 h 37757"/>
              <a:gd name="T48" fmla="*/ 37729 w 44680"/>
              <a:gd name="T49" fmla="*/ 14012 h 37757"/>
              <a:gd name="T50" fmla="*/ 44680 w 44680"/>
              <a:gd name="T51" fmla="*/ 6988 h 37757"/>
              <a:gd name="T52" fmla="*/ 37693 w 44680"/>
              <a:gd name="T53" fmla="*/ 0 h 37757"/>
              <a:gd name="T54" fmla="*/ 0 w 44680"/>
              <a:gd name="T55" fmla="*/ 16 h 37757"/>
              <a:gd name="T56" fmla="*/ 0 w 44680"/>
              <a:gd name="T57" fmla="*/ 6101 h 37757"/>
              <a:gd name="T58" fmla="*/ 37693 w 44680"/>
              <a:gd name="T59" fmla="*/ 6101 h 37757"/>
              <a:gd name="T60" fmla="*/ 37693 w 44680"/>
              <a:gd name="T61" fmla="*/ 6101 h 37757"/>
              <a:gd name="T62" fmla="*/ 38590 w 44680"/>
              <a:gd name="T63" fmla="*/ 6998 h 37757"/>
              <a:gd name="T64" fmla="*/ 37693 w 44680"/>
              <a:gd name="T65" fmla="*/ 7912 h 37757"/>
              <a:gd name="T66" fmla="*/ 16197 w 44680"/>
              <a:gd name="T67" fmla="*/ 7912 h 37757"/>
              <a:gd name="T68" fmla="*/ 10962 w 44680"/>
              <a:gd name="T69" fmla="*/ 10962 h 37757"/>
              <a:gd name="T70" fmla="*/ 6508 w 44680"/>
              <a:gd name="T71" fmla="*/ 7912 h 37757"/>
              <a:gd name="T72" fmla="*/ 0 w 44680"/>
              <a:gd name="T73" fmla="*/ 7912 h 37757"/>
              <a:gd name="T74" fmla="*/ 0 w 44680"/>
              <a:gd name="T75" fmla="*/ 37756 h 37757"/>
              <a:gd name="T76" fmla="*/ 6100 w 44680"/>
              <a:gd name="T77" fmla="*/ 37756 h 37757"/>
              <a:gd name="T78" fmla="*/ 6100 w 44680"/>
              <a:gd name="T79" fmla="*/ 16526 h 37757"/>
              <a:gd name="T80" fmla="*/ 6115 w 44680"/>
              <a:gd name="T81" fmla="*/ 16526 h 37757"/>
              <a:gd name="T82" fmla="*/ 6115 w 44680"/>
              <a:gd name="T83" fmla="*/ 16410 h 37757"/>
              <a:gd name="T84" fmla="*/ 7012 w 44680"/>
              <a:gd name="T85" fmla="*/ 15513 h 37757"/>
              <a:gd name="T86" fmla="*/ 7910 w 44680"/>
              <a:gd name="T87" fmla="*/ 16410 h 37757"/>
              <a:gd name="T88" fmla="*/ 7910 w 44680"/>
              <a:gd name="T89" fmla="*/ 16526 h 37757"/>
              <a:gd name="T90" fmla="*/ 7912 w 44680"/>
              <a:gd name="T91" fmla="*/ 16526 h 37757"/>
              <a:gd name="T92" fmla="*/ 7912 w 44680"/>
              <a:gd name="T93" fmla="*/ 37756 h 37757"/>
              <a:gd name="T94" fmla="*/ 14011 w 44680"/>
              <a:gd name="T95" fmla="*/ 37756 h 37757"/>
              <a:gd name="T96" fmla="*/ 14011 w 44680"/>
              <a:gd name="T97" fmla="*/ 16410 h 37757"/>
              <a:gd name="T98" fmla="*/ 14909 w 44680"/>
              <a:gd name="T99" fmla="*/ 15513 h 37757"/>
              <a:gd name="T100" fmla="*/ 15805 w 44680"/>
              <a:gd name="T101" fmla="*/ 16410 h 37757"/>
              <a:gd name="T102" fmla="*/ 15805 w 44680"/>
              <a:gd name="T103" fmla="*/ 37757 h 37757"/>
              <a:gd name="T104" fmla="*/ 37693 w 44680"/>
              <a:gd name="T105" fmla="*/ 37757 h 37757"/>
              <a:gd name="T106" fmla="*/ 37693 w 44680"/>
              <a:gd name="T107" fmla="*/ 37719 h 37757"/>
              <a:gd name="T108" fmla="*/ 44680 w 44680"/>
              <a:gd name="T109" fmla="*/ 30732 h 37757"/>
              <a:gd name="T110" fmla="*/ 37693 w 44680"/>
              <a:gd name="T111" fmla="*/ 23745 h 37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80" h="37757">
                <a:moveTo>
                  <a:pt x="37693" y="23745"/>
                </a:moveTo>
                <a:cubicBezTo>
                  <a:pt x="37672" y="23745"/>
                  <a:pt x="37652" y="23747"/>
                  <a:pt x="37631" y="23747"/>
                </a:cubicBezTo>
                <a:cubicBezTo>
                  <a:pt x="37631" y="23746"/>
                  <a:pt x="37631" y="23745"/>
                  <a:pt x="37631" y="23745"/>
                </a:cubicBezTo>
                <a:lnTo>
                  <a:pt x="30706" y="23745"/>
                </a:lnTo>
                <a:cubicBezTo>
                  <a:pt x="30211" y="23745"/>
                  <a:pt x="29809" y="23343"/>
                  <a:pt x="29809" y="22848"/>
                </a:cubicBezTo>
                <a:cubicBezTo>
                  <a:pt x="29809" y="22352"/>
                  <a:pt x="30211" y="21950"/>
                  <a:pt x="30706" y="21950"/>
                </a:cubicBezTo>
                <a:lnTo>
                  <a:pt x="37637" y="21950"/>
                </a:lnTo>
                <a:cubicBezTo>
                  <a:pt x="37636" y="21946"/>
                  <a:pt x="37636" y="21941"/>
                  <a:pt x="37636" y="21935"/>
                </a:cubicBezTo>
                <a:lnTo>
                  <a:pt x="43655" y="21935"/>
                </a:lnTo>
                <a:lnTo>
                  <a:pt x="43655" y="15835"/>
                </a:lnTo>
                <a:lnTo>
                  <a:pt x="30706" y="15835"/>
                </a:lnTo>
                <a:lnTo>
                  <a:pt x="30706" y="15836"/>
                </a:lnTo>
                <a:lnTo>
                  <a:pt x="30706" y="15836"/>
                </a:lnTo>
                <a:cubicBezTo>
                  <a:pt x="26847" y="15836"/>
                  <a:pt x="23719" y="18964"/>
                  <a:pt x="23719" y="22823"/>
                </a:cubicBezTo>
                <a:cubicBezTo>
                  <a:pt x="23719" y="26682"/>
                  <a:pt x="26847" y="29810"/>
                  <a:pt x="30706" y="29810"/>
                </a:cubicBezTo>
                <a:cubicBezTo>
                  <a:pt x="30727" y="29810"/>
                  <a:pt x="30748" y="29809"/>
                  <a:pt x="30768" y="29809"/>
                </a:cubicBezTo>
                <a:cubicBezTo>
                  <a:pt x="30768" y="29818"/>
                  <a:pt x="30767" y="29827"/>
                  <a:pt x="30766" y="29835"/>
                </a:cubicBezTo>
                <a:lnTo>
                  <a:pt x="37693" y="29835"/>
                </a:lnTo>
                <a:cubicBezTo>
                  <a:pt x="38189" y="29835"/>
                  <a:pt x="38590" y="30237"/>
                  <a:pt x="38590" y="30732"/>
                </a:cubicBezTo>
                <a:cubicBezTo>
                  <a:pt x="38590" y="31228"/>
                  <a:pt x="38189" y="31629"/>
                  <a:pt x="37693" y="31629"/>
                </a:cubicBezTo>
                <a:lnTo>
                  <a:pt x="30766" y="31629"/>
                </a:lnTo>
                <a:cubicBezTo>
                  <a:pt x="30767" y="31639"/>
                  <a:pt x="30768" y="31648"/>
                  <a:pt x="30769" y="31657"/>
                </a:cubicBezTo>
                <a:lnTo>
                  <a:pt x="21904" y="31657"/>
                </a:lnTo>
                <a:lnTo>
                  <a:pt x="21904" y="14012"/>
                </a:lnTo>
                <a:lnTo>
                  <a:pt x="37729" y="14012"/>
                </a:lnTo>
                <a:cubicBezTo>
                  <a:pt x="41571" y="13993"/>
                  <a:pt x="44680" y="10835"/>
                  <a:pt x="44680" y="6988"/>
                </a:cubicBezTo>
                <a:cubicBezTo>
                  <a:pt x="44680" y="3129"/>
                  <a:pt x="41552" y="0"/>
                  <a:pt x="37693" y="0"/>
                </a:cubicBezTo>
                <a:lnTo>
                  <a:pt x="0" y="16"/>
                </a:lnTo>
                <a:lnTo>
                  <a:pt x="0" y="6101"/>
                </a:lnTo>
                <a:lnTo>
                  <a:pt x="37693" y="6101"/>
                </a:lnTo>
                <a:lnTo>
                  <a:pt x="37693" y="6101"/>
                </a:lnTo>
                <a:cubicBezTo>
                  <a:pt x="38189" y="6101"/>
                  <a:pt x="38590" y="6503"/>
                  <a:pt x="38590" y="6998"/>
                </a:cubicBezTo>
                <a:cubicBezTo>
                  <a:pt x="38590" y="7493"/>
                  <a:pt x="38189" y="7912"/>
                  <a:pt x="37693" y="7912"/>
                </a:cubicBezTo>
                <a:lnTo>
                  <a:pt x="16197" y="7912"/>
                </a:lnTo>
                <a:cubicBezTo>
                  <a:pt x="13559" y="7912"/>
                  <a:pt x="12915" y="9010"/>
                  <a:pt x="10962" y="10962"/>
                </a:cubicBezTo>
                <a:cubicBezTo>
                  <a:pt x="9328" y="9328"/>
                  <a:pt x="8280" y="7912"/>
                  <a:pt x="6508" y="7912"/>
                </a:cubicBezTo>
                <a:lnTo>
                  <a:pt x="0" y="7912"/>
                </a:lnTo>
                <a:lnTo>
                  <a:pt x="0" y="37756"/>
                </a:lnTo>
                <a:lnTo>
                  <a:pt x="6100" y="37756"/>
                </a:lnTo>
                <a:lnTo>
                  <a:pt x="6100" y="16526"/>
                </a:lnTo>
                <a:lnTo>
                  <a:pt x="6115" y="16526"/>
                </a:lnTo>
                <a:lnTo>
                  <a:pt x="6115" y="16410"/>
                </a:lnTo>
                <a:cubicBezTo>
                  <a:pt x="6115" y="15915"/>
                  <a:pt x="6517" y="15513"/>
                  <a:pt x="7012" y="15513"/>
                </a:cubicBezTo>
                <a:cubicBezTo>
                  <a:pt x="7508" y="15513"/>
                  <a:pt x="7910" y="15915"/>
                  <a:pt x="7910" y="16410"/>
                </a:cubicBezTo>
                <a:lnTo>
                  <a:pt x="7910" y="16526"/>
                </a:lnTo>
                <a:lnTo>
                  <a:pt x="7912" y="16526"/>
                </a:lnTo>
                <a:lnTo>
                  <a:pt x="7912" y="37756"/>
                </a:lnTo>
                <a:lnTo>
                  <a:pt x="14011" y="37756"/>
                </a:lnTo>
                <a:lnTo>
                  <a:pt x="14011" y="16410"/>
                </a:lnTo>
                <a:cubicBezTo>
                  <a:pt x="14011" y="15915"/>
                  <a:pt x="14413" y="15513"/>
                  <a:pt x="14909" y="15513"/>
                </a:cubicBezTo>
                <a:cubicBezTo>
                  <a:pt x="15403" y="15513"/>
                  <a:pt x="15805" y="15915"/>
                  <a:pt x="15805" y="16410"/>
                </a:cubicBezTo>
                <a:lnTo>
                  <a:pt x="15805" y="37757"/>
                </a:lnTo>
                <a:lnTo>
                  <a:pt x="37693" y="37757"/>
                </a:lnTo>
                <a:lnTo>
                  <a:pt x="37693" y="37719"/>
                </a:lnTo>
                <a:cubicBezTo>
                  <a:pt x="41552" y="37719"/>
                  <a:pt x="44680" y="34591"/>
                  <a:pt x="44680" y="30732"/>
                </a:cubicBezTo>
                <a:cubicBezTo>
                  <a:pt x="44680" y="26873"/>
                  <a:pt x="41552" y="23745"/>
                  <a:pt x="37693" y="23745"/>
                </a:cubicBezTo>
                <a:close/>
              </a:path>
            </a:pathLst>
          </a:custGeom>
          <a:solidFill>
            <a:srgbClr val="00239C"/>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Rectangle 10">
            <a:extLst>
              <a:ext uri="{FF2B5EF4-FFF2-40B4-BE49-F238E27FC236}">
                <a16:creationId xmlns:a16="http://schemas.microsoft.com/office/drawing/2014/main" id="{48BB6CF6-A0C3-4DD3-B41E-A265CE7D55F2}"/>
              </a:ext>
            </a:extLst>
          </p:cNvPr>
          <p:cNvSpPr/>
          <p:nvPr userDrawn="1"/>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1ABF26E-C763-47AF-8BB3-B0929FFEA2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5348" y="3574430"/>
            <a:ext cx="4144617" cy="950319"/>
          </a:xfrm>
          <a:prstGeom prst="rect">
            <a:avLst/>
          </a:prstGeom>
        </p:spPr>
      </p:pic>
      <p:sp>
        <p:nvSpPr>
          <p:cNvPr id="12" name="Tekstin paikkamerkki 6">
            <a:extLst>
              <a:ext uri="{FF2B5EF4-FFF2-40B4-BE49-F238E27FC236}">
                <a16:creationId xmlns:a16="http://schemas.microsoft.com/office/drawing/2014/main" id="{37EB7BA9-CF85-4271-90D0-7FD0FBB0DD8C}"/>
              </a:ext>
            </a:extLst>
          </p:cNvPr>
          <p:cNvSpPr>
            <a:spLocks noGrp="1"/>
          </p:cNvSpPr>
          <p:nvPr>
            <p:ph type="body" sz="quarter" idx="13" hasCustomPrompt="1"/>
          </p:nvPr>
        </p:nvSpPr>
        <p:spPr>
          <a:xfrm>
            <a:off x="622300" y="5088835"/>
            <a:ext cx="2846388" cy="1072944"/>
          </a:xfrm>
        </p:spPr>
        <p:txBody>
          <a:bodyPr anchor="b" anchorCtr="0"/>
          <a:lstStyle>
            <a:lvl1pPr marL="0" indent="0">
              <a:lnSpc>
                <a:spcPct val="110000"/>
              </a:lnSpc>
              <a:spcBef>
                <a:spcPts val="0"/>
              </a:spcBef>
              <a:buNone/>
              <a:defRPr sz="1400">
                <a:solidFill>
                  <a:schemeClr val="tx2"/>
                </a:solidFill>
              </a:defRPr>
            </a:lvl1pPr>
          </a:lstStyle>
          <a:p>
            <a:pPr lvl="0"/>
            <a:r>
              <a:rPr lang="fi-FI"/>
              <a:t>Insert company address</a:t>
            </a:r>
          </a:p>
        </p:txBody>
      </p:sp>
    </p:spTree>
    <p:extLst>
      <p:ext uri="{BB962C8B-B14F-4D97-AF65-F5344CB8AC3E}">
        <p14:creationId xmlns:p14="http://schemas.microsoft.com/office/powerpoint/2010/main" val="2909407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C41E-B479-448A-BDE1-EAD954368F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a:extLst>
              <a:ext uri="{FF2B5EF4-FFF2-40B4-BE49-F238E27FC236}">
                <a16:creationId xmlns:a16="http://schemas.microsoft.com/office/drawing/2014/main" id="{EAA3B545-BE7E-471C-815D-C79EAAAFCD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143DEFC-05A7-41E2-8017-F4F31AB922FC}"/>
              </a:ext>
            </a:extLst>
          </p:cNvPr>
          <p:cNvSpPr>
            <a:spLocks noGrp="1"/>
          </p:cNvSpPr>
          <p:nvPr>
            <p:ph type="dt" sz="half" idx="10"/>
          </p:nvPr>
        </p:nvSpPr>
        <p:spPr/>
        <p:txBody>
          <a:bodyPr/>
          <a:lstStyle/>
          <a:p>
            <a:fld id="{ACE48330-6BDA-4F25-8737-B49101A16368}" type="datetimeFigureOut">
              <a:rPr lang="fi-FI" smtClean="0"/>
              <a:t>10.6.2022</a:t>
            </a:fld>
            <a:endParaRPr lang="fi-FI"/>
          </a:p>
        </p:txBody>
      </p:sp>
      <p:sp>
        <p:nvSpPr>
          <p:cNvPr id="5" name="Footer Placeholder 4">
            <a:extLst>
              <a:ext uri="{FF2B5EF4-FFF2-40B4-BE49-F238E27FC236}">
                <a16:creationId xmlns:a16="http://schemas.microsoft.com/office/drawing/2014/main" id="{672F80BE-6E1C-4B51-9A01-05BF9052E1D2}"/>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8FA703F0-B93B-4424-B191-FD68F309C852}"/>
              </a:ext>
            </a:extLst>
          </p:cNvPr>
          <p:cNvSpPr>
            <a:spLocks noGrp="1"/>
          </p:cNvSpPr>
          <p:nvPr>
            <p:ph type="sldNum" sz="quarter" idx="12"/>
          </p:nvPr>
        </p:nvSpPr>
        <p:spPr/>
        <p:txBody>
          <a:bodyPr/>
          <a:lstStyle/>
          <a:p>
            <a:fld id="{E4F4A5A6-4583-4E25-8380-8C36B3549E40}" type="slidenum">
              <a:rPr lang="fi-FI" smtClean="0"/>
              <a:t>‹#›</a:t>
            </a:fld>
            <a:endParaRPr lang="fi-FI"/>
          </a:p>
        </p:txBody>
      </p:sp>
    </p:spTree>
    <p:extLst>
      <p:ext uri="{BB962C8B-B14F-4D97-AF65-F5344CB8AC3E}">
        <p14:creationId xmlns:p14="http://schemas.microsoft.com/office/powerpoint/2010/main" val="218538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row">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FE01D6D-A8A1-4AB2-A292-C2BABA79C747}"/>
              </a:ext>
            </a:extLst>
          </p:cNvPr>
          <p:cNvSpPr>
            <a:spLocks noGrp="1"/>
          </p:cNvSpPr>
          <p:nvPr>
            <p:ph type="pic" sz="quarter" idx="10"/>
          </p:nvPr>
        </p:nvSpPr>
        <p:spPr>
          <a:xfrm>
            <a:off x="6987209" y="-1"/>
            <a:ext cx="5204792" cy="6857571"/>
          </a:xfrm>
          <a:solidFill>
            <a:schemeClr val="bg1">
              <a:lumMod val="85000"/>
            </a:schemeClr>
          </a:solidFill>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37A8B151-D321-485E-ADC1-AF3FAF096D38}"/>
              </a:ext>
            </a:extLst>
          </p:cNvPr>
          <p:cNvSpPr>
            <a:spLocks noGrp="1"/>
          </p:cNvSpPr>
          <p:nvPr>
            <p:ph type="ctrTitle"/>
          </p:nvPr>
        </p:nvSpPr>
        <p:spPr>
          <a:xfrm>
            <a:off x="864000" y="2368800"/>
            <a:ext cx="5655365" cy="2362545"/>
          </a:xfrm>
        </p:spPr>
        <p:txBody>
          <a:bodyPr anchor="ctr" anchorCtr="0"/>
          <a:lstStyle>
            <a:lvl1pPr algn="ctr">
              <a:lnSpc>
                <a:spcPct val="100000"/>
              </a:lnSpc>
              <a:defRPr sz="3600"/>
            </a:lvl1pPr>
          </a:lstStyle>
          <a:p>
            <a:r>
              <a:rPr lang="en-US"/>
              <a:t>Click to edit Master title style</a:t>
            </a:r>
            <a:endParaRPr lang="en-US" dirty="0"/>
          </a:p>
        </p:txBody>
      </p:sp>
      <p:sp>
        <p:nvSpPr>
          <p:cNvPr id="8" name="Freeform 5">
            <a:extLst>
              <a:ext uri="{FF2B5EF4-FFF2-40B4-BE49-F238E27FC236}">
                <a16:creationId xmlns:a16="http://schemas.microsoft.com/office/drawing/2014/main" id="{886611EB-BB96-417D-B562-34022EC1E8FF}"/>
              </a:ext>
            </a:extLst>
          </p:cNvPr>
          <p:cNvSpPr>
            <a:spLocks/>
          </p:cNvSpPr>
          <p:nvPr userDrawn="1"/>
        </p:nvSpPr>
        <p:spPr bwMode="black">
          <a:xfrm>
            <a:off x="3117088" y="1147090"/>
            <a:ext cx="888381" cy="750823"/>
          </a:xfrm>
          <a:custGeom>
            <a:avLst/>
            <a:gdLst>
              <a:gd name="T0" fmla="*/ 37693 w 44680"/>
              <a:gd name="T1" fmla="*/ 23745 h 37757"/>
              <a:gd name="T2" fmla="*/ 37631 w 44680"/>
              <a:gd name="T3" fmla="*/ 23747 h 37757"/>
              <a:gd name="T4" fmla="*/ 37631 w 44680"/>
              <a:gd name="T5" fmla="*/ 23745 h 37757"/>
              <a:gd name="T6" fmla="*/ 30706 w 44680"/>
              <a:gd name="T7" fmla="*/ 23745 h 37757"/>
              <a:gd name="T8" fmla="*/ 29809 w 44680"/>
              <a:gd name="T9" fmla="*/ 22848 h 37757"/>
              <a:gd name="T10" fmla="*/ 30706 w 44680"/>
              <a:gd name="T11" fmla="*/ 21950 h 37757"/>
              <a:gd name="T12" fmla="*/ 37637 w 44680"/>
              <a:gd name="T13" fmla="*/ 21950 h 37757"/>
              <a:gd name="T14" fmla="*/ 37636 w 44680"/>
              <a:gd name="T15" fmla="*/ 21935 h 37757"/>
              <a:gd name="T16" fmla="*/ 43655 w 44680"/>
              <a:gd name="T17" fmla="*/ 21935 h 37757"/>
              <a:gd name="T18" fmla="*/ 43655 w 44680"/>
              <a:gd name="T19" fmla="*/ 15835 h 37757"/>
              <a:gd name="T20" fmla="*/ 30706 w 44680"/>
              <a:gd name="T21" fmla="*/ 15835 h 37757"/>
              <a:gd name="T22" fmla="*/ 30706 w 44680"/>
              <a:gd name="T23" fmla="*/ 15836 h 37757"/>
              <a:gd name="T24" fmla="*/ 30706 w 44680"/>
              <a:gd name="T25" fmla="*/ 15836 h 37757"/>
              <a:gd name="T26" fmla="*/ 23719 w 44680"/>
              <a:gd name="T27" fmla="*/ 22823 h 37757"/>
              <a:gd name="T28" fmla="*/ 30706 w 44680"/>
              <a:gd name="T29" fmla="*/ 29810 h 37757"/>
              <a:gd name="T30" fmla="*/ 30768 w 44680"/>
              <a:gd name="T31" fmla="*/ 29809 h 37757"/>
              <a:gd name="T32" fmla="*/ 30766 w 44680"/>
              <a:gd name="T33" fmla="*/ 29835 h 37757"/>
              <a:gd name="T34" fmla="*/ 37693 w 44680"/>
              <a:gd name="T35" fmla="*/ 29835 h 37757"/>
              <a:gd name="T36" fmla="*/ 38590 w 44680"/>
              <a:gd name="T37" fmla="*/ 30732 h 37757"/>
              <a:gd name="T38" fmla="*/ 37693 w 44680"/>
              <a:gd name="T39" fmla="*/ 31629 h 37757"/>
              <a:gd name="T40" fmla="*/ 30766 w 44680"/>
              <a:gd name="T41" fmla="*/ 31629 h 37757"/>
              <a:gd name="T42" fmla="*/ 30769 w 44680"/>
              <a:gd name="T43" fmla="*/ 31657 h 37757"/>
              <a:gd name="T44" fmla="*/ 21904 w 44680"/>
              <a:gd name="T45" fmla="*/ 31657 h 37757"/>
              <a:gd name="T46" fmla="*/ 21904 w 44680"/>
              <a:gd name="T47" fmla="*/ 14012 h 37757"/>
              <a:gd name="T48" fmla="*/ 37729 w 44680"/>
              <a:gd name="T49" fmla="*/ 14012 h 37757"/>
              <a:gd name="T50" fmla="*/ 44680 w 44680"/>
              <a:gd name="T51" fmla="*/ 6988 h 37757"/>
              <a:gd name="T52" fmla="*/ 37693 w 44680"/>
              <a:gd name="T53" fmla="*/ 0 h 37757"/>
              <a:gd name="T54" fmla="*/ 0 w 44680"/>
              <a:gd name="T55" fmla="*/ 16 h 37757"/>
              <a:gd name="T56" fmla="*/ 0 w 44680"/>
              <a:gd name="T57" fmla="*/ 6101 h 37757"/>
              <a:gd name="T58" fmla="*/ 37693 w 44680"/>
              <a:gd name="T59" fmla="*/ 6101 h 37757"/>
              <a:gd name="T60" fmla="*/ 37693 w 44680"/>
              <a:gd name="T61" fmla="*/ 6101 h 37757"/>
              <a:gd name="T62" fmla="*/ 38590 w 44680"/>
              <a:gd name="T63" fmla="*/ 6998 h 37757"/>
              <a:gd name="T64" fmla="*/ 37693 w 44680"/>
              <a:gd name="T65" fmla="*/ 7912 h 37757"/>
              <a:gd name="T66" fmla="*/ 16197 w 44680"/>
              <a:gd name="T67" fmla="*/ 7912 h 37757"/>
              <a:gd name="T68" fmla="*/ 10962 w 44680"/>
              <a:gd name="T69" fmla="*/ 10962 h 37757"/>
              <a:gd name="T70" fmla="*/ 6508 w 44680"/>
              <a:gd name="T71" fmla="*/ 7912 h 37757"/>
              <a:gd name="T72" fmla="*/ 0 w 44680"/>
              <a:gd name="T73" fmla="*/ 7912 h 37757"/>
              <a:gd name="T74" fmla="*/ 0 w 44680"/>
              <a:gd name="T75" fmla="*/ 37756 h 37757"/>
              <a:gd name="T76" fmla="*/ 6100 w 44680"/>
              <a:gd name="T77" fmla="*/ 37756 h 37757"/>
              <a:gd name="T78" fmla="*/ 6100 w 44680"/>
              <a:gd name="T79" fmla="*/ 16526 h 37757"/>
              <a:gd name="T80" fmla="*/ 6115 w 44680"/>
              <a:gd name="T81" fmla="*/ 16526 h 37757"/>
              <a:gd name="T82" fmla="*/ 6115 w 44680"/>
              <a:gd name="T83" fmla="*/ 16410 h 37757"/>
              <a:gd name="T84" fmla="*/ 7012 w 44680"/>
              <a:gd name="T85" fmla="*/ 15513 h 37757"/>
              <a:gd name="T86" fmla="*/ 7910 w 44680"/>
              <a:gd name="T87" fmla="*/ 16410 h 37757"/>
              <a:gd name="T88" fmla="*/ 7910 w 44680"/>
              <a:gd name="T89" fmla="*/ 16526 h 37757"/>
              <a:gd name="T90" fmla="*/ 7912 w 44680"/>
              <a:gd name="T91" fmla="*/ 16526 h 37757"/>
              <a:gd name="T92" fmla="*/ 7912 w 44680"/>
              <a:gd name="T93" fmla="*/ 37756 h 37757"/>
              <a:gd name="T94" fmla="*/ 14011 w 44680"/>
              <a:gd name="T95" fmla="*/ 37756 h 37757"/>
              <a:gd name="T96" fmla="*/ 14011 w 44680"/>
              <a:gd name="T97" fmla="*/ 16410 h 37757"/>
              <a:gd name="T98" fmla="*/ 14909 w 44680"/>
              <a:gd name="T99" fmla="*/ 15513 h 37757"/>
              <a:gd name="T100" fmla="*/ 15805 w 44680"/>
              <a:gd name="T101" fmla="*/ 16410 h 37757"/>
              <a:gd name="T102" fmla="*/ 15805 w 44680"/>
              <a:gd name="T103" fmla="*/ 37757 h 37757"/>
              <a:gd name="T104" fmla="*/ 37693 w 44680"/>
              <a:gd name="T105" fmla="*/ 37757 h 37757"/>
              <a:gd name="T106" fmla="*/ 37693 w 44680"/>
              <a:gd name="T107" fmla="*/ 37719 h 37757"/>
              <a:gd name="T108" fmla="*/ 44680 w 44680"/>
              <a:gd name="T109" fmla="*/ 30732 h 37757"/>
              <a:gd name="T110" fmla="*/ 37693 w 44680"/>
              <a:gd name="T111" fmla="*/ 23745 h 37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80" h="37757">
                <a:moveTo>
                  <a:pt x="37693" y="23745"/>
                </a:moveTo>
                <a:cubicBezTo>
                  <a:pt x="37672" y="23745"/>
                  <a:pt x="37652" y="23747"/>
                  <a:pt x="37631" y="23747"/>
                </a:cubicBezTo>
                <a:cubicBezTo>
                  <a:pt x="37631" y="23746"/>
                  <a:pt x="37631" y="23745"/>
                  <a:pt x="37631" y="23745"/>
                </a:cubicBezTo>
                <a:lnTo>
                  <a:pt x="30706" y="23745"/>
                </a:lnTo>
                <a:cubicBezTo>
                  <a:pt x="30211" y="23745"/>
                  <a:pt x="29809" y="23343"/>
                  <a:pt x="29809" y="22848"/>
                </a:cubicBezTo>
                <a:cubicBezTo>
                  <a:pt x="29809" y="22352"/>
                  <a:pt x="30211" y="21950"/>
                  <a:pt x="30706" y="21950"/>
                </a:cubicBezTo>
                <a:lnTo>
                  <a:pt x="37637" y="21950"/>
                </a:lnTo>
                <a:cubicBezTo>
                  <a:pt x="37636" y="21946"/>
                  <a:pt x="37636" y="21941"/>
                  <a:pt x="37636" y="21935"/>
                </a:cubicBezTo>
                <a:lnTo>
                  <a:pt x="43655" y="21935"/>
                </a:lnTo>
                <a:lnTo>
                  <a:pt x="43655" y="15835"/>
                </a:lnTo>
                <a:lnTo>
                  <a:pt x="30706" y="15835"/>
                </a:lnTo>
                <a:lnTo>
                  <a:pt x="30706" y="15836"/>
                </a:lnTo>
                <a:lnTo>
                  <a:pt x="30706" y="15836"/>
                </a:lnTo>
                <a:cubicBezTo>
                  <a:pt x="26847" y="15836"/>
                  <a:pt x="23719" y="18964"/>
                  <a:pt x="23719" y="22823"/>
                </a:cubicBezTo>
                <a:cubicBezTo>
                  <a:pt x="23719" y="26682"/>
                  <a:pt x="26847" y="29810"/>
                  <a:pt x="30706" y="29810"/>
                </a:cubicBezTo>
                <a:cubicBezTo>
                  <a:pt x="30727" y="29810"/>
                  <a:pt x="30748" y="29809"/>
                  <a:pt x="30768" y="29809"/>
                </a:cubicBezTo>
                <a:cubicBezTo>
                  <a:pt x="30768" y="29818"/>
                  <a:pt x="30767" y="29827"/>
                  <a:pt x="30766" y="29835"/>
                </a:cubicBezTo>
                <a:lnTo>
                  <a:pt x="37693" y="29835"/>
                </a:lnTo>
                <a:cubicBezTo>
                  <a:pt x="38189" y="29835"/>
                  <a:pt x="38590" y="30237"/>
                  <a:pt x="38590" y="30732"/>
                </a:cubicBezTo>
                <a:cubicBezTo>
                  <a:pt x="38590" y="31228"/>
                  <a:pt x="38189" y="31629"/>
                  <a:pt x="37693" y="31629"/>
                </a:cubicBezTo>
                <a:lnTo>
                  <a:pt x="30766" y="31629"/>
                </a:lnTo>
                <a:cubicBezTo>
                  <a:pt x="30767" y="31639"/>
                  <a:pt x="30768" y="31648"/>
                  <a:pt x="30769" y="31657"/>
                </a:cubicBezTo>
                <a:lnTo>
                  <a:pt x="21904" y="31657"/>
                </a:lnTo>
                <a:lnTo>
                  <a:pt x="21904" y="14012"/>
                </a:lnTo>
                <a:lnTo>
                  <a:pt x="37729" y="14012"/>
                </a:lnTo>
                <a:cubicBezTo>
                  <a:pt x="41571" y="13993"/>
                  <a:pt x="44680" y="10835"/>
                  <a:pt x="44680" y="6988"/>
                </a:cubicBezTo>
                <a:cubicBezTo>
                  <a:pt x="44680" y="3129"/>
                  <a:pt x="41552" y="0"/>
                  <a:pt x="37693" y="0"/>
                </a:cubicBezTo>
                <a:lnTo>
                  <a:pt x="0" y="16"/>
                </a:lnTo>
                <a:lnTo>
                  <a:pt x="0" y="6101"/>
                </a:lnTo>
                <a:lnTo>
                  <a:pt x="37693" y="6101"/>
                </a:lnTo>
                <a:lnTo>
                  <a:pt x="37693" y="6101"/>
                </a:lnTo>
                <a:cubicBezTo>
                  <a:pt x="38189" y="6101"/>
                  <a:pt x="38590" y="6503"/>
                  <a:pt x="38590" y="6998"/>
                </a:cubicBezTo>
                <a:cubicBezTo>
                  <a:pt x="38590" y="7493"/>
                  <a:pt x="38189" y="7912"/>
                  <a:pt x="37693" y="7912"/>
                </a:cubicBezTo>
                <a:lnTo>
                  <a:pt x="16197" y="7912"/>
                </a:lnTo>
                <a:cubicBezTo>
                  <a:pt x="13559" y="7912"/>
                  <a:pt x="12915" y="9010"/>
                  <a:pt x="10962" y="10962"/>
                </a:cubicBezTo>
                <a:cubicBezTo>
                  <a:pt x="9328" y="9328"/>
                  <a:pt x="8280" y="7912"/>
                  <a:pt x="6508" y="7912"/>
                </a:cubicBezTo>
                <a:lnTo>
                  <a:pt x="0" y="7912"/>
                </a:lnTo>
                <a:lnTo>
                  <a:pt x="0" y="37756"/>
                </a:lnTo>
                <a:lnTo>
                  <a:pt x="6100" y="37756"/>
                </a:lnTo>
                <a:lnTo>
                  <a:pt x="6100" y="16526"/>
                </a:lnTo>
                <a:lnTo>
                  <a:pt x="6115" y="16526"/>
                </a:lnTo>
                <a:lnTo>
                  <a:pt x="6115" y="16410"/>
                </a:lnTo>
                <a:cubicBezTo>
                  <a:pt x="6115" y="15915"/>
                  <a:pt x="6517" y="15513"/>
                  <a:pt x="7012" y="15513"/>
                </a:cubicBezTo>
                <a:cubicBezTo>
                  <a:pt x="7508" y="15513"/>
                  <a:pt x="7910" y="15915"/>
                  <a:pt x="7910" y="16410"/>
                </a:cubicBezTo>
                <a:lnTo>
                  <a:pt x="7910" y="16526"/>
                </a:lnTo>
                <a:lnTo>
                  <a:pt x="7912" y="16526"/>
                </a:lnTo>
                <a:lnTo>
                  <a:pt x="7912" y="37756"/>
                </a:lnTo>
                <a:lnTo>
                  <a:pt x="14011" y="37756"/>
                </a:lnTo>
                <a:lnTo>
                  <a:pt x="14011" y="16410"/>
                </a:lnTo>
                <a:cubicBezTo>
                  <a:pt x="14011" y="15915"/>
                  <a:pt x="14413" y="15513"/>
                  <a:pt x="14909" y="15513"/>
                </a:cubicBezTo>
                <a:cubicBezTo>
                  <a:pt x="15403" y="15513"/>
                  <a:pt x="15805" y="15915"/>
                  <a:pt x="15805" y="16410"/>
                </a:cubicBezTo>
                <a:lnTo>
                  <a:pt x="15805" y="37757"/>
                </a:lnTo>
                <a:lnTo>
                  <a:pt x="37693" y="37757"/>
                </a:lnTo>
                <a:lnTo>
                  <a:pt x="37693" y="37719"/>
                </a:lnTo>
                <a:cubicBezTo>
                  <a:pt x="41552" y="37719"/>
                  <a:pt x="44680" y="34591"/>
                  <a:pt x="44680" y="30732"/>
                </a:cubicBezTo>
                <a:cubicBezTo>
                  <a:pt x="44680" y="26873"/>
                  <a:pt x="41552" y="23745"/>
                  <a:pt x="37693" y="23745"/>
                </a:cubicBezTo>
                <a:close/>
              </a:path>
            </a:pathLst>
          </a:custGeom>
          <a:solidFill>
            <a:srgbClr val="00239C"/>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Rectangle 10">
            <a:extLst>
              <a:ext uri="{FF2B5EF4-FFF2-40B4-BE49-F238E27FC236}">
                <a16:creationId xmlns:a16="http://schemas.microsoft.com/office/drawing/2014/main" id="{40A00983-CC12-4337-B18F-0C97C8F3E88A}"/>
              </a:ext>
            </a:extLst>
          </p:cNvPr>
          <p:cNvSpPr/>
          <p:nvPr userDrawn="1"/>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177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neg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8B151-D321-485E-ADC1-AF3FAF096D38}"/>
              </a:ext>
            </a:extLst>
          </p:cNvPr>
          <p:cNvSpPr>
            <a:spLocks noGrp="1"/>
          </p:cNvSpPr>
          <p:nvPr>
            <p:ph type="ctrTitle"/>
          </p:nvPr>
        </p:nvSpPr>
        <p:spPr>
          <a:xfrm>
            <a:off x="622800" y="2804400"/>
            <a:ext cx="10872000" cy="1303200"/>
          </a:xfrm>
        </p:spPr>
        <p:txBody>
          <a:bodyPr anchor="ctr" anchorCtr="0"/>
          <a:lstStyle>
            <a:lvl1pPr algn="ctr">
              <a:lnSpc>
                <a:spcPct val="100000"/>
              </a:lnSpc>
              <a:defRPr sz="3400">
                <a:solidFill>
                  <a:srgbClr val="FFFFFF"/>
                </a:solidFill>
              </a:defRPr>
            </a:lvl1pPr>
          </a:lstStyle>
          <a:p>
            <a:r>
              <a:rPr lang="en-US"/>
              <a:t>Click to edit Master title style</a:t>
            </a:r>
            <a:endParaRPr lang="en-US" dirty="0"/>
          </a:p>
        </p:txBody>
      </p:sp>
      <p:sp>
        <p:nvSpPr>
          <p:cNvPr id="8" name="Freeform 5">
            <a:extLst>
              <a:ext uri="{FF2B5EF4-FFF2-40B4-BE49-F238E27FC236}">
                <a16:creationId xmlns:a16="http://schemas.microsoft.com/office/drawing/2014/main" id="{886611EB-BB96-417D-B562-34022EC1E8FF}"/>
              </a:ext>
            </a:extLst>
          </p:cNvPr>
          <p:cNvSpPr>
            <a:spLocks/>
          </p:cNvSpPr>
          <p:nvPr userDrawn="1"/>
        </p:nvSpPr>
        <p:spPr bwMode="black">
          <a:xfrm>
            <a:off x="5651566" y="1147090"/>
            <a:ext cx="888381" cy="750823"/>
          </a:xfrm>
          <a:custGeom>
            <a:avLst/>
            <a:gdLst>
              <a:gd name="T0" fmla="*/ 37693 w 44680"/>
              <a:gd name="T1" fmla="*/ 23745 h 37757"/>
              <a:gd name="T2" fmla="*/ 37631 w 44680"/>
              <a:gd name="T3" fmla="*/ 23747 h 37757"/>
              <a:gd name="T4" fmla="*/ 37631 w 44680"/>
              <a:gd name="T5" fmla="*/ 23745 h 37757"/>
              <a:gd name="T6" fmla="*/ 30706 w 44680"/>
              <a:gd name="T7" fmla="*/ 23745 h 37757"/>
              <a:gd name="T8" fmla="*/ 29809 w 44680"/>
              <a:gd name="T9" fmla="*/ 22848 h 37757"/>
              <a:gd name="T10" fmla="*/ 30706 w 44680"/>
              <a:gd name="T11" fmla="*/ 21950 h 37757"/>
              <a:gd name="T12" fmla="*/ 37637 w 44680"/>
              <a:gd name="T13" fmla="*/ 21950 h 37757"/>
              <a:gd name="T14" fmla="*/ 37636 w 44680"/>
              <a:gd name="T15" fmla="*/ 21935 h 37757"/>
              <a:gd name="T16" fmla="*/ 43655 w 44680"/>
              <a:gd name="T17" fmla="*/ 21935 h 37757"/>
              <a:gd name="T18" fmla="*/ 43655 w 44680"/>
              <a:gd name="T19" fmla="*/ 15835 h 37757"/>
              <a:gd name="T20" fmla="*/ 30706 w 44680"/>
              <a:gd name="T21" fmla="*/ 15835 h 37757"/>
              <a:gd name="T22" fmla="*/ 30706 w 44680"/>
              <a:gd name="T23" fmla="*/ 15836 h 37757"/>
              <a:gd name="T24" fmla="*/ 30706 w 44680"/>
              <a:gd name="T25" fmla="*/ 15836 h 37757"/>
              <a:gd name="T26" fmla="*/ 23719 w 44680"/>
              <a:gd name="T27" fmla="*/ 22823 h 37757"/>
              <a:gd name="T28" fmla="*/ 30706 w 44680"/>
              <a:gd name="T29" fmla="*/ 29810 h 37757"/>
              <a:gd name="T30" fmla="*/ 30768 w 44680"/>
              <a:gd name="T31" fmla="*/ 29809 h 37757"/>
              <a:gd name="T32" fmla="*/ 30766 w 44680"/>
              <a:gd name="T33" fmla="*/ 29835 h 37757"/>
              <a:gd name="T34" fmla="*/ 37693 w 44680"/>
              <a:gd name="T35" fmla="*/ 29835 h 37757"/>
              <a:gd name="T36" fmla="*/ 38590 w 44680"/>
              <a:gd name="T37" fmla="*/ 30732 h 37757"/>
              <a:gd name="T38" fmla="*/ 37693 w 44680"/>
              <a:gd name="T39" fmla="*/ 31629 h 37757"/>
              <a:gd name="T40" fmla="*/ 30766 w 44680"/>
              <a:gd name="T41" fmla="*/ 31629 h 37757"/>
              <a:gd name="T42" fmla="*/ 30769 w 44680"/>
              <a:gd name="T43" fmla="*/ 31657 h 37757"/>
              <a:gd name="T44" fmla="*/ 21904 w 44680"/>
              <a:gd name="T45" fmla="*/ 31657 h 37757"/>
              <a:gd name="T46" fmla="*/ 21904 w 44680"/>
              <a:gd name="T47" fmla="*/ 14012 h 37757"/>
              <a:gd name="T48" fmla="*/ 37729 w 44680"/>
              <a:gd name="T49" fmla="*/ 14012 h 37757"/>
              <a:gd name="T50" fmla="*/ 44680 w 44680"/>
              <a:gd name="T51" fmla="*/ 6988 h 37757"/>
              <a:gd name="T52" fmla="*/ 37693 w 44680"/>
              <a:gd name="T53" fmla="*/ 0 h 37757"/>
              <a:gd name="T54" fmla="*/ 0 w 44680"/>
              <a:gd name="T55" fmla="*/ 16 h 37757"/>
              <a:gd name="T56" fmla="*/ 0 w 44680"/>
              <a:gd name="T57" fmla="*/ 6101 h 37757"/>
              <a:gd name="T58" fmla="*/ 37693 w 44680"/>
              <a:gd name="T59" fmla="*/ 6101 h 37757"/>
              <a:gd name="T60" fmla="*/ 37693 w 44680"/>
              <a:gd name="T61" fmla="*/ 6101 h 37757"/>
              <a:gd name="T62" fmla="*/ 38590 w 44680"/>
              <a:gd name="T63" fmla="*/ 6998 h 37757"/>
              <a:gd name="T64" fmla="*/ 37693 w 44680"/>
              <a:gd name="T65" fmla="*/ 7912 h 37757"/>
              <a:gd name="T66" fmla="*/ 16197 w 44680"/>
              <a:gd name="T67" fmla="*/ 7912 h 37757"/>
              <a:gd name="T68" fmla="*/ 10962 w 44680"/>
              <a:gd name="T69" fmla="*/ 10962 h 37757"/>
              <a:gd name="T70" fmla="*/ 6508 w 44680"/>
              <a:gd name="T71" fmla="*/ 7912 h 37757"/>
              <a:gd name="T72" fmla="*/ 0 w 44680"/>
              <a:gd name="T73" fmla="*/ 7912 h 37757"/>
              <a:gd name="T74" fmla="*/ 0 w 44680"/>
              <a:gd name="T75" fmla="*/ 37756 h 37757"/>
              <a:gd name="T76" fmla="*/ 6100 w 44680"/>
              <a:gd name="T77" fmla="*/ 37756 h 37757"/>
              <a:gd name="T78" fmla="*/ 6100 w 44680"/>
              <a:gd name="T79" fmla="*/ 16526 h 37757"/>
              <a:gd name="T80" fmla="*/ 6115 w 44680"/>
              <a:gd name="T81" fmla="*/ 16526 h 37757"/>
              <a:gd name="T82" fmla="*/ 6115 w 44680"/>
              <a:gd name="T83" fmla="*/ 16410 h 37757"/>
              <a:gd name="T84" fmla="*/ 7012 w 44680"/>
              <a:gd name="T85" fmla="*/ 15513 h 37757"/>
              <a:gd name="T86" fmla="*/ 7910 w 44680"/>
              <a:gd name="T87" fmla="*/ 16410 h 37757"/>
              <a:gd name="T88" fmla="*/ 7910 w 44680"/>
              <a:gd name="T89" fmla="*/ 16526 h 37757"/>
              <a:gd name="T90" fmla="*/ 7912 w 44680"/>
              <a:gd name="T91" fmla="*/ 16526 h 37757"/>
              <a:gd name="T92" fmla="*/ 7912 w 44680"/>
              <a:gd name="T93" fmla="*/ 37756 h 37757"/>
              <a:gd name="T94" fmla="*/ 14011 w 44680"/>
              <a:gd name="T95" fmla="*/ 37756 h 37757"/>
              <a:gd name="T96" fmla="*/ 14011 w 44680"/>
              <a:gd name="T97" fmla="*/ 16410 h 37757"/>
              <a:gd name="T98" fmla="*/ 14909 w 44680"/>
              <a:gd name="T99" fmla="*/ 15513 h 37757"/>
              <a:gd name="T100" fmla="*/ 15805 w 44680"/>
              <a:gd name="T101" fmla="*/ 16410 h 37757"/>
              <a:gd name="T102" fmla="*/ 15805 w 44680"/>
              <a:gd name="T103" fmla="*/ 37757 h 37757"/>
              <a:gd name="T104" fmla="*/ 37693 w 44680"/>
              <a:gd name="T105" fmla="*/ 37757 h 37757"/>
              <a:gd name="T106" fmla="*/ 37693 w 44680"/>
              <a:gd name="T107" fmla="*/ 37719 h 37757"/>
              <a:gd name="T108" fmla="*/ 44680 w 44680"/>
              <a:gd name="T109" fmla="*/ 30732 h 37757"/>
              <a:gd name="T110" fmla="*/ 37693 w 44680"/>
              <a:gd name="T111" fmla="*/ 23745 h 37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80" h="37757">
                <a:moveTo>
                  <a:pt x="37693" y="23745"/>
                </a:moveTo>
                <a:cubicBezTo>
                  <a:pt x="37672" y="23745"/>
                  <a:pt x="37652" y="23747"/>
                  <a:pt x="37631" y="23747"/>
                </a:cubicBezTo>
                <a:cubicBezTo>
                  <a:pt x="37631" y="23746"/>
                  <a:pt x="37631" y="23745"/>
                  <a:pt x="37631" y="23745"/>
                </a:cubicBezTo>
                <a:lnTo>
                  <a:pt x="30706" y="23745"/>
                </a:lnTo>
                <a:cubicBezTo>
                  <a:pt x="30211" y="23745"/>
                  <a:pt x="29809" y="23343"/>
                  <a:pt x="29809" y="22848"/>
                </a:cubicBezTo>
                <a:cubicBezTo>
                  <a:pt x="29809" y="22352"/>
                  <a:pt x="30211" y="21950"/>
                  <a:pt x="30706" y="21950"/>
                </a:cubicBezTo>
                <a:lnTo>
                  <a:pt x="37637" y="21950"/>
                </a:lnTo>
                <a:cubicBezTo>
                  <a:pt x="37636" y="21946"/>
                  <a:pt x="37636" y="21941"/>
                  <a:pt x="37636" y="21935"/>
                </a:cubicBezTo>
                <a:lnTo>
                  <a:pt x="43655" y="21935"/>
                </a:lnTo>
                <a:lnTo>
                  <a:pt x="43655" y="15835"/>
                </a:lnTo>
                <a:lnTo>
                  <a:pt x="30706" y="15835"/>
                </a:lnTo>
                <a:lnTo>
                  <a:pt x="30706" y="15836"/>
                </a:lnTo>
                <a:lnTo>
                  <a:pt x="30706" y="15836"/>
                </a:lnTo>
                <a:cubicBezTo>
                  <a:pt x="26847" y="15836"/>
                  <a:pt x="23719" y="18964"/>
                  <a:pt x="23719" y="22823"/>
                </a:cubicBezTo>
                <a:cubicBezTo>
                  <a:pt x="23719" y="26682"/>
                  <a:pt x="26847" y="29810"/>
                  <a:pt x="30706" y="29810"/>
                </a:cubicBezTo>
                <a:cubicBezTo>
                  <a:pt x="30727" y="29810"/>
                  <a:pt x="30748" y="29809"/>
                  <a:pt x="30768" y="29809"/>
                </a:cubicBezTo>
                <a:cubicBezTo>
                  <a:pt x="30768" y="29818"/>
                  <a:pt x="30767" y="29827"/>
                  <a:pt x="30766" y="29835"/>
                </a:cubicBezTo>
                <a:lnTo>
                  <a:pt x="37693" y="29835"/>
                </a:lnTo>
                <a:cubicBezTo>
                  <a:pt x="38189" y="29835"/>
                  <a:pt x="38590" y="30237"/>
                  <a:pt x="38590" y="30732"/>
                </a:cubicBezTo>
                <a:cubicBezTo>
                  <a:pt x="38590" y="31228"/>
                  <a:pt x="38189" y="31629"/>
                  <a:pt x="37693" y="31629"/>
                </a:cubicBezTo>
                <a:lnTo>
                  <a:pt x="30766" y="31629"/>
                </a:lnTo>
                <a:cubicBezTo>
                  <a:pt x="30767" y="31639"/>
                  <a:pt x="30768" y="31648"/>
                  <a:pt x="30769" y="31657"/>
                </a:cubicBezTo>
                <a:lnTo>
                  <a:pt x="21904" y="31657"/>
                </a:lnTo>
                <a:lnTo>
                  <a:pt x="21904" y="14012"/>
                </a:lnTo>
                <a:lnTo>
                  <a:pt x="37729" y="14012"/>
                </a:lnTo>
                <a:cubicBezTo>
                  <a:pt x="41571" y="13993"/>
                  <a:pt x="44680" y="10835"/>
                  <a:pt x="44680" y="6988"/>
                </a:cubicBezTo>
                <a:cubicBezTo>
                  <a:pt x="44680" y="3129"/>
                  <a:pt x="41552" y="0"/>
                  <a:pt x="37693" y="0"/>
                </a:cubicBezTo>
                <a:lnTo>
                  <a:pt x="0" y="16"/>
                </a:lnTo>
                <a:lnTo>
                  <a:pt x="0" y="6101"/>
                </a:lnTo>
                <a:lnTo>
                  <a:pt x="37693" y="6101"/>
                </a:lnTo>
                <a:lnTo>
                  <a:pt x="37693" y="6101"/>
                </a:lnTo>
                <a:cubicBezTo>
                  <a:pt x="38189" y="6101"/>
                  <a:pt x="38590" y="6503"/>
                  <a:pt x="38590" y="6998"/>
                </a:cubicBezTo>
                <a:cubicBezTo>
                  <a:pt x="38590" y="7493"/>
                  <a:pt x="38189" y="7912"/>
                  <a:pt x="37693" y="7912"/>
                </a:cubicBezTo>
                <a:lnTo>
                  <a:pt x="16197" y="7912"/>
                </a:lnTo>
                <a:cubicBezTo>
                  <a:pt x="13559" y="7912"/>
                  <a:pt x="12915" y="9010"/>
                  <a:pt x="10962" y="10962"/>
                </a:cubicBezTo>
                <a:cubicBezTo>
                  <a:pt x="9328" y="9328"/>
                  <a:pt x="8280" y="7912"/>
                  <a:pt x="6508" y="7912"/>
                </a:cubicBezTo>
                <a:lnTo>
                  <a:pt x="0" y="7912"/>
                </a:lnTo>
                <a:lnTo>
                  <a:pt x="0" y="37756"/>
                </a:lnTo>
                <a:lnTo>
                  <a:pt x="6100" y="37756"/>
                </a:lnTo>
                <a:lnTo>
                  <a:pt x="6100" y="16526"/>
                </a:lnTo>
                <a:lnTo>
                  <a:pt x="6115" y="16526"/>
                </a:lnTo>
                <a:lnTo>
                  <a:pt x="6115" y="16410"/>
                </a:lnTo>
                <a:cubicBezTo>
                  <a:pt x="6115" y="15915"/>
                  <a:pt x="6517" y="15513"/>
                  <a:pt x="7012" y="15513"/>
                </a:cubicBezTo>
                <a:cubicBezTo>
                  <a:pt x="7508" y="15513"/>
                  <a:pt x="7910" y="15915"/>
                  <a:pt x="7910" y="16410"/>
                </a:cubicBezTo>
                <a:lnTo>
                  <a:pt x="7910" y="16526"/>
                </a:lnTo>
                <a:lnTo>
                  <a:pt x="7912" y="16526"/>
                </a:lnTo>
                <a:lnTo>
                  <a:pt x="7912" y="37756"/>
                </a:lnTo>
                <a:lnTo>
                  <a:pt x="14011" y="37756"/>
                </a:lnTo>
                <a:lnTo>
                  <a:pt x="14011" y="16410"/>
                </a:lnTo>
                <a:cubicBezTo>
                  <a:pt x="14011" y="15915"/>
                  <a:pt x="14413" y="15513"/>
                  <a:pt x="14909" y="15513"/>
                </a:cubicBezTo>
                <a:cubicBezTo>
                  <a:pt x="15403" y="15513"/>
                  <a:pt x="15805" y="15915"/>
                  <a:pt x="15805" y="16410"/>
                </a:cubicBezTo>
                <a:lnTo>
                  <a:pt x="15805" y="37757"/>
                </a:lnTo>
                <a:lnTo>
                  <a:pt x="37693" y="37757"/>
                </a:lnTo>
                <a:lnTo>
                  <a:pt x="37693" y="37719"/>
                </a:lnTo>
                <a:cubicBezTo>
                  <a:pt x="41552" y="37719"/>
                  <a:pt x="44680" y="34591"/>
                  <a:pt x="44680" y="30732"/>
                </a:cubicBezTo>
                <a:cubicBezTo>
                  <a:pt x="44680" y="26873"/>
                  <a:pt x="41552" y="23745"/>
                  <a:pt x="37693" y="2374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Rectangle 10">
            <a:extLst>
              <a:ext uri="{FF2B5EF4-FFF2-40B4-BE49-F238E27FC236}">
                <a16:creationId xmlns:a16="http://schemas.microsoft.com/office/drawing/2014/main" id="{40A00983-CC12-4337-B18F-0C97C8F3E88A}"/>
              </a:ext>
            </a:extLst>
          </p:cNvPr>
          <p:cNvSpPr/>
          <p:nvPr userDrawn="1"/>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2940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43B35-53D5-4EA8-B604-29339FF2A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CEA24B-6EDD-407A-BECD-63912EB8CF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328453-EC6F-4CF5-81E3-98FF9BD638B8}"/>
              </a:ext>
            </a:extLst>
          </p:cNvPr>
          <p:cNvSpPr>
            <a:spLocks noGrp="1"/>
          </p:cNvSpPr>
          <p:nvPr>
            <p:ph type="dt" sz="half" idx="10"/>
          </p:nvPr>
        </p:nvSpPr>
        <p:spPr/>
        <p:txBody>
          <a:bodyPr/>
          <a:lstStyle/>
          <a:p>
            <a:fld id="{F2BD759E-EE96-41C2-B7A7-73E2C10256C8}" type="datetime1">
              <a:rPr lang="en-US" smtClean="0"/>
              <a:t>6/10/2022</a:t>
            </a:fld>
            <a:endParaRPr lang="en-US"/>
          </a:p>
        </p:txBody>
      </p:sp>
      <p:sp>
        <p:nvSpPr>
          <p:cNvPr id="5" name="Footer Placeholder 4">
            <a:extLst>
              <a:ext uri="{FF2B5EF4-FFF2-40B4-BE49-F238E27FC236}">
                <a16:creationId xmlns:a16="http://schemas.microsoft.com/office/drawing/2014/main" id="{F3926094-12D5-45AE-8D23-896BED21A1F1}"/>
              </a:ext>
            </a:extLst>
          </p:cNvPr>
          <p:cNvSpPr>
            <a:spLocks noGrp="1"/>
          </p:cNvSpPr>
          <p:nvPr>
            <p:ph type="ftr" sz="quarter" idx="11"/>
          </p:nvPr>
        </p:nvSpPr>
        <p:spPr/>
        <p:txBody>
          <a:bodyPr/>
          <a:lstStyle/>
          <a:p>
            <a:r>
              <a:rPr lang="en-US" dirty="0"/>
              <a:t>© Copyright MPS Enterprises Ltd.</a:t>
            </a:r>
          </a:p>
        </p:txBody>
      </p:sp>
      <p:sp>
        <p:nvSpPr>
          <p:cNvPr id="6" name="Slide Number Placeholder 5">
            <a:extLst>
              <a:ext uri="{FF2B5EF4-FFF2-40B4-BE49-F238E27FC236}">
                <a16:creationId xmlns:a16="http://schemas.microsoft.com/office/drawing/2014/main" id="{DCED946D-7DE5-4C9D-8530-57D14D5B8CC4}"/>
              </a:ext>
            </a:extLst>
          </p:cNvPr>
          <p:cNvSpPr>
            <a:spLocks noGrp="1"/>
          </p:cNvSpPr>
          <p:nvPr>
            <p:ph type="sldNum" sz="quarter" idx="12"/>
          </p:nvPr>
        </p:nvSpPr>
        <p:spPr/>
        <p:txBody>
          <a:bodyPr/>
          <a:lstStyle/>
          <a:p>
            <a:fld id="{A80DE2DC-4C2B-4E48-A8C6-DE7CD8D82F9D}" type="slidenum">
              <a:rPr lang="en-US" smtClean="0"/>
              <a:t>‹#›</a:t>
            </a:fld>
            <a:endParaRPr lang="en-US"/>
          </a:p>
        </p:txBody>
      </p:sp>
    </p:spTree>
    <p:extLst>
      <p:ext uri="{BB962C8B-B14F-4D97-AF65-F5344CB8AC3E}">
        <p14:creationId xmlns:p14="http://schemas.microsoft.com/office/powerpoint/2010/main" val="1104580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E739-CCB1-4F3C-98AD-3B4599F86445}"/>
              </a:ext>
            </a:extLst>
          </p:cNvPr>
          <p:cNvSpPr>
            <a:spLocks noGrp="1"/>
          </p:cNvSpPr>
          <p:nvPr>
            <p:ph type="title"/>
          </p:nvPr>
        </p:nvSpPr>
        <p:spPr>
          <a:xfrm>
            <a:off x="622800" y="756000"/>
            <a:ext cx="5184000" cy="9360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0BBAF8-27A9-46E5-9399-497818509144}"/>
              </a:ext>
            </a:extLst>
          </p:cNvPr>
          <p:cNvSpPr>
            <a:spLocks noGrp="1"/>
          </p:cNvSpPr>
          <p:nvPr>
            <p:ph sz="half" idx="1"/>
          </p:nvPr>
        </p:nvSpPr>
        <p:spPr>
          <a:xfrm>
            <a:off x="622800" y="1670400"/>
            <a:ext cx="5184000" cy="420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9D2360-99EA-4E51-BADC-555AD6EBDFC1}"/>
              </a:ext>
            </a:extLst>
          </p:cNvPr>
          <p:cNvSpPr>
            <a:spLocks noGrp="1"/>
          </p:cNvSpPr>
          <p:nvPr>
            <p:ph sz="half" idx="2"/>
          </p:nvPr>
        </p:nvSpPr>
        <p:spPr>
          <a:xfrm>
            <a:off x="6410736" y="1670400"/>
            <a:ext cx="5184000" cy="420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2AED26E-9F93-4423-90D2-F21E3A9653ED}"/>
              </a:ext>
            </a:extLst>
          </p:cNvPr>
          <p:cNvSpPr>
            <a:spLocks noGrp="1"/>
          </p:cNvSpPr>
          <p:nvPr>
            <p:ph type="dt" sz="half" idx="10"/>
          </p:nvPr>
        </p:nvSpPr>
        <p:spPr/>
        <p:txBody>
          <a:bodyPr/>
          <a:lstStyle/>
          <a:p>
            <a:fld id="{B5CE8BCE-2B13-418A-9073-E42CDE3731DD}" type="datetime1">
              <a:rPr lang="en-US" smtClean="0"/>
              <a:t>6/10/2022</a:t>
            </a:fld>
            <a:endParaRPr lang="en-US"/>
          </a:p>
        </p:txBody>
      </p:sp>
      <p:sp>
        <p:nvSpPr>
          <p:cNvPr id="6" name="Footer Placeholder 5">
            <a:extLst>
              <a:ext uri="{FF2B5EF4-FFF2-40B4-BE49-F238E27FC236}">
                <a16:creationId xmlns:a16="http://schemas.microsoft.com/office/drawing/2014/main" id="{CBB21C1A-E9D4-4248-88E6-93F1EA8A0F1B}"/>
              </a:ext>
            </a:extLst>
          </p:cNvPr>
          <p:cNvSpPr>
            <a:spLocks noGrp="1"/>
          </p:cNvSpPr>
          <p:nvPr>
            <p:ph type="ftr" sz="quarter" idx="11"/>
          </p:nvPr>
        </p:nvSpPr>
        <p:spPr/>
        <p:txBody>
          <a:bodyPr/>
          <a:lstStyle/>
          <a:p>
            <a:r>
              <a:rPr lang="en-US" dirty="0"/>
              <a:t>© Copyright MPS Enterprises Ltd.</a:t>
            </a:r>
          </a:p>
        </p:txBody>
      </p:sp>
      <p:sp>
        <p:nvSpPr>
          <p:cNvPr id="7" name="Slide Number Placeholder 6">
            <a:extLst>
              <a:ext uri="{FF2B5EF4-FFF2-40B4-BE49-F238E27FC236}">
                <a16:creationId xmlns:a16="http://schemas.microsoft.com/office/drawing/2014/main" id="{3C520296-3790-425B-976C-63A3FB37180D}"/>
              </a:ext>
            </a:extLst>
          </p:cNvPr>
          <p:cNvSpPr>
            <a:spLocks noGrp="1"/>
          </p:cNvSpPr>
          <p:nvPr>
            <p:ph type="sldNum" sz="quarter" idx="12"/>
          </p:nvPr>
        </p:nvSpPr>
        <p:spPr/>
        <p:txBody>
          <a:bodyPr/>
          <a:lstStyle/>
          <a:p>
            <a:fld id="{A80DE2DC-4C2B-4E48-A8C6-DE7CD8D82F9D}" type="slidenum">
              <a:rPr lang="en-US" smtClean="0"/>
              <a:t>‹#›</a:t>
            </a:fld>
            <a:endParaRPr lang="en-US"/>
          </a:p>
        </p:txBody>
      </p:sp>
      <p:sp>
        <p:nvSpPr>
          <p:cNvPr id="10" name="Text Placeholder 9">
            <a:extLst>
              <a:ext uri="{FF2B5EF4-FFF2-40B4-BE49-F238E27FC236}">
                <a16:creationId xmlns:a16="http://schemas.microsoft.com/office/drawing/2014/main" id="{F43EDA65-6932-4D5D-9AD0-1BA3D4BADEEB}"/>
              </a:ext>
            </a:extLst>
          </p:cNvPr>
          <p:cNvSpPr>
            <a:spLocks noGrp="1"/>
          </p:cNvSpPr>
          <p:nvPr>
            <p:ph type="body" sz="quarter" idx="13"/>
          </p:nvPr>
        </p:nvSpPr>
        <p:spPr>
          <a:xfrm>
            <a:off x="6406768" y="755650"/>
            <a:ext cx="5185568" cy="936000"/>
          </a:xfrm>
        </p:spPr>
        <p:txBody>
          <a:bodyPr/>
          <a:lstStyle>
            <a:lvl1pPr marL="0" indent="0">
              <a:buNone/>
              <a:defRPr sz="2900" b="1">
                <a:solidFill>
                  <a:schemeClr val="tx2"/>
                </a:solidFill>
                <a:latin typeface="+mj-lt"/>
              </a:defRPr>
            </a:lvl1pPr>
            <a:lvl2pPr marL="268287" indent="0">
              <a:buNone/>
              <a:defRPr/>
            </a:lvl2pPr>
          </a:lstStyle>
          <a:p>
            <a:pPr lvl="0"/>
            <a:r>
              <a:rPr lang="en-US"/>
              <a:t>Click to edit Master text styles</a:t>
            </a:r>
          </a:p>
        </p:txBody>
      </p:sp>
    </p:spTree>
    <p:extLst>
      <p:ext uri="{BB962C8B-B14F-4D97-AF65-F5344CB8AC3E}">
        <p14:creationId xmlns:p14="http://schemas.microsoft.com/office/powerpoint/2010/main" val="3316432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one title">
    <p:spTree>
      <p:nvGrpSpPr>
        <p:cNvPr id="1" name=""/>
        <p:cNvGrpSpPr/>
        <p:nvPr/>
      </p:nvGrpSpPr>
      <p:grpSpPr>
        <a:xfrm>
          <a:off x="0" y="0"/>
          <a:ext cx="0" cy="0"/>
          <a:chOff x="0" y="0"/>
          <a:chExt cx="0" cy="0"/>
        </a:xfrm>
      </p:grpSpPr>
      <p:sp>
        <p:nvSpPr>
          <p:cNvPr id="2" name="Otsikko 1"/>
          <p:cNvSpPr>
            <a:spLocks noGrp="1"/>
          </p:cNvSpPr>
          <p:nvPr>
            <p:ph type="title"/>
          </p:nvPr>
        </p:nvSpPr>
        <p:spPr>
          <a:xfrm>
            <a:off x="622800" y="724619"/>
            <a:ext cx="10971936" cy="967381"/>
          </a:xfrm>
        </p:spPr>
        <p:txBody>
          <a:bodyPr/>
          <a:lstStyle/>
          <a:p>
            <a:r>
              <a:rPr lang="en-US"/>
              <a:t>Click to edit Master title style</a:t>
            </a:r>
            <a:endParaRPr lang="fi-FI"/>
          </a:p>
        </p:txBody>
      </p:sp>
      <p:sp>
        <p:nvSpPr>
          <p:cNvPr id="3" name="Päivämäärän paikkamerkki 2"/>
          <p:cNvSpPr>
            <a:spLocks noGrp="1"/>
          </p:cNvSpPr>
          <p:nvPr>
            <p:ph type="dt" sz="half" idx="10"/>
          </p:nvPr>
        </p:nvSpPr>
        <p:spPr/>
        <p:txBody>
          <a:bodyPr/>
          <a:lstStyle/>
          <a:p>
            <a:fld id="{17D3AE0A-5572-49F7-ACA3-5D00E11BB2A0}" type="datetime1">
              <a:rPr lang="en-US" smtClean="0"/>
              <a:pPr/>
              <a:t>6/10/2022</a:t>
            </a:fld>
            <a:endParaRPr lang="en-US"/>
          </a:p>
        </p:txBody>
      </p:sp>
      <p:sp>
        <p:nvSpPr>
          <p:cNvPr id="4" name="Alatunnisteen paikkamerkki 3"/>
          <p:cNvSpPr>
            <a:spLocks noGrp="1"/>
          </p:cNvSpPr>
          <p:nvPr>
            <p:ph type="ftr" sz="quarter" idx="11"/>
          </p:nvPr>
        </p:nvSpPr>
        <p:spPr/>
        <p:txBody>
          <a:bodyPr/>
          <a:lstStyle/>
          <a:p>
            <a:r>
              <a:rPr lang="en-US" dirty="0"/>
              <a:t>© Copyright MPS Enterprises Ltd.</a:t>
            </a:r>
          </a:p>
        </p:txBody>
      </p:sp>
      <p:sp>
        <p:nvSpPr>
          <p:cNvPr id="5" name="Dian numeron paikkamerkki 4"/>
          <p:cNvSpPr>
            <a:spLocks noGrp="1"/>
          </p:cNvSpPr>
          <p:nvPr>
            <p:ph type="sldNum" sz="quarter" idx="12"/>
          </p:nvPr>
        </p:nvSpPr>
        <p:spPr/>
        <p:txBody>
          <a:bodyPr/>
          <a:lstStyle/>
          <a:p>
            <a:fld id="{A80DE2DC-4C2B-4E48-A8C6-DE7CD8D82F9D}" type="slidenum">
              <a:rPr lang="en-US" smtClean="0"/>
              <a:pPr/>
              <a:t>‹#›</a:t>
            </a:fld>
            <a:endParaRPr lang="en-US"/>
          </a:p>
        </p:txBody>
      </p:sp>
      <p:sp>
        <p:nvSpPr>
          <p:cNvPr id="6" name="Content Placeholder 2"/>
          <p:cNvSpPr>
            <a:spLocks noGrp="1"/>
          </p:cNvSpPr>
          <p:nvPr>
            <p:ph sz="half" idx="1"/>
          </p:nvPr>
        </p:nvSpPr>
        <p:spPr>
          <a:xfrm>
            <a:off x="622800" y="1670400"/>
            <a:ext cx="5184000" cy="420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sz="half" idx="2"/>
          </p:nvPr>
        </p:nvSpPr>
        <p:spPr>
          <a:xfrm>
            <a:off x="6410736" y="1670400"/>
            <a:ext cx="5184000" cy="420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89792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43B35-53D5-4EA8-B604-29339FF2ACC8}"/>
              </a:ext>
            </a:extLst>
          </p:cNvPr>
          <p:cNvSpPr>
            <a:spLocks noGrp="1"/>
          </p:cNvSpPr>
          <p:nvPr>
            <p:ph type="title"/>
          </p:nvPr>
        </p:nvSpPr>
        <p:spPr>
          <a:xfrm>
            <a:off x="622800" y="756000"/>
            <a:ext cx="6274957" cy="9360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CEA24B-6EDD-407A-BECD-63912EB8CFF0}"/>
              </a:ext>
            </a:extLst>
          </p:cNvPr>
          <p:cNvSpPr>
            <a:spLocks noGrp="1"/>
          </p:cNvSpPr>
          <p:nvPr>
            <p:ph idx="1"/>
          </p:nvPr>
        </p:nvSpPr>
        <p:spPr>
          <a:xfrm>
            <a:off x="622800" y="2097156"/>
            <a:ext cx="6274957" cy="3778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5328453-EC6F-4CF5-81E3-98FF9BD638B8}"/>
              </a:ext>
            </a:extLst>
          </p:cNvPr>
          <p:cNvSpPr>
            <a:spLocks noGrp="1"/>
          </p:cNvSpPr>
          <p:nvPr>
            <p:ph type="dt" sz="half" idx="10"/>
          </p:nvPr>
        </p:nvSpPr>
        <p:spPr/>
        <p:txBody>
          <a:bodyPr/>
          <a:lstStyle/>
          <a:p>
            <a:fld id="{4D60A279-0A3A-433B-B978-89B4A937EE9A}" type="datetime1">
              <a:rPr lang="en-US" smtClean="0"/>
              <a:t>6/10/2022</a:t>
            </a:fld>
            <a:endParaRPr lang="en-US"/>
          </a:p>
        </p:txBody>
      </p:sp>
      <p:sp>
        <p:nvSpPr>
          <p:cNvPr id="5" name="Footer Placeholder 4">
            <a:extLst>
              <a:ext uri="{FF2B5EF4-FFF2-40B4-BE49-F238E27FC236}">
                <a16:creationId xmlns:a16="http://schemas.microsoft.com/office/drawing/2014/main" id="{F3926094-12D5-45AE-8D23-896BED21A1F1}"/>
              </a:ext>
            </a:extLst>
          </p:cNvPr>
          <p:cNvSpPr>
            <a:spLocks noGrp="1"/>
          </p:cNvSpPr>
          <p:nvPr>
            <p:ph type="ftr" sz="quarter" idx="11"/>
          </p:nvPr>
        </p:nvSpPr>
        <p:spPr/>
        <p:txBody>
          <a:bodyPr/>
          <a:lstStyle/>
          <a:p>
            <a:r>
              <a:rPr lang="en-US" dirty="0"/>
              <a:t>© Copyright MPS Enterprises Ltd.</a:t>
            </a:r>
          </a:p>
        </p:txBody>
      </p:sp>
      <p:sp>
        <p:nvSpPr>
          <p:cNvPr id="6" name="Slide Number Placeholder 5">
            <a:extLst>
              <a:ext uri="{FF2B5EF4-FFF2-40B4-BE49-F238E27FC236}">
                <a16:creationId xmlns:a16="http://schemas.microsoft.com/office/drawing/2014/main" id="{DCED946D-7DE5-4C9D-8530-57D14D5B8CC4}"/>
              </a:ext>
            </a:extLst>
          </p:cNvPr>
          <p:cNvSpPr>
            <a:spLocks noGrp="1"/>
          </p:cNvSpPr>
          <p:nvPr>
            <p:ph type="sldNum" sz="quarter" idx="12"/>
          </p:nvPr>
        </p:nvSpPr>
        <p:spPr/>
        <p:txBody>
          <a:bodyPr/>
          <a:lstStyle/>
          <a:p>
            <a:fld id="{A80DE2DC-4C2B-4E48-A8C6-DE7CD8D82F9D}" type="slidenum">
              <a:rPr lang="en-US" smtClean="0"/>
              <a:t>‹#›</a:t>
            </a:fld>
            <a:endParaRPr lang="en-US"/>
          </a:p>
        </p:txBody>
      </p:sp>
      <p:sp>
        <p:nvSpPr>
          <p:cNvPr id="11" name="Text Placeholder 10">
            <a:extLst>
              <a:ext uri="{FF2B5EF4-FFF2-40B4-BE49-F238E27FC236}">
                <a16:creationId xmlns:a16="http://schemas.microsoft.com/office/drawing/2014/main" id="{63114667-126F-410F-AC72-8E8AB8203594}"/>
              </a:ext>
            </a:extLst>
          </p:cNvPr>
          <p:cNvSpPr>
            <a:spLocks noGrp="1"/>
          </p:cNvSpPr>
          <p:nvPr>
            <p:ph type="body" sz="quarter" idx="13"/>
          </p:nvPr>
        </p:nvSpPr>
        <p:spPr>
          <a:xfrm>
            <a:off x="7325139" y="4591878"/>
            <a:ext cx="4244009" cy="1283322"/>
          </a:xfrm>
        </p:spPr>
        <p:txBody>
          <a:bodyPr/>
          <a:lstStyle>
            <a:lvl1pPr marL="0" indent="0">
              <a:buNone/>
              <a:defRPr sz="1750">
                <a:solidFill>
                  <a:schemeClr val="accent3"/>
                </a:solidFill>
              </a:defRPr>
            </a:lvl1pPr>
          </a:lstStyle>
          <a:p>
            <a:pPr lvl="0"/>
            <a:r>
              <a:rPr lang="en-US"/>
              <a:t>Click to edit Master text styles</a:t>
            </a:r>
          </a:p>
        </p:txBody>
      </p:sp>
      <p:sp>
        <p:nvSpPr>
          <p:cNvPr id="12" name="Picture Placeholder 9">
            <a:extLst>
              <a:ext uri="{FF2B5EF4-FFF2-40B4-BE49-F238E27FC236}">
                <a16:creationId xmlns:a16="http://schemas.microsoft.com/office/drawing/2014/main" id="{8433E4A9-6CE9-4CEA-9140-E0792C3BBE59}"/>
              </a:ext>
            </a:extLst>
          </p:cNvPr>
          <p:cNvSpPr>
            <a:spLocks noGrp="1"/>
          </p:cNvSpPr>
          <p:nvPr>
            <p:ph type="pic" sz="quarter" idx="14"/>
          </p:nvPr>
        </p:nvSpPr>
        <p:spPr>
          <a:xfrm>
            <a:off x="7325139" y="0"/>
            <a:ext cx="4244009" cy="4084984"/>
          </a:xfrm>
          <a:solidFill>
            <a:schemeClr val="bg1">
              <a:lumMod val="85000"/>
            </a:schemeClr>
          </a:solid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427392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Placehol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43B35-53D5-4EA8-B604-29339FF2ACC8}"/>
              </a:ext>
            </a:extLst>
          </p:cNvPr>
          <p:cNvSpPr>
            <a:spLocks noGrp="1"/>
          </p:cNvSpPr>
          <p:nvPr>
            <p:ph type="title"/>
          </p:nvPr>
        </p:nvSpPr>
        <p:spPr>
          <a:xfrm>
            <a:off x="622800" y="756000"/>
            <a:ext cx="10872000" cy="69511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CEA24B-6EDD-407A-BECD-63912EB8CFF0}"/>
              </a:ext>
            </a:extLst>
          </p:cNvPr>
          <p:cNvSpPr>
            <a:spLocks noGrp="1"/>
          </p:cNvSpPr>
          <p:nvPr>
            <p:ph idx="1"/>
          </p:nvPr>
        </p:nvSpPr>
        <p:spPr>
          <a:xfrm>
            <a:off x="622800" y="1451113"/>
            <a:ext cx="10872000" cy="626165"/>
          </a:xfrm>
        </p:spPr>
        <p:txBody>
          <a:bodyPr/>
          <a:lstStyle>
            <a:lvl1pPr marL="0" indent="0" algn="ctr">
              <a:buNone/>
              <a:defRPr>
                <a:solidFill>
                  <a:schemeClr val="tx2"/>
                </a:solidFill>
              </a:defRPr>
            </a:lvl1pPr>
            <a:lvl2pPr marL="268287" indent="0">
              <a:buNone/>
              <a:defRPr/>
            </a:lvl2pPr>
          </a:lstStyle>
          <a:p>
            <a:pPr lvl="0"/>
            <a:r>
              <a:rPr lang="en-US"/>
              <a:t>Click to edit Master text styles</a:t>
            </a:r>
          </a:p>
        </p:txBody>
      </p:sp>
      <p:sp>
        <p:nvSpPr>
          <p:cNvPr id="4" name="Date Placeholder 3">
            <a:extLst>
              <a:ext uri="{FF2B5EF4-FFF2-40B4-BE49-F238E27FC236}">
                <a16:creationId xmlns:a16="http://schemas.microsoft.com/office/drawing/2014/main" id="{F5328453-EC6F-4CF5-81E3-98FF9BD638B8}"/>
              </a:ext>
            </a:extLst>
          </p:cNvPr>
          <p:cNvSpPr>
            <a:spLocks noGrp="1"/>
          </p:cNvSpPr>
          <p:nvPr>
            <p:ph type="dt" sz="half" idx="10"/>
          </p:nvPr>
        </p:nvSpPr>
        <p:spPr/>
        <p:txBody>
          <a:bodyPr/>
          <a:lstStyle/>
          <a:p>
            <a:fld id="{321DBCAA-C04C-47DF-B202-0359D920DFCA}" type="datetime1">
              <a:rPr lang="en-US" smtClean="0"/>
              <a:t>6/10/2022</a:t>
            </a:fld>
            <a:endParaRPr lang="en-US"/>
          </a:p>
        </p:txBody>
      </p:sp>
      <p:sp>
        <p:nvSpPr>
          <p:cNvPr id="5" name="Footer Placeholder 4">
            <a:extLst>
              <a:ext uri="{FF2B5EF4-FFF2-40B4-BE49-F238E27FC236}">
                <a16:creationId xmlns:a16="http://schemas.microsoft.com/office/drawing/2014/main" id="{F3926094-12D5-45AE-8D23-896BED21A1F1}"/>
              </a:ext>
            </a:extLst>
          </p:cNvPr>
          <p:cNvSpPr>
            <a:spLocks noGrp="1"/>
          </p:cNvSpPr>
          <p:nvPr>
            <p:ph type="ftr" sz="quarter" idx="11"/>
          </p:nvPr>
        </p:nvSpPr>
        <p:spPr/>
        <p:txBody>
          <a:bodyPr/>
          <a:lstStyle/>
          <a:p>
            <a:r>
              <a:rPr lang="en-US" dirty="0"/>
              <a:t>© Copyright MPS Enterprises Ltd.</a:t>
            </a:r>
          </a:p>
        </p:txBody>
      </p:sp>
      <p:sp>
        <p:nvSpPr>
          <p:cNvPr id="6" name="Slide Number Placeholder 5">
            <a:extLst>
              <a:ext uri="{FF2B5EF4-FFF2-40B4-BE49-F238E27FC236}">
                <a16:creationId xmlns:a16="http://schemas.microsoft.com/office/drawing/2014/main" id="{DCED946D-7DE5-4C9D-8530-57D14D5B8CC4}"/>
              </a:ext>
            </a:extLst>
          </p:cNvPr>
          <p:cNvSpPr>
            <a:spLocks noGrp="1"/>
          </p:cNvSpPr>
          <p:nvPr>
            <p:ph type="sldNum" sz="quarter" idx="12"/>
          </p:nvPr>
        </p:nvSpPr>
        <p:spPr/>
        <p:txBody>
          <a:bodyPr/>
          <a:lstStyle/>
          <a:p>
            <a:fld id="{A80DE2DC-4C2B-4E48-A8C6-DE7CD8D82F9D}" type="slidenum">
              <a:rPr lang="en-US" smtClean="0"/>
              <a:t>‹#›</a:t>
            </a:fld>
            <a:endParaRPr lang="en-US"/>
          </a:p>
        </p:txBody>
      </p:sp>
      <p:sp>
        <p:nvSpPr>
          <p:cNvPr id="9" name="Content Placeholder 8">
            <a:extLst>
              <a:ext uri="{FF2B5EF4-FFF2-40B4-BE49-F238E27FC236}">
                <a16:creationId xmlns:a16="http://schemas.microsoft.com/office/drawing/2014/main" id="{E26A5B60-173F-4401-B367-6B80A809B192}"/>
              </a:ext>
            </a:extLst>
          </p:cNvPr>
          <p:cNvSpPr>
            <a:spLocks noGrp="1"/>
          </p:cNvSpPr>
          <p:nvPr>
            <p:ph sz="quarter" idx="13"/>
          </p:nvPr>
        </p:nvSpPr>
        <p:spPr>
          <a:xfrm>
            <a:off x="2047875" y="2414588"/>
            <a:ext cx="8070850" cy="3290887"/>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20299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box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5328453-EC6F-4CF5-81E3-98FF9BD638B8}"/>
              </a:ext>
            </a:extLst>
          </p:cNvPr>
          <p:cNvSpPr>
            <a:spLocks noGrp="1"/>
          </p:cNvSpPr>
          <p:nvPr>
            <p:ph type="dt" sz="half" idx="10"/>
          </p:nvPr>
        </p:nvSpPr>
        <p:spPr/>
        <p:txBody>
          <a:bodyPr/>
          <a:lstStyle/>
          <a:p>
            <a:fld id="{5816F0D6-2939-4F4F-8589-FDAA118F926A}" type="datetime1">
              <a:rPr lang="en-US" smtClean="0"/>
              <a:t>6/10/2022</a:t>
            </a:fld>
            <a:endParaRPr lang="en-US"/>
          </a:p>
        </p:txBody>
      </p:sp>
      <p:sp>
        <p:nvSpPr>
          <p:cNvPr id="5" name="Footer Placeholder 4">
            <a:extLst>
              <a:ext uri="{FF2B5EF4-FFF2-40B4-BE49-F238E27FC236}">
                <a16:creationId xmlns:a16="http://schemas.microsoft.com/office/drawing/2014/main" id="{F3926094-12D5-45AE-8D23-896BED21A1F1}"/>
              </a:ext>
            </a:extLst>
          </p:cNvPr>
          <p:cNvSpPr>
            <a:spLocks noGrp="1"/>
          </p:cNvSpPr>
          <p:nvPr>
            <p:ph type="ftr" sz="quarter" idx="11"/>
          </p:nvPr>
        </p:nvSpPr>
        <p:spPr/>
        <p:txBody>
          <a:bodyPr/>
          <a:lstStyle/>
          <a:p>
            <a:r>
              <a:rPr lang="en-US" dirty="0"/>
              <a:t>© Copyright MPS Enterprises Ltd.</a:t>
            </a:r>
          </a:p>
        </p:txBody>
      </p:sp>
      <p:sp>
        <p:nvSpPr>
          <p:cNvPr id="6" name="Slide Number Placeholder 5">
            <a:extLst>
              <a:ext uri="{FF2B5EF4-FFF2-40B4-BE49-F238E27FC236}">
                <a16:creationId xmlns:a16="http://schemas.microsoft.com/office/drawing/2014/main" id="{DCED946D-7DE5-4C9D-8530-57D14D5B8CC4}"/>
              </a:ext>
            </a:extLst>
          </p:cNvPr>
          <p:cNvSpPr>
            <a:spLocks noGrp="1"/>
          </p:cNvSpPr>
          <p:nvPr>
            <p:ph type="sldNum" sz="quarter" idx="12"/>
          </p:nvPr>
        </p:nvSpPr>
        <p:spPr/>
        <p:txBody>
          <a:bodyPr/>
          <a:lstStyle/>
          <a:p>
            <a:fld id="{A80DE2DC-4C2B-4E48-A8C6-DE7CD8D82F9D}" type="slidenum">
              <a:rPr lang="en-US" smtClean="0"/>
              <a:t>‹#›</a:t>
            </a:fld>
            <a:endParaRPr lang="en-US"/>
          </a:p>
        </p:txBody>
      </p:sp>
      <p:sp>
        <p:nvSpPr>
          <p:cNvPr id="8" name="Title 7">
            <a:extLst>
              <a:ext uri="{FF2B5EF4-FFF2-40B4-BE49-F238E27FC236}">
                <a16:creationId xmlns:a16="http://schemas.microsoft.com/office/drawing/2014/main" id="{FBC811A1-E651-47C0-B7CB-553D00E67AFC}"/>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182A9ED5-F6C0-4B5A-84BA-4DF5FD6B0EAC}"/>
              </a:ext>
            </a:extLst>
          </p:cNvPr>
          <p:cNvSpPr>
            <a:spLocks noGrp="1"/>
          </p:cNvSpPr>
          <p:nvPr>
            <p:ph type="body" sz="quarter" idx="13"/>
          </p:nvPr>
        </p:nvSpPr>
        <p:spPr>
          <a:xfrm>
            <a:off x="622300" y="2276475"/>
            <a:ext cx="3373438" cy="566738"/>
          </a:xfrm>
          <a:solidFill>
            <a:srgbClr val="00239C"/>
          </a:solidFill>
        </p:spPr>
        <p:txBody>
          <a:bodyPr lIns="216000" anchor="ctr" anchorCtr="0"/>
          <a:lstStyle>
            <a:lvl1pPr marL="0" indent="0">
              <a:buNone/>
              <a:defRPr b="1">
                <a:solidFill>
                  <a:srgbClr val="FFFFFF"/>
                </a:solidFill>
              </a:defRPr>
            </a:lvl1pPr>
          </a:lstStyle>
          <a:p>
            <a:pPr lvl="0"/>
            <a:r>
              <a:rPr lang="en-US"/>
              <a:t>Click to edit Master text styles</a:t>
            </a:r>
          </a:p>
        </p:txBody>
      </p:sp>
      <p:sp>
        <p:nvSpPr>
          <p:cNvPr id="13" name="Text Placeholder 12">
            <a:extLst>
              <a:ext uri="{FF2B5EF4-FFF2-40B4-BE49-F238E27FC236}">
                <a16:creationId xmlns:a16="http://schemas.microsoft.com/office/drawing/2014/main" id="{8AA5CA4F-04C0-4C1C-8582-9BDD64A6C04E}"/>
              </a:ext>
            </a:extLst>
          </p:cNvPr>
          <p:cNvSpPr>
            <a:spLocks noGrp="1"/>
          </p:cNvSpPr>
          <p:nvPr>
            <p:ph type="body" sz="quarter" idx="14"/>
          </p:nvPr>
        </p:nvSpPr>
        <p:spPr>
          <a:xfrm>
            <a:off x="622300" y="3071605"/>
            <a:ext cx="3373438" cy="1540152"/>
          </a:xfrm>
          <a:solidFill>
            <a:srgbClr val="EEEBE9"/>
          </a:solidFill>
        </p:spPr>
        <p:txBody>
          <a:bodyPr lIns="216000" tIns="144000" rIns="72000" bIns="108000"/>
          <a:lstStyle>
            <a:lvl1pPr marL="179388" indent="-179388">
              <a:defRPr sz="1300"/>
            </a:lvl1pPr>
          </a:lstStyle>
          <a:p>
            <a:pPr lvl="0"/>
            <a:r>
              <a:rPr lang="en-US"/>
              <a:t>Click to edit Master text styles</a:t>
            </a:r>
          </a:p>
        </p:txBody>
      </p:sp>
      <p:sp>
        <p:nvSpPr>
          <p:cNvPr id="14" name="Text Placeholder 10">
            <a:extLst>
              <a:ext uri="{FF2B5EF4-FFF2-40B4-BE49-F238E27FC236}">
                <a16:creationId xmlns:a16="http://schemas.microsoft.com/office/drawing/2014/main" id="{DB58457D-1C59-4C6E-9B2C-15D9114BDD84}"/>
              </a:ext>
            </a:extLst>
          </p:cNvPr>
          <p:cNvSpPr>
            <a:spLocks noGrp="1"/>
          </p:cNvSpPr>
          <p:nvPr>
            <p:ph type="body" sz="quarter" idx="15"/>
          </p:nvPr>
        </p:nvSpPr>
        <p:spPr>
          <a:xfrm>
            <a:off x="4419048" y="2276475"/>
            <a:ext cx="3373438" cy="566738"/>
          </a:xfrm>
          <a:solidFill>
            <a:srgbClr val="00239C"/>
          </a:solidFill>
        </p:spPr>
        <p:txBody>
          <a:bodyPr lIns="216000" anchor="ctr" anchorCtr="0"/>
          <a:lstStyle>
            <a:lvl1pPr marL="0" indent="0">
              <a:buNone/>
              <a:defRPr b="1">
                <a:solidFill>
                  <a:srgbClr val="FFFFFF"/>
                </a:solidFill>
              </a:defRPr>
            </a:lvl1pPr>
          </a:lstStyle>
          <a:p>
            <a:pPr lvl="0"/>
            <a:r>
              <a:rPr lang="en-US"/>
              <a:t>Click to edit Master text styles</a:t>
            </a:r>
          </a:p>
        </p:txBody>
      </p:sp>
      <p:sp>
        <p:nvSpPr>
          <p:cNvPr id="15" name="Text Placeholder 12">
            <a:extLst>
              <a:ext uri="{FF2B5EF4-FFF2-40B4-BE49-F238E27FC236}">
                <a16:creationId xmlns:a16="http://schemas.microsoft.com/office/drawing/2014/main" id="{BBC3B676-429A-4058-8B22-19315C9F500F}"/>
              </a:ext>
            </a:extLst>
          </p:cNvPr>
          <p:cNvSpPr>
            <a:spLocks noGrp="1"/>
          </p:cNvSpPr>
          <p:nvPr>
            <p:ph type="body" sz="quarter" idx="16"/>
          </p:nvPr>
        </p:nvSpPr>
        <p:spPr>
          <a:xfrm>
            <a:off x="4419048" y="3071605"/>
            <a:ext cx="3373438" cy="1540152"/>
          </a:xfrm>
          <a:solidFill>
            <a:srgbClr val="EEEBE9"/>
          </a:solidFill>
        </p:spPr>
        <p:txBody>
          <a:bodyPr lIns="216000" tIns="144000" rIns="72000" bIns="108000"/>
          <a:lstStyle>
            <a:lvl1pPr marL="179388" indent="-179388">
              <a:defRPr sz="1300"/>
            </a:lvl1pPr>
          </a:lstStyle>
          <a:p>
            <a:pPr lvl="0"/>
            <a:r>
              <a:rPr lang="en-US"/>
              <a:t>Click to edit Master text styles</a:t>
            </a:r>
          </a:p>
        </p:txBody>
      </p:sp>
      <p:sp>
        <p:nvSpPr>
          <p:cNvPr id="16" name="Text Placeholder 10">
            <a:extLst>
              <a:ext uri="{FF2B5EF4-FFF2-40B4-BE49-F238E27FC236}">
                <a16:creationId xmlns:a16="http://schemas.microsoft.com/office/drawing/2014/main" id="{F7924487-2759-4094-B705-C00DDF7939B5}"/>
              </a:ext>
            </a:extLst>
          </p:cNvPr>
          <p:cNvSpPr>
            <a:spLocks noGrp="1"/>
          </p:cNvSpPr>
          <p:nvPr>
            <p:ph type="body" sz="quarter" idx="17"/>
          </p:nvPr>
        </p:nvSpPr>
        <p:spPr>
          <a:xfrm>
            <a:off x="8176039" y="2276475"/>
            <a:ext cx="3373438" cy="566738"/>
          </a:xfrm>
          <a:solidFill>
            <a:srgbClr val="00239C"/>
          </a:solidFill>
        </p:spPr>
        <p:txBody>
          <a:bodyPr lIns="216000" anchor="ctr" anchorCtr="0"/>
          <a:lstStyle>
            <a:lvl1pPr marL="0" indent="0">
              <a:buNone/>
              <a:defRPr b="1">
                <a:solidFill>
                  <a:srgbClr val="FFFFFF"/>
                </a:solidFill>
              </a:defRPr>
            </a:lvl1pPr>
          </a:lstStyle>
          <a:p>
            <a:pPr lvl="0"/>
            <a:r>
              <a:rPr lang="en-US"/>
              <a:t>Click to edit Master text styles</a:t>
            </a:r>
          </a:p>
        </p:txBody>
      </p:sp>
      <p:sp>
        <p:nvSpPr>
          <p:cNvPr id="17" name="Text Placeholder 12">
            <a:extLst>
              <a:ext uri="{FF2B5EF4-FFF2-40B4-BE49-F238E27FC236}">
                <a16:creationId xmlns:a16="http://schemas.microsoft.com/office/drawing/2014/main" id="{44EA28CD-C0D0-4CAD-9E47-ACCCE4BB3B02}"/>
              </a:ext>
            </a:extLst>
          </p:cNvPr>
          <p:cNvSpPr>
            <a:spLocks noGrp="1"/>
          </p:cNvSpPr>
          <p:nvPr>
            <p:ph type="body" sz="quarter" idx="18"/>
          </p:nvPr>
        </p:nvSpPr>
        <p:spPr>
          <a:xfrm>
            <a:off x="8176039" y="3071605"/>
            <a:ext cx="3373438" cy="1540152"/>
          </a:xfrm>
          <a:solidFill>
            <a:srgbClr val="EEEBE9"/>
          </a:solidFill>
        </p:spPr>
        <p:txBody>
          <a:bodyPr lIns="216000" tIns="144000" rIns="72000" bIns="108000"/>
          <a:lstStyle>
            <a:lvl1pPr marL="179388" indent="-179388">
              <a:defRPr sz="1300"/>
            </a:lvl1pPr>
          </a:lstStyle>
          <a:p>
            <a:pPr lvl="0"/>
            <a:r>
              <a:rPr lang="en-US"/>
              <a:t>Click to edit Master text styles</a:t>
            </a:r>
          </a:p>
        </p:txBody>
      </p:sp>
    </p:spTree>
    <p:extLst>
      <p:ext uri="{BB962C8B-B14F-4D97-AF65-F5344CB8AC3E}">
        <p14:creationId xmlns:p14="http://schemas.microsoft.com/office/powerpoint/2010/main" val="1733782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9F8E3E-4772-44F7-B04C-43FD64370351}"/>
              </a:ext>
            </a:extLst>
          </p:cNvPr>
          <p:cNvSpPr>
            <a:spLocks noGrp="1"/>
          </p:cNvSpPr>
          <p:nvPr>
            <p:ph type="title"/>
          </p:nvPr>
        </p:nvSpPr>
        <p:spPr>
          <a:xfrm>
            <a:off x="622800" y="724619"/>
            <a:ext cx="10872000" cy="967381"/>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176E48-34C0-4105-BBA3-7275FCABBB06}"/>
              </a:ext>
            </a:extLst>
          </p:cNvPr>
          <p:cNvSpPr>
            <a:spLocks noGrp="1"/>
          </p:cNvSpPr>
          <p:nvPr>
            <p:ph type="body" idx="1"/>
          </p:nvPr>
        </p:nvSpPr>
        <p:spPr>
          <a:xfrm>
            <a:off x="622800" y="1669774"/>
            <a:ext cx="10872000" cy="420542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2286EB7-44CD-48EC-B9AA-9ECCFEC63458}"/>
              </a:ext>
            </a:extLst>
          </p:cNvPr>
          <p:cNvSpPr>
            <a:spLocks noGrp="1"/>
          </p:cNvSpPr>
          <p:nvPr>
            <p:ph type="dt" sz="half" idx="2"/>
          </p:nvPr>
        </p:nvSpPr>
        <p:spPr>
          <a:xfrm>
            <a:off x="341244" y="6370983"/>
            <a:ext cx="912660" cy="251101"/>
          </a:xfrm>
          <a:prstGeom prst="rect">
            <a:avLst/>
          </a:prstGeom>
        </p:spPr>
        <p:txBody>
          <a:bodyPr vert="horz" lIns="0" tIns="0" rIns="0" bIns="0" rtlCol="0" anchor="ctr">
            <a:noAutofit/>
          </a:bodyPr>
          <a:lstStyle>
            <a:lvl1pPr algn="l">
              <a:defRPr sz="800">
                <a:solidFill>
                  <a:schemeClr val="tx1"/>
                </a:solidFill>
              </a:defRPr>
            </a:lvl1pPr>
          </a:lstStyle>
          <a:p>
            <a:fld id="{17D3AE0A-5572-49F7-ACA3-5D00E11BB2A0}" type="datetime1">
              <a:rPr lang="en-US" smtClean="0"/>
              <a:pPr/>
              <a:t>6/10/2022</a:t>
            </a:fld>
            <a:endParaRPr lang="en-US"/>
          </a:p>
        </p:txBody>
      </p:sp>
      <p:sp>
        <p:nvSpPr>
          <p:cNvPr id="5" name="Footer Placeholder 4">
            <a:extLst>
              <a:ext uri="{FF2B5EF4-FFF2-40B4-BE49-F238E27FC236}">
                <a16:creationId xmlns:a16="http://schemas.microsoft.com/office/drawing/2014/main" id="{3780AB47-DA22-4BC3-BC68-1A46A13778DA}"/>
              </a:ext>
            </a:extLst>
          </p:cNvPr>
          <p:cNvSpPr>
            <a:spLocks noGrp="1"/>
          </p:cNvSpPr>
          <p:nvPr>
            <p:ph type="ftr" sz="quarter" idx="3"/>
          </p:nvPr>
        </p:nvSpPr>
        <p:spPr>
          <a:xfrm rot="16200000">
            <a:off x="10604438" y="4533597"/>
            <a:ext cx="2514599" cy="261501"/>
          </a:xfrm>
          <a:prstGeom prst="rect">
            <a:avLst/>
          </a:prstGeom>
        </p:spPr>
        <p:txBody>
          <a:bodyPr vert="horz" lIns="0" tIns="0" rIns="0" bIns="0" rtlCol="0" anchor="ctr">
            <a:noAutofit/>
          </a:bodyPr>
          <a:lstStyle>
            <a:lvl1pPr algn="l">
              <a:defRPr sz="900">
                <a:solidFill>
                  <a:schemeClr val="tx1"/>
                </a:solidFill>
              </a:defRPr>
            </a:lvl1pPr>
          </a:lstStyle>
          <a:p>
            <a:r>
              <a:rPr lang="en-US" dirty="0"/>
              <a:t>© Copyright MPS Enterprises Ltd.</a:t>
            </a:r>
          </a:p>
        </p:txBody>
      </p:sp>
      <p:sp>
        <p:nvSpPr>
          <p:cNvPr id="6" name="Slide Number Placeholder 5">
            <a:extLst>
              <a:ext uri="{FF2B5EF4-FFF2-40B4-BE49-F238E27FC236}">
                <a16:creationId xmlns:a16="http://schemas.microsoft.com/office/drawing/2014/main" id="{82B92C27-4708-4D8E-8F72-D598830FA52B}"/>
              </a:ext>
            </a:extLst>
          </p:cNvPr>
          <p:cNvSpPr>
            <a:spLocks noGrp="1"/>
          </p:cNvSpPr>
          <p:nvPr>
            <p:ph type="sldNum" sz="quarter" idx="4"/>
          </p:nvPr>
        </p:nvSpPr>
        <p:spPr>
          <a:xfrm>
            <a:off x="11012557" y="6370983"/>
            <a:ext cx="907774" cy="251101"/>
          </a:xfrm>
          <a:prstGeom prst="rect">
            <a:avLst/>
          </a:prstGeom>
        </p:spPr>
        <p:txBody>
          <a:bodyPr vert="horz" lIns="0" tIns="0" rIns="0" bIns="0" rtlCol="0" anchor="ctr">
            <a:noAutofit/>
          </a:bodyPr>
          <a:lstStyle>
            <a:lvl1pPr algn="r">
              <a:defRPr sz="800" b="1">
                <a:solidFill>
                  <a:schemeClr val="tx1"/>
                </a:solidFill>
              </a:defRPr>
            </a:lvl1pPr>
          </a:lstStyle>
          <a:p>
            <a:fld id="{A80DE2DC-4C2B-4E48-A8C6-DE7CD8D82F9D}" type="slidenum">
              <a:rPr lang="en-US" smtClean="0"/>
              <a:pPr/>
              <a:t>‹#›</a:t>
            </a:fld>
            <a:endParaRPr lang="en-US"/>
          </a:p>
        </p:txBody>
      </p:sp>
      <p:sp>
        <p:nvSpPr>
          <p:cNvPr id="8" name="Freeform 5">
            <a:extLst>
              <a:ext uri="{FF2B5EF4-FFF2-40B4-BE49-F238E27FC236}">
                <a16:creationId xmlns:a16="http://schemas.microsoft.com/office/drawing/2014/main" id="{5E870751-65C6-4E37-9E5B-DDDD131A87A2}"/>
              </a:ext>
            </a:extLst>
          </p:cNvPr>
          <p:cNvSpPr>
            <a:spLocks/>
          </p:cNvSpPr>
          <p:nvPr userDrawn="1"/>
        </p:nvSpPr>
        <p:spPr bwMode="black">
          <a:xfrm>
            <a:off x="5810594" y="5973418"/>
            <a:ext cx="575698" cy="486556"/>
          </a:xfrm>
          <a:custGeom>
            <a:avLst/>
            <a:gdLst>
              <a:gd name="T0" fmla="*/ 37693 w 44680"/>
              <a:gd name="T1" fmla="*/ 23745 h 37757"/>
              <a:gd name="T2" fmla="*/ 37631 w 44680"/>
              <a:gd name="T3" fmla="*/ 23747 h 37757"/>
              <a:gd name="T4" fmla="*/ 37631 w 44680"/>
              <a:gd name="T5" fmla="*/ 23745 h 37757"/>
              <a:gd name="T6" fmla="*/ 30706 w 44680"/>
              <a:gd name="T7" fmla="*/ 23745 h 37757"/>
              <a:gd name="T8" fmla="*/ 29809 w 44680"/>
              <a:gd name="T9" fmla="*/ 22848 h 37757"/>
              <a:gd name="T10" fmla="*/ 30706 w 44680"/>
              <a:gd name="T11" fmla="*/ 21950 h 37757"/>
              <a:gd name="T12" fmla="*/ 37637 w 44680"/>
              <a:gd name="T13" fmla="*/ 21950 h 37757"/>
              <a:gd name="T14" fmla="*/ 37636 w 44680"/>
              <a:gd name="T15" fmla="*/ 21935 h 37757"/>
              <a:gd name="T16" fmla="*/ 43655 w 44680"/>
              <a:gd name="T17" fmla="*/ 21935 h 37757"/>
              <a:gd name="T18" fmla="*/ 43655 w 44680"/>
              <a:gd name="T19" fmla="*/ 15835 h 37757"/>
              <a:gd name="T20" fmla="*/ 30706 w 44680"/>
              <a:gd name="T21" fmla="*/ 15835 h 37757"/>
              <a:gd name="T22" fmla="*/ 30706 w 44680"/>
              <a:gd name="T23" fmla="*/ 15836 h 37757"/>
              <a:gd name="T24" fmla="*/ 30706 w 44680"/>
              <a:gd name="T25" fmla="*/ 15836 h 37757"/>
              <a:gd name="T26" fmla="*/ 23719 w 44680"/>
              <a:gd name="T27" fmla="*/ 22823 h 37757"/>
              <a:gd name="T28" fmla="*/ 30706 w 44680"/>
              <a:gd name="T29" fmla="*/ 29810 h 37757"/>
              <a:gd name="T30" fmla="*/ 30768 w 44680"/>
              <a:gd name="T31" fmla="*/ 29809 h 37757"/>
              <a:gd name="T32" fmla="*/ 30766 w 44680"/>
              <a:gd name="T33" fmla="*/ 29835 h 37757"/>
              <a:gd name="T34" fmla="*/ 37693 w 44680"/>
              <a:gd name="T35" fmla="*/ 29835 h 37757"/>
              <a:gd name="T36" fmla="*/ 38590 w 44680"/>
              <a:gd name="T37" fmla="*/ 30732 h 37757"/>
              <a:gd name="T38" fmla="*/ 37693 w 44680"/>
              <a:gd name="T39" fmla="*/ 31629 h 37757"/>
              <a:gd name="T40" fmla="*/ 30766 w 44680"/>
              <a:gd name="T41" fmla="*/ 31629 h 37757"/>
              <a:gd name="T42" fmla="*/ 30769 w 44680"/>
              <a:gd name="T43" fmla="*/ 31657 h 37757"/>
              <a:gd name="T44" fmla="*/ 21904 w 44680"/>
              <a:gd name="T45" fmla="*/ 31657 h 37757"/>
              <a:gd name="T46" fmla="*/ 21904 w 44680"/>
              <a:gd name="T47" fmla="*/ 14012 h 37757"/>
              <a:gd name="T48" fmla="*/ 37729 w 44680"/>
              <a:gd name="T49" fmla="*/ 14012 h 37757"/>
              <a:gd name="T50" fmla="*/ 44680 w 44680"/>
              <a:gd name="T51" fmla="*/ 6988 h 37757"/>
              <a:gd name="T52" fmla="*/ 37693 w 44680"/>
              <a:gd name="T53" fmla="*/ 0 h 37757"/>
              <a:gd name="T54" fmla="*/ 0 w 44680"/>
              <a:gd name="T55" fmla="*/ 16 h 37757"/>
              <a:gd name="T56" fmla="*/ 0 w 44680"/>
              <a:gd name="T57" fmla="*/ 6101 h 37757"/>
              <a:gd name="T58" fmla="*/ 37693 w 44680"/>
              <a:gd name="T59" fmla="*/ 6101 h 37757"/>
              <a:gd name="T60" fmla="*/ 37693 w 44680"/>
              <a:gd name="T61" fmla="*/ 6101 h 37757"/>
              <a:gd name="T62" fmla="*/ 38590 w 44680"/>
              <a:gd name="T63" fmla="*/ 6998 h 37757"/>
              <a:gd name="T64" fmla="*/ 37693 w 44680"/>
              <a:gd name="T65" fmla="*/ 7912 h 37757"/>
              <a:gd name="T66" fmla="*/ 16197 w 44680"/>
              <a:gd name="T67" fmla="*/ 7912 h 37757"/>
              <a:gd name="T68" fmla="*/ 10962 w 44680"/>
              <a:gd name="T69" fmla="*/ 10962 h 37757"/>
              <a:gd name="T70" fmla="*/ 6508 w 44680"/>
              <a:gd name="T71" fmla="*/ 7912 h 37757"/>
              <a:gd name="T72" fmla="*/ 0 w 44680"/>
              <a:gd name="T73" fmla="*/ 7912 h 37757"/>
              <a:gd name="T74" fmla="*/ 0 w 44680"/>
              <a:gd name="T75" fmla="*/ 37756 h 37757"/>
              <a:gd name="T76" fmla="*/ 6100 w 44680"/>
              <a:gd name="T77" fmla="*/ 37756 h 37757"/>
              <a:gd name="T78" fmla="*/ 6100 w 44680"/>
              <a:gd name="T79" fmla="*/ 16526 h 37757"/>
              <a:gd name="T80" fmla="*/ 6115 w 44680"/>
              <a:gd name="T81" fmla="*/ 16526 h 37757"/>
              <a:gd name="T82" fmla="*/ 6115 w 44680"/>
              <a:gd name="T83" fmla="*/ 16410 h 37757"/>
              <a:gd name="T84" fmla="*/ 7012 w 44680"/>
              <a:gd name="T85" fmla="*/ 15513 h 37757"/>
              <a:gd name="T86" fmla="*/ 7910 w 44680"/>
              <a:gd name="T87" fmla="*/ 16410 h 37757"/>
              <a:gd name="T88" fmla="*/ 7910 w 44680"/>
              <a:gd name="T89" fmla="*/ 16526 h 37757"/>
              <a:gd name="T90" fmla="*/ 7912 w 44680"/>
              <a:gd name="T91" fmla="*/ 16526 h 37757"/>
              <a:gd name="T92" fmla="*/ 7912 w 44680"/>
              <a:gd name="T93" fmla="*/ 37756 h 37757"/>
              <a:gd name="T94" fmla="*/ 14011 w 44680"/>
              <a:gd name="T95" fmla="*/ 37756 h 37757"/>
              <a:gd name="T96" fmla="*/ 14011 w 44680"/>
              <a:gd name="T97" fmla="*/ 16410 h 37757"/>
              <a:gd name="T98" fmla="*/ 14909 w 44680"/>
              <a:gd name="T99" fmla="*/ 15513 h 37757"/>
              <a:gd name="T100" fmla="*/ 15805 w 44680"/>
              <a:gd name="T101" fmla="*/ 16410 h 37757"/>
              <a:gd name="T102" fmla="*/ 15805 w 44680"/>
              <a:gd name="T103" fmla="*/ 37757 h 37757"/>
              <a:gd name="T104" fmla="*/ 37693 w 44680"/>
              <a:gd name="T105" fmla="*/ 37757 h 37757"/>
              <a:gd name="T106" fmla="*/ 37693 w 44680"/>
              <a:gd name="T107" fmla="*/ 37719 h 37757"/>
              <a:gd name="T108" fmla="*/ 44680 w 44680"/>
              <a:gd name="T109" fmla="*/ 30732 h 37757"/>
              <a:gd name="T110" fmla="*/ 37693 w 44680"/>
              <a:gd name="T111" fmla="*/ 23745 h 37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80" h="37757">
                <a:moveTo>
                  <a:pt x="37693" y="23745"/>
                </a:moveTo>
                <a:cubicBezTo>
                  <a:pt x="37672" y="23745"/>
                  <a:pt x="37652" y="23747"/>
                  <a:pt x="37631" y="23747"/>
                </a:cubicBezTo>
                <a:cubicBezTo>
                  <a:pt x="37631" y="23746"/>
                  <a:pt x="37631" y="23745"/>
                  <a:pt x="37631" y="23745"/>
                </a:cubicBezTo>
                <a:lnTo>
                  <a:pt x="30706" y="23745"/>
                </a:lnTo>
                <a:cubicBezTo>
                  <a:pt x="30211" y="23745"/>
                  <a:pt x="29809" y="23343"/>
                  <a:pt x="29809" y="22848"/>
                </a:cubicBezTo>
                <a:cubicBezTo>
                  <a:pt x="29809" y="22352"/>
                  <a:pt x="30211" y="21950"/>
                  <a:pt x="30706" y="21950"/>
                </a:cubicBezTo>
                <a:lnTo>
                  <a:pt x="37637" y="21950"/>
                </a:lnTo>
                <a:cubicBezTo>
                  <a:pt x="37636" y="21946"/>
                  <a:pt x="37636" y="21941"/>
                  <a:pt x="37636" y="21935"/>
                </a:cubicBezTo>
                <a:lnTo>
                  <a:pt x="43655" y="21935"/>
                </a:lnTo>
                <a:lnTo>
                  <a:pt x="43655" y="15835"/>
                </a:lnTo>
                <a:lnTo>
                  <a:pt x="30706" y="15835"/>
                </a:lnTo>
                <a:lnTo>
                  <a:pt x="30706" y="15836"/>
                </a:lnTo>
                <a:lnTo>
                  <a:pt x="30706" y="15836"/>
                </a:lnTo>
                <a:cubicBezTo>
                  <a:pt x="26847" y="15836"/>
                  <a:pt x="23719" y="18964"/>
                  <a:pt x="23719" y="22823"/>
                </a:cubicBezTo>
                <a:cubicBezTo>
                  <a:pt x="23719" y="26682"/>
                  <a:pt x="26847" y="29810"/>
                  <a:pt x="30706" y="29810"/>
                </a:cubicBezTo>
                <a:cubicBezTo>
                  <a:pt x="30727" y="29810"/>
                  <a:pt x="30748" y="29809"/>
                  <a:pt x="30768" y="29809"/>
                </a:cubicBezTo>
                <a:cubicBezTo>
                  <a:pt x="30768" y="29818"/>
                  <a:pt x="30767" y="29827"/>
                  <a:pt x="30766" y="29835"/>
                </a:cubicBezTo>
                <a:lnTo>
                  <a:pt x="37693" y="29835"/>
                </a:lnTo>
                <a:cubicBezTo>
                  <a:pt x="38189" y="29835"/>
                  <a:pt x="38590" y="30237"/>
                  <a:pt x="38590" y="30732"/>
                </a:cubicBezTo>
                <a:cubicBezTo>
                  <a:pt x="38590" y="31228"/>
                  <a:pt x="38189" y="31629"/>
                  <a:pt x="37693" y="31629"/>
                </a:cubicBezTo>
                <a:lnTo>
                  <a:pt x="30766" y="31629"/>
                </a:lnTo>
                <a:cubicBezTo>
                  <a:pt x="30767" y="31639"/>
                  <a:pt x="30768" y="31648"/>
                  <a:pt x="30769" y="31657"/>
                </a:cubicBezTo>
                <a:lnTo>
                  <a:pt x="21904" y="31657"/>
                </a:lnTo>
                <a:lnTo>
                  <a:pt x="21904" y="14012"/>
                </a:lnTo>
                <a:lnTo>
                  <a:pt x="37729" y="14012"/>
                </a:lnTo>
                <a:cubicBezTo>
                  <a:pt x="41571" y="13993"/>
                  <a:pt x="44680" y="10835"/>
                  <a:pt x="44680" y="6988"/>
                </a:cubicBezTo>
                <a:cubicBezTo>
                  <a:pt x="44680" y="3129"/>
                  <a:pt x="41552" y="0"/>
                  <a:pt x="37693" y="0"/>
                </a:cubicBezTo>
                <a:lnTo>
                  <a:pt x="0" y="16"/>
                </a:lnTo>
                <a:lnTo>
                  <a:pt x="0" y="6101"/>
                </a:lnTo>
                <a:lnTo>
                  <a:pt x="37693" y="6101"/>
                </a:lnTo>
                <a:lnTo>
                  <a:pt x="37693" y="6101"/>
                </a:lnTo>
                <a:cubicBezTo>
                  <a:pt x="38189" y="6101"/>
                  <a:pt x="38590" y="6503"/>
                  <a:pt x="38590" y="6998"/>
                </a:cubicBezTo>
                <a:cubicBezTo>
                  <a:pt x="38590" y="7493"/>
                  <a:pt x="38189" y="7912"/>
                  <a:pt x="37693" y="7912"/>
                </a:cubicBezTo>
                <a:lnTo>
                  <a:pt x="16197" y="7912"/>
                </a:lnTo>
                <a:cubicBezTo>
                  <a:pt x="13559" y="7912"/>
                  <a:pt x="12915" y="9010"/>
                  <a:pt x="10962" y="10962"/>
                </a:cubicBezTo>
                <a:cubicBezTo>
                  <a:pt x="9328" y="9328"/>
                  <a:pt x="8280" y="7912"/>
                  <a:pt x="6508" y="7912"/>
                </a:cubicBezTo>
                <a:lnTo>
                  <a:pt x="0" y="7912"/>
                </a:lnTo>
                <a:lnTo>
                  <a:pt x="0" y="37756"/>
                </a:lnTo>
                <a:lnTo>
                  <a:pt x="6100" y="37756"/>
                </a:lnTo>
                <a:lnTo>
                  <a:pt x="6100" y="16526"/>
                </a:lnTo>
                <a:lnTo>
                  <a:pt x="6115" y="16526"/>
                </a:lnTo>
                <a:lnTo>
                  <a:pt x="6115" y="16410"/>
                </a:lnTo>
                <a:cubicBezTo>
                  <a:pt x="6115" y="15915"/>
                  <a:pt x="6517" y="15513"/>
                  <a:pt x="7012" y="15513"/>
                </a:cubicBezTo>
                <a:cubicBezTo>
                  <a:pt x="7508" y="15513"/>
                  <a:pt x="7910" y="15915"/>
                  <a:pt x="7910" y="16410"/>
                </a:cubicBezTo>
                <a:lnTo>
                  <a:pt x="7910" y="16526"/>
                </a:lnTo>
                <a:lnTo>
                  <a:pt x="7912" y="16526"/>
                </a:lnTo>
                <a:lnTo>
                  <a:pt x="7912" y="37756"/>
                </a:lnTo>
                <a:lnTo>
                  <a:pt x="14011" y="37756"/>
                </a:lnTo>
                <a:lnTo>
                  <a:pt x="14011" y="16410"/>
                </a:lnTo>
                <a:cubicBezTo>
                  <a:pt x="14011" y="15915"/>
                  <a:pt x="14413" y="15513"/>
                  <a:pt x="14909" y="15513"/>
                </a:cubicBezTo>
                <a:cubicBezTo>
                  <a:pt x="15403" y="15513"/>
                  <a:pt x="15805" y="15915"/>
                  <a:pt x="15805" y="16410"/>
                </a:cubicBezTo>
                <a:lnTo>
                  <a:pt x="15805" y="37757"/>
                </a:lnTo>
                <a:lnTo>
                  <a:pt x="37693" y="37757"/>
                </a:lnTo>
                <a:lnTo>
                  <a:pt x="37693" y="37719"/>
                </a:lnTo>
                <a:cubicBezTo>
                  <a:pt x="41552" y="37719"/>
                  <a:pt x="44680" y="34591"/>
                  <a:pt x="44680" y="30732"/>
                </a:cubicBezTo>
                <a:cubicBezTo>
                  <a:pt x="44680" y="26873"/>
                  <a:pt x="41552" y="23745"/>
                  <a:pt x="37693" y="23745"/>
                </a:cubicBezTo>
                <a:close/>
              </a:path>
            </a:pathLst>
          </a:custGeom>
          <a:solidFill>
            <a:srgbClr val="00239C"/>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486835473"/>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7" r:id="rId3"/>
    <p:sldLayoutId id="2147483650" r:id="rId4"/>
    <p:sldLayoutId id="2147483652" r:id="rId5"/>
    <p:sldLayoutId id="2147483668" r:id="rId6"/>
    <p:sldLayoutId id="2147483660" r:id="rId7"/>
    <p:sldLayoutId id="2147483661" r:id="rId8"/>
    <p:sldLayoutId id="2147483663" r:id="rId9"/>
    <p:sldLayoutId id="2147483665" r:id="rId10"/>
    <p:sldLayoutId id="2147483655" r:id="rId11"/>
    <p:sldLayoutId id="2147483670" r:id="rId12"/>
    <p:sldLayoutId id="2147483669" r:id="rId13"/>
    <p:sldLayoutId id="2147483656" r:id="rId14"/>
    <p:sldLayoutId id="2147483654" r:id="rId15"/>
    <p:sldLayoutId id="2147483664" r:id="rId16"/>
    <p:sldLayoutId id="2147483671" r:id="rId17"/>
  </p:sldLayoutIdLst>
  <p:hf hdr="0" dt="0"/>
  <p:txStyles>
    <p:titleStyle>
      <a:lvl1pPr algn="l" defTabSz="914400" rtl="0" eaLnBrk="1" latinLnBrk="0" hangingPunct="1">
        <a:lnSpc>
          <a:spcPct val="100000"/>
        </a:lnSpc>
        <a:spcBef>
          <a:spcPct val="0"/>
        </a:spcBef>
        <a:buNone/>
        <a:defRPr sz="2900" b="1" kern="1200">
          <a:solidFill>
            <a:schemeClr val="tx2"/>
          </a:solidFill>
          <a:latin typeface="+mj-lt"/>
          <a:ea typeface="+mj-ea"/>
          <a:cs typeface="+mj-cs"/>
        </a:defRPr>
      </a:lvl1pPr>
    </p:titleStyle>
    <p:bodyStyle>
      <a:lvl1pPr marL="268288" indent="-268288" algn="l" defTabSz="914400" rtl="0" eaLnBrk="1" latinLnBrk="0" hangingPunct="1">
        <a:lnSpc>
          <a:spcPct val="100000"/>
        </a:lnSpc>
        <a:spcBef>
          <a:spcPts val="1000"/>
        </a:spcBef>
        <a:buFont typeface="Arial" panose="020B0604020202020204" pitchFamily="34" charset="0"/>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073150" indent="-268288"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4pPr>
      <a:lvl5pPr marL="1341438" indent="-268288" algn="l" defTabSz="914400" rtl="0" eaLnBrk="1" latinLnBrk="0" hangingPunct="1">
        <a:lnSpc>
          <a:spcPct val="100000"/>
        </a:lnSpc>
        <a:spcBef>
          <a:spcPts val="500"/>
        </a:spcBef>
        <a:buFont typeface="Arial" panose="020B0604020202020204" pitchFamily="34" charset="0"/>
        <a:buChar char="-"/>
        <a:defRPr sz="16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7.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1.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536AAB52-B7B7-479B-A7AE-4A1E96CB14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987209" y="1802287"/>
            <a:ext cx="5204792" cy="3252995"/>
          </a:xfrm>
        </p:spPr>
      </p:pic>
      <p:sp>
        <p:nvSpPr>
          <p:cNvPr id="3" name="Title 2">
            <a:extLst>
              <a:ext uri="{FF2B5EF4-FFF2-40B4-BE49-F238E27FC236}">
                <a16:creationId xmlns:a16="http://schemas.microsoft.com/office/drawing/2014/main" id="{3D901690-736F-4489-AAA7-49AAEC030DA4}"/>
              </a:ext>
            </a:extLst>
          </p:cNvPr>
          <p:cNvSpPr>
            <a:spLocks noGrp="1"/>
          </p:cNvSpPr>
          <p:nvPr>
            <p:ph type="ctrTitle"/>
          </p:nvPr>
        </p:nvSpPr>
        <p:spPr/>
        <p:txBody>
          <a:bodyPr/>
          <a:lstStyle/>
          <a:p>
            <a:r>
              <a:rPr lang="fi-FI" sz="4400" dirty="0"/>
              <a:t>Hyvinkään Opisto</a:t>
            </a:r>
            <a:br>
              <a:rPr lang="fi-FI" sz="4400" dirty="0"/>
            </a:br>
            <a:r>
              <a:rPr lang="fi-FI" sz="2900" dirty="0"/>
              <a:t>Tuntiopettajien työhyvinvointikartoitus </a:t>
            </a:r>
            <a:r>
              <a:rPr lang="fi-FI" sz="2400" dirty="0"/>
              <a:t>2022</a:t>
            </a:r>
            <a:endParaRPr lang="fi-FI" sz="2900" dirty="0"/>
          </a:p>
        </p:txBody>
      </p:sp>
      <p:graphicFrame>
        <p:nvGraphicFramePr>
          <p:cNvPr id="4" name="Table 3">
            <a:extLst>
              <a:ext uri="{FF2B5EF4-FFF2-40B4-BE49-F238E27FC236}">
                <a16:creationId xmlns:a16="http://schemas.microsoft.com/office/drawing/2014/main" id="{DE7CB903-B5AE-42B7-B63E-776F0AA8E51C}"/>
              </a:ext>
            </a:extLst>
          </p:cNvPr>
          <p:cNvGraphicFramePr>
            <a:graphicFrameLocks noGrp="1"/>
          </p:cNvGraphicFramePr>
          <p:nvPr>
            <p:extLst>
              <p:ext uri="{D42A27DB-BD31-4B8C-83A1-F6EECF244321}">
                <p14:modId xmlns:p14="http://schemas.microsoft.com/office/powerpoint/2010/main" val="1456492471"/>
              </p:ext>
            </p:extLst>
          </p:nvPr>
        </p:nvGraphicFramePr>
        <p:xfrm>
          <a:off x="1759226" y="5148469"/>
          <a:ext cx="3552000" cy="39756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3070919297"/>
                    </a:ext>
                  </a:extLst>
                </a:gridCol>
                <a:gridCol w="1471749">
                  <a:extLst>
                    <a:ext uri="{9D8B030D-6E8A-4147-A177-3AD203B41FA5}">
                      <a16:colId xmlns:a16="http://schemas.microsoft.com/office/drawing/2014/main" val="1808876661"/>
                    </a:ext>
                  </a:extLst>
                </a:gridCol>
                <a:gridCol w="1096277">
                  <a:extLst>
                    <a:ext uri="{9D8B030D-6E8A-4147-A177-3AD203B41FA5}">
                      <a16:colId xmlns:a16="http://schemas.microsoft.com/office/drawing/2014/main" val="2447384792"/>
                    </a:ext>
                  </a:extLst>
                </a:gridCol>
              </a:tblGrid>
              <a:tr h="397566">
                <a:tc>
                  <a:txBody>
                    <a:bodyPr/>
                    <a:lstStyle/>
                    <a:p>
                      <a:pPr algn="ctr"/>
                      <a:r>
                        <a:rPr lang="fi-FI" sz="1000" dirty="0">
                          <a:solidFill>
                            <a:srgbClr val="00239C"/>
                          </a:solidFill>
                        </a:rPr>
                        <a:t>TULOKSET</a:t>
                      </a:r>
                      <a:endParaRPr lang="en-US" sz="1000" dirty="0">
                        <a:solidFill>
                          <a:srgbClr val="00239C"/>
                        </a:solidFill>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fi-FI" sz="1000" dirty="0">
                          <a:solidFill>
                            <a:srgbClr val="00239C"/>
                          </a:solidFill>
                        </a:rPr>
                        <a:t>MPS TUTKIMUS</a:t>
                      </a:r>
                      <a:endParaRPr lang="en-US" sz="1000" dirty="0">
                        <a:solidFill>
                          <a:srgbClr val="00239C"/>
                        </a:solidFill>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fi-FI" sz="1000" dirty="0">
                          <a:solidFill>
                            <a:srgbClr val="00239C"/>
                          </a:solidFill>
                        </a:rPr>
                        <a:t>JAN SILVONEN</a:t>
                      </a:r>
                      <a:endParaRPr lang="en-US" sz="1000" dirty="0">
                        <a:solidFill>
                          <a:srgbClr val="00239C"/>
                        </a:solidFill>
                      </a:endParaRPr>
                    </a:p>
                  </a:txBody>
                  <a:tcPr marL="0" marR="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86884364"/>
                  </a:ext>
                </a:extLst>
              </a:tr>
            </a:tbl>
          </a:graphicData>
        </a:graphic>
      </p:graphicFrame>
      <p:sp>
        <p:nvSpPr>
          <p:cNvPr id="5" name="Rectangle 4">
            <a:extLst>
              <a:ext uri="{FF2B5EF4-FFF2-40B4-BE49-F238E27FC236}">
                <a16:creationId xmlns:a16="http://schemas.microsoft.com/office/drawing/2014/main" id="{F8AD705C-A8D8-4CC3-8827-5BBB056B21EA}"/>
              </a:ext>
            </a:extLst>
          </p:cNvPr>
          <p:cNvSpPr/>
          <p:nvPr/>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032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Tasa-arvoinen kohtelu</a:t>
            </a:r>
            <a:endParaRPr lang="en-GB" sz="2900" dirty="0">
              <a:solidFill>
                <a:schemeClr val="tx2"/>
              </a:solidFill>
              <a:latin typeface="+mj-lt"/>
              <a:cs typeface="Calibri" panose="020F0502020204030204" pitchFamily="34" charset="0"/>
            </a:endParaRPr>
          </a:p>
        </p:txBody>
      </p:sp>
      <p:graphicFrame>
        <p:nvGraphicFramePr>
          <p:cNvPr id="7" name="Chart 6">
            <a:extLst>
              <a:ext uri="{FF2B5EF4-FFF2-40B4-BE49-F238E27FC236}">
                <a16:creationId xmlns:a16="http://schemas.microsoft.com/office/drawing/2014/main" id="{1EAB7DEE-DCF5-47EA-BD7C-E3DD0E9A31C4}"/>
              </a:ext>
            </a:extLst>
          </p:cNvPr>
          <p:cNvGraphicFramePr>
            <a:graphicFrameLocks/>
          </p:cNvGraphicFramePr>
          <p:nvPr>
            <p:extLst>
              <p:ext uri="{D42A27DB-BD31-4B8C-83A1-F6EECF244321}">
                <p14:modId xmlns:p14="http://schemas.microsoft.com/office/powerpoint/2010/main" val="3628406571"/>
              </p:ext>
            </p:extLst>
          </p:nvPr>
        </p:nvGraphicFramePr>
        <p:xfrm>
          <a:off x="226423" y="1262742"/>
          <a:ext cx="6040347" cy="4632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6C9EB227-E780-4598-9912-1163163C73C0}"/>
              </a:ext>
            </a:extLst>
          </p:cNvPr>
          <p:cNvGraphicFramePr>
            <a:graphicFrameLocks/>
          </p:cNvGraphicFramePr>
          <p:nvPr>
            <p:extLst>
              <p:ext uri="{D42A27DB-BD31-4B8C-83A1-F6EECF244321}">
                <p14:modId xmlns:p14="http://schemas.microsoft.com/office/powerpoint/2010/main" val="3919123332"/>
              </p:ext>
            </p:extLst>
          </p:nvPr>
        </p:nvGraphicFramePr>
        <p:xfrm>
          <a:off x="6266770" y="1262742"/>
          <a:ext cx="5698807" cy="46329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730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Hyvinkään Opisto sosiaalisena työympäristönä</a:t>
            </a:r>
            <a:endParaRPr lang="en-GB" sz="2900" dirty="0">
              <a:solidFill>
                <a:schemeClr val="tx2"/>
              </a:solidFill>
              <a:latin typeface="+mj-lt"/>
              <a:cs typeface="Calibri" panose="020F0502020204030204" pitchFamily="34" charset="0"/>
            </a:endParaRPr>
          </a:p>
        </p:txBody>
      </p:sp>
      <p:graphicFrame>
        <p:nvGraphicFramePr>
          <p:cNvPr id="6" name="Chart 5">
            <a:extLst>
              <a:ext uri="{FF2B5EF4-FFF2-40B4-BE49-F238E27FC236}">
                <a16:creationId xmlns:a16="http://schemas.microsoft.com/office/drawing/2014/main" id="{2073D092-6CED-403C-AEB3-AE6E85DCCAC9}"/>
              </a:ext>
            </a:extLst>
          </p:cNvPr>
          <p:cNvGraphicFramePr>
            <a:graphicFrameLocks/>
          </p:cNvGraphicFramePr>
          <p:nvPr>
            <p:extLst>
              <p:ext uri="{D42A27DB-BD31-4B8C-83A1-F6EECF244321}">
                <p14:modId xmlns:p14="http://schemas.microsoft.com/office/powerpoint/2010/main" val="2195978013"/>
              </p:ext>
            </p:extLst>
          </p:nvPr>
        </p:nvGraphicFramePr>
        <p:xfrm>
          <a:off x="203359" y="1230080"/>
          <a:ext cx="5828278" cy="46656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23ECD182-3402-4CC6-8478-755FA9D8A002}"/>
              </a:ext>
            </a:extLst>
          </p:cNvPr>
          <p:cNvGraphicFramePr>
            <a:graphicFrameLocks/>
          </p:cNvGraphicFramePr>
          <p:nvPr>
            <p:extLst>
              <p:ext uri="{D42A27DB-BD31-4B8C-83A1-F6EECF244321}">
                <p14:modId xmlns:p14="http://schemas.microsoft.com/office/powerpoint/2010/main" val="4111019378"/>
              </p:ext>
            </p:extLst>
          </p:nvPr>
        </p:nvGraphicFramePr>
        <p:xfrm>
          <a:off x="6031637" y="1230080"/>
          <a:ext cx="5957004" cy="46656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7841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Vastuuhenkilön arviointi</a:t>
            </a:r>
            <a:endParaRPr lang="en-GB" sz="2900" dirty="0">
              <a:solidFill>
                <a:schemeClr val="tx2"/>
              </a:solidFill>
              <a:latin typeface="+mj-lt"/>
              <a:cs typeface="Calibri" panose="020F0502020204030204" pitchFamily="34" charset="0"/>
            </a:endParaRPr>
          </a:p>
        </p:txBody>
      </p:sp>
      <p:sp>
        <p:nvSpPr>
          <p:cNvPr id="10" name="Speech Bubble: Rectangle with Corners Rounded 9">
            <a:extLst>
              <a:ext uri="{FF2B5EF4-FFF2-40B4-BE49-F238E27FC236}">
                <a16:creationId xmlns:a16="http://schemas.microsoft.com/office/drawing/2014/main" id="{7FED8E1E-3FFD-46A8-9AD9-A39A85F78367}"/>
              </a:ext>
            </a:extLst>
          </p:cNvPr>
          <p:cNvSpPr/>
          <p:nvPr/>
        </p:nvSpPr>
        <p:spPr>
          <a:xfrm>
            <a:off x="3370218" y="5583063"/>
            <a:ext cx="1968136" cy="774193"/>
          </a:xfrm>
          <a:prstGeom prst="wedgeRoundRectCallout">
            <a:avLst>
              <a:gd name="adj1" fmla="val 117040"/>
              <a:gd name="adj2" fmla="val -156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Vastuuhenkilönäni toimii</a:t>
            </a:r>
          </a:p>
        </p:txBody>
      </p:sp>
      <p:graphicFrame>
        <p:nvGraphicFramePr>
          <p:cNvPr id="11" name="Chart 10">
            <a:extLst>
              <a:ext uri="{FF2B5EF4-FFF2-40B4-BE49-F238E27FC236}">
                <a16:creationId xmlns:a16="http://schemas.microsoft.com/office/drawing/2014/main" id="{4250EEEB-9B25-40DA-8230-C2E0D96B84A2}"/>
              </a:ext>
            </a:extLst>
          </p:cNvPr>
          <p:cNvGraphicFramePr>
            <a:graphicFrameLocks/>
          </p:cNvGraphicFramePr>
          <p:nvPr>
            <p:extLst>
              <p:ext uri="{D42A27DB-BD31-4B8C-83A1-F6EECF244321}">
                <p14:modId xmlns:p14="http://schemas.microsoft.com/office/powerpoint/2010/main" val="2701635899"/>
              </p:ext>
            </p:extLst>
          </p:nvPr>
        </p:nvGraphicFramePr>
        <p:xfrm>
          <a:off x="121921" y="925269"/>
          <a:ext cx="6467066" cy="44479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5432DA81-901A-477F-A565-B5AC1CA96BE6}"/>
              </a:ext>
            </a:extLst>
          </p:cNvPr>
          <p:cNvGraphicFramePr>
            <a:graphicFrameLocks/>
          </p:cNvGraphicFramePr>
          <p:nvPr>
            <p:extLst>
              <p:ext uri="{D42A27DB-BD31-4B8C-83A1-F6EECF244321}">
                <p14:modId xmlns:p14="http://schemas.microsoft.com/office/powerpoint/2010/main" val="932018454"/>
              </p:ext>
            </p:extLst>
          </p:nvPr>
        </p:nvGraphicFramePr>
        <p:xfrm>
          <a:off x="6588985" y="925267"/>
          <a:ext cx="5481094" cy="44479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268A5D57-85E1-9637-1632-135B577C046D}"/>
              </a:ext>
            </a:extLst>
          </p:cNvPr>
          <p:cNvGraphicFramePr>
            <a:graphicFrameLocks/>
          </p:cNvGraphicFramePr>
          <p:nvPr>
            <p:extLst>
              <p:ext uri="{D42A27DB-BD31-4B8C-83A1-F6EECF244321}">
                <p14:modId xmlns:p14="http://schemas.microsoft.com/office/powerpoint/2010/main" val="3391846258"/>
              </p:ext>
            </p:extLst>
          </p:nvPr>
        </p:nvGraphicFramePr>
        <p:xfrm>
          <a:off x="6588984" y="5373167"/>
          <a:ext cx="5481094" cy="14021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2958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5862960"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Tuntiopettajana toimiminen</a:t>
            </a:r>
            <a:endParaRPr lang="en-GB" sz="2900" dirty="0">
              <a:solidFill>
                <a:schemeClr val="tx2"/>
              </a:solidFill>
              <a:latin typeface="+mj-lt"/>
              <a:cs typeface="Calibri" panose="020F0502020204030204" pitchFamily="34" charset="0"/>
            </a:endParaRPr>
          </a:p>
        </p:txBody>
      </p:sp>
      <p:graphicFrame>
        <p:nvGraphicFramePr>
          <p:cNvPr id="6" name="Chart 5">
            <a:extLst>
              <a:ext uri="{FF2B5EF4-FFF2-40B4-BE49-F238E27FC236}">
                <a16:creationId xmlns:a16="http://schemas.microsoft.com/office/drawing/2014/main" id="{C975D9C5-AB73-4D9F-8863-74A1AC4F2944}"/>
              </a:ext>
            </a:extLst>
          </p:cNvPr>
          <p:cNvGraphicFramePr>
            <a:graphicFrameLocks/>
          </p:cNvGraphicFramePr>
          <p:nvPr>
            <p:extLst>
              <p:ext uri="{D42A27DB-BD31-4B8C-83A1-F6EECF244321}">
                <p14:modId xmlns:p14="http://schemas.microsoft.com/office/powerpoint/2010/main" val="1197723570"/>
              </p:ext>
            </p:extLst>
          </p:nvPr>
        </p:nvGraphicFramePr>
        <p:xfrm>
          <a:off x="513807" y="1465216"/>
          <a:ext cx="5756364" cy="4343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D5D44774-1274-432E-B845-9BED1D76109A}"/>
              </a:ext>
            </a:extLst>
          </p:cNvPr>
          <p:cNvGraphicFramePr>
            <a:graphicFrameLocks/>
          </p:cNvGraphicFramePr>
          <p:nvPr>
            <p:extLst>
              <p:ext uri="{D42A27DB-BD31-4B8C-83A1-F6EECF244321}">
                <p14:modId xmlns:p14="http://schemas.microsoft.com/office/powerpoint/2010/main" val="538243824"/>
              </p:ext>
            </p:extLst>
          </p:nvPr>
        </p:nvGraphicFramePr>
        <p:xfrm>
          <a:off x="6270171" y="1465215"/>
          <a:ext cx="5599612" cy="4343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2098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D4B99E-6651-4DA3-B52E-3E8DE515D9F6}"/>
              </a:ext>
            </a:extLst>
          </p:cNvPr>
          <p:cNvSpPr>
            <a:spLocks noGrp="1"/>
          </p:cNvSpPr>
          <p:nvPr>
            <p:ph type="ftr" sz="quarter" idx="11"/>
          </p:nvPr>
        </p:nvSpPr>
        <p:spPr/>
        <p:txBody>
          <a:bodyPr/>
          <a:lstStyle/>
          <a:p>
            <a:r>
              <a:rPr lang="en-US"/>
              <a:t>© Copyright MPS Enterprises Ltd.</a:t>
            </a:r>
            <a:endParaRPr lang="en-US" dirty="0"/>
          </a:p>
        </p:txBody>
      </p:sp>
      <p:sp>
        <p:nvSpPr>
          <p:cNvPr id="3" name="Slide Number Placeholder 2">
            <a:extLst>
              <a:ext uri="{FF2B5EF4-FFF2-40B4-BE49-F238E27FC236}">
                <a16:creationId xmlns:a16="http://schemas.microsoft.com/office/drawing/2014/main" id="{0D4AB497-E93C-40DF-AF4D-0CFC8A899040}"/>
              </a:ext>
            </a:extLst>
          </p:cNvPr>
          <p:cNvSpPr>
            <a:spLocks noGrp="1"/>
          </p:cNvSpPr>
          <p:nvPr>
            <p:ph type="sldNum" sz="quarter" idx="12"/>
          </p:nvPr>
        </p:nvSpPr>
        <p:spPr/>
        <p:txBody>
          <a:bodyPr/>
          <a:lstStyle/>
          <a:p>
            <a:fld id="{A80DE2DC-4C2B-4E48-A8C6-DE7CD8D82F9D}" type="slidenum">
              <a:rPr lang="en-US" smtClean="0"/>
              <a:t>14</a:t>
            </a:fld>
            <a:endParaRPr lang="en-US"/>
          </a:p>
        </p:txBody>
      </p:sp>
      <p:sp>
        <p:nvSpPr>
          <p:cNvPr id="6" name="Text Box 2">
            <a:extLst>
              <a:ext uri="{FF2B5EF4-FFF2-40B4-BE49-F238E27FC236}">
                <a16:creationId xmlns:a16="http://schemas.microsoft.com/office/drawing/2014/main" id="{075B0F8F-45DB-46D6-9A51-B6AF0304BE75}"/>
              </a:ext>
            </a:extLst>
          </p:cNvPr>
          <p:cNvSpPr txBox="1">
            <a:spLocks noChangeArrowheads="1"/>
          </p:cNvSpPr>
          <p:nvPr/>
        </p:nvSpPr>
        <p:spPr bwMode="auto">
          <a:xfrm>
            <a:off x="407211" y="386661"/>
            <a:ext cx="6550938"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Merkitys toimeentulon kannalta</a:t>
            </a:r>
            <a:endParaRPr lang="en-GB" sz="2900" dirty="0">
              <a:solidFill>
                <a:schemeClr val="tx2"/>
              </a:solidFill>
              <a:latin typeface="+mj-lt"/>
              <a:cs typeface="Calibri" panose="020F0502020204030204" pitchFamily="34" charset="0"/>
            </a:endParaRPr>
          </a:p>
        </p:txBody>
      </p:sp>
      <p:graphicFrame>
        <p:nvGraphicFramePr>
          <p:cNvPr id="10" name="Chart 9">
            <a:extLst>
              <a:ext uri="{FF2B5EF4-FFF2-40B4-BE49-F238E27FC236}">
                <a16:creationId xmlns:a16="http://schemas.microsoft.com/office/drawing/2014/main" id="{638B4D9C-29C6-4E1F-71AA-0C31EC0CB384}"/>
              </a:ext>
            </a:extLst>
          </p:cNvPr>
          <p:cNvGraphicFramePr>
            <a:graphicFrameLocks/>
          </p:cNvGraphicFramePr>
          <p:nvPr>
            <p:extLst>
              <p:ext uri="{D42A27DB-BD31-4B8C-83A1-F6EECF244321}">
                <p14:modId xmlns:p14="http://schemas.microsoft.com/office/powerpoint/2010/main" val="642934750"/>
              </p:ext>
            </p:extLst>
          </p:nvPr>
        </p:nvGraphicFramePr>
        <p:xfrm>
          <a:off x="1288869" y="1680573"/>
          <a:ext cx="9396548" cy="4258310"/>
        </p:xfrm>
        <a:graphic>
          <a:graphicData uri="http://schemas.openxmlformats.org/drawingml/2006/chart">
            <c:chart xmlns:c="http://schemas.openxmlformats.org/drawingml/2006/chart" xmlns:r="http://schemas.openxmlformats.org/officeDocument/2006/relationships" r:id="rId2"/>
          </a:graphicData>
        </a:graphic>
      </p:graphicFrame>
      <p:sp>
        <p:nvSpPr>
          <p:cNvPr id="7" name="Speech Bubble: Rectangle with Corners Rounded 6">
            <a:extLst>
              <a:ext uri="{FF2B5EF4-FFF2-40B4-BE49-F238E27FC236}">
                <a16:creationId xmlns:a16="http://schemas.microsoft.com/office/drawing/2014/main" id="{79428195-10C0-43BF-BA4F-1FDFFB054DA6}"/>
              </a:ext>
            </a:extLst>
          </p:cNvPr>
          <p:cNvSpPr/>
          <p:nvPr/>
        </p:nvSpPr>
        <p:spPr>
          <a:xfrm>
            <a:off x="8271533" y="478568"/>
            <a:ext cx="2645229" cy="881097"/>
          </a:xfrm>
          <a:prstGeom prst="wedgeRoundRectCallout">
            <a:avLst>
              <a:gd name="adj1" fmla="val -57839"/>
              <a:gd name="adj2" fmla="val 83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Kuinka tärkeä merkitys Hyvinkään Opistossa antamallasi opetuksella on taloudellisen toimeentulosi kannalta?</a:t>
            </a:r>
          </a:p>
        </p:txBody>
      </p:sp>
    </p:spTree>
    <p:extLst>
      <p:ext uri="{BB962C8B-B14F-4D97-AF65-F5344CB8AC3E}">
        <p14:creationId xmlns:p14="http://schemas.microsoft.com/office/powerpoint/2010/main" val="2236216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Hyvinvointi ja työssä jaksaminen</a:t>
            </a:r>
            <a:endParaRPr lang="en-GB" sz="2900" dirty="0">
              <a:solidFill>
                <a:schemeClr val="tx2"/>
              </a:solidFill>
              <a:latin typeface="+mj-lt"/>
              <a:cs typeface="Calibri" panose="020F0502020204030204" pitchFamily="34" charset="0"/>
            </a:endParaRPr>
          </a:p>
        </p:txBody>
      </p:sp>
      <p:graphicFrame>
        <p:nvGraphicFramePr>
          <p:cNvPr id="8" name="Chart 7">
            <a:extLst>
              <a:ext uri="{FF2B5EF4-FFF2-40B4-BE49-F238E27FC236}">
                <a16:creationId xmlns:a16="http://schemas.microsoft.com/office/drawing/2014/main" id="{3840FBAD-6064-4BBA-9C8D-B80332587B6C}"/>
              </a:ext>
            </a:extLst>
          </p:cNvPr>
          <p:cNvGraphicFramePr>
            <a:graphicFrameLocks/>
          </p:cNvGraphicFramePr>
          <p:nvPr>
            <p:extLst>
              <p:ext uri="{D42A27DB-BD31-4B8C-83A1-F6EECF244321}">
                <p14:modId xmlns:p14="http://schemas.microsoft.com/office/powerpoint/2010/main" val="2780398214"/>
              </p:ext>
            </p:extLst>
          </p:nvPr>
        </p:nvGraphicFramePr>
        <p:xfrm>
          <a:off x="244997" y="1166949"/>
          <a:ext cx="6120969" cy="54167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BAFDB73-D962-40FB-8186-39AC77B69A1A}"/>
              </a:ext>
            </a:extLst>
          </p:cNvPr>
          <p:cNvGraphicFramePr>
            <a:graphicFrameLocks/>
          </p:cNvGraphicFramePr>
          <p:nvPr>
            <p:extLst>
              <p:ext uri="{D42A27DB-BD31-4B8C-83A1-F6EECF244321}">
                <p14:modId xmlns:p14="http://schemas.microsoft.com/office/powerpoint/2010/main" val="1241882890"/>
              </p:ext>
            </p:extLst>
          </p:nvPr>
        </p:nvGraphicFramePr>
        <p:xfrm>
          <a:off x="6365966" y="1166948"/>
          <a:ext cx="5738947" cy="54167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9456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D4B99E-6651-4DA3-B52E-3E8DE515D9F6}"/>
              </a:ext>
            </a:extLst>
          </p:cNvPr>
          <p:cNvSpPr>
            <a:spLocks noGrp="1"/>
          </p:cNvSpPr>
          <p:nvPr>
            <p:ph type="ftr" sz="quarter" idx="11"/>
          </p:nvPr>
        </p:nvSpPr>
        <p:spPr/>
        <p:txBody>
          <a:bodyPr/>
          <a:lstStyle/>
          <a:p>
            <a:r>
              <a:rPr lang="en-US"/>
              <a:t>© Copyright MPS Enterprises Ltd.</a:t>
            </a:r>
            <a:endParaRPr lang="en-US" dirty="0"/>
          </a:p>
        </p:txBody>
      </p:sp>
      <p:sp>
        <p:nvSpPr>
          <p:cNvPr id="3" name="Slide Number Placeholder 2">
            <a:extLst>
              <a:ext uri="{FF2B5EF4-FFF2-40B4-BE49-F238E27FC236}">
                <a16:creationId xmlns:a16="http://schemas.microsoft.com/office/drawing/2014/main" id="{0D4AB497-E93C-40DF-AF4D-0CFC8A899040}"/>
              </a:ext>
            </a:extLst>
          </p:cNvPr>
          <p:cNvSpPr>
            <a:spLocks noGrp="1"/>
          </p:cNvSpPr>
          <p:nvPr>
            <p:ph type="sldNum" sz="quarter" idx="12"/>
          </p:nvPr>
        </p:nvSpPr>
        <p:spPr/>
        <p:txBody>
          <a:bodyPr/>
          <a:lstStyle/>
          <a:p>
            <a:fld id="{A80DE2DC-4C2B-4E48-A8C6-DE7CD8D82F9D}" type="slidenum">
              <a:rPr lang="en-US" smtClean="0"/>
              <a:t>16</a:t>
            </a:fld>
            <a:endParaRPr lang="en-US"/>
          </a:p>
        </p:txBody>
      </p:sp>
      <p:sp>
        <p:nvSpPr>
          <p:cNvPr id="6" name="Text Box 2">
            <a:extLst>
              <a:ext uri="{FF2B5EF4-FFF2-40B4-BE49-F238E27FC236}">
                <a16:creationId xmlns:a16="http://schemas.microsoft.com/office/drawing/2014/main" id="{075B0F8F-45DB-46D6-9A51-B6AF0304BE75}"/>
              </a:ext>
            </a:extLst>
          </p:cNvPr>
          <p:cNvSpPr txBox="1">
            <a:spLocks noChangeArrowheads="1"/>
          </p:cNvSpPr>
          <p:nvPr/>
        </p:nvSpPr>
        <p:spPr bwMode="auto">
          <a:xfrm>
            <a:off x="407211" y="386661"/>
            <a:ext cx="6550938"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Poissaoloista</a:t>
            </a:r>
            <a:endParaRPr lang="en-GB" sz="2900" dirty="0">
              <a:solidFill>
                <a:schemeClr val="tx2"/>
              </a:solidFill>
              <a:latin typeface="+mj-lt"/>
              <a:cs typeface="Calibri" panose="020F0502020204030204" pitchFamily="34" charset="0"/>
            </a:endParaRPr>
          </a:p>
        </p:txBody>
      </p:sp>
      <p:sp>
        <p:nvSpPr>
          <p:cNvPr id="7" name="Speech Bubble: Rectangle with Corners Rounded 6">
            <a:extLst>
              <a:ext uri="{FF2B5EF4-FFF2-40B4-BE49-F238E27FC236}">
                <a16:creationId xmlns:a16="http://schemas.microsoft.com/office/drawing/2014/main" id="{79428195-10C0-43BF-BA4F-1FDFFB054DA6}"/>
              </a:ext>
            </a:extLst>
          </p:cNvPr>
          <p:cNvSpPr/>
          <p:nvPr/>
        </p:nvSpPr>
        <p:spPr>
          <a:xfrm>
            <a:off x="8956514" y="655965"/>
            <a:ext cx="2710458" cy="1503101"/>
          </a:xfrm>
          <a:prstGeom prst="wedgeRoundRectCallout">
            <a:avLst>
              <a:gd name="adj1" fmla="val -57839"/>
              <a:gd name="adj2" fmla="val 83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Montako kertaa suunnilleen jouduit perumaan tai siirtämään opetustuntejasi sairastumisen vuoksi viime lukuvuonna?</a:t>
            </a:r>
          </a:p>
        </p:txBody>
      </p:sp>
      <p:graphicFrame>
        <p:nvGraphicFramePr>
          <p:cNvPr id="9" name="Chart 8">
            <a:extLst>
              <a:ext uri="{FF2B5EF4-FFF2-40B4-BE49-F238E27FC236}">
                <a16:creationId xmlns:a16="http://schemas.microsoft.com/office/drawing/2014/main" id="{867EE14E-8DD0-EFB1-D958-D91F961AE620}"/>
              </a:ext>
            </a:extLst>
          </p:cNvPr>
          <p:cNvGraphicFramePr>
            <a:graphicFrameLocks/>
          </p:cNvGraphicFramePr>
          <p:nvPr>
            <p:extLst>
              <p:ext uri="{D42A27DB-BD31-4B8C-83A1-F6EECF244321}">
                <p14:modId xmlns:p14="http://schemas.microsoft.com/office/powerpoint/2010/main" val="372564370"/>
              </p:ext>
            </p:extLst>
          </p:nvPr>
        </p:nvGraphicFramePr>
        <p:xfrm>
          <a:off x="79131" y="1494692"/>
          <a:ext cx="8305727" cy="39477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8970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D4B99E-6651-4DA3-B52E-3E8DE515D9F6}"/>
              </a:ext>
            </a:extLst>
          </p:cNvPr>
          <p:cNvSpPr>
            <a:spLocks noGrp="1"/>
          </p:cNvSpPr>
          <p:nvPr>
            <p:ph type="ftr" sz="quarter" idx="11"/>
          </p:nvPr>
        </p:nvSpPr>
        <p:spPr/>
        <p:txBody>
          <a:bodyPr/>
          <a:lstStyle/>
          <a:p>
            <a:r>
              <a:rPr lang="en-US"/>
              <a:t>© Copyright MPS Enterprises Ltd.</a:t>
            </a:r>
            <a:endParaRPr lang="en-US" dirty="0"/>
          </a:p>
        </p:txBody>
      </p:sp>
      <p:sp>
        <p:nvSpPr>
          <p:cNvPr id="3" name="Slide Number Placeholder 2">
            <a:extLst>
              <a:ext uri="{FF2B5EF4-FFF2-40B4-BE49-F238E27FC236}">
                <a16:creationId xmlns:a16="http://schemas.microsoft.com/office/drawing/2014/main" id="{0D4AB497-E93C-40DF-AF4D-0CFC8A899040}"/>
              </a:ext>
            </a:extLst>
          </p:cNvPr>
          <p:cNvSpPr>
            <a:spLocks noGrp="1"/>
          </p:cNvSpPr>
          <p:nvPr>
            <p:ph type="sldNum" sz="quarter" idx="12"/>
          </p:nvPr>
        </p:nvSpPr>
        <p:spPr/>
        <p:txBody>
          <a:bodyPr/>
          <a:lstStyle/>
          <a:p>
            <a:fld id="{A80DE2DC-4C2B-4E48-A8C6-DE7CD8D82F9D}" type="slidenum">
              <a:rPr lang="en-US" smtClean="0"/>
              <a:t>17</a:t>
            </a:fld>
            <a:endParaRPr lang="en-US"/>
          </a:p>
        </p:txBody>
      </p:sp>
      <p:sp>
        <p:nvSpPr>
          <p:cNvPr id="6" name="Text Box 2">
            <a:extLst>
              <a:ext uri="{FF2B5EF4-FFF2-40B4-BE49-F238E27FC236}">
                <a16:creationId xmlns:a16="http://schemas.microsoft.com/office/drawing/2014/main" id="{075B0F8F-45DB-46D6-9A51-B6AF0304BE75}"/>
              </a:ext>
            </a:extLst>
          </p:cNvPr>
          <p:cNvSpPr txBox="1">
            <a:spLocks noChangeArrowheads="1"/>
          </p:cNvSpPr>
          <p:nvPr/>
        </p:nvSpPr>
        <p:spPr bwMode="auto">
          <a:xfrm>
            <a:off x="407211" y="386661"/>
            <a:ext cx="6550938"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Ammatillinen vertaistuki</a:t>
            </a:r>
            <a:endParaRPr lang="en-GB" sz="2900" dirty="0">
              <a:solidFill>
                <a:schemeClr val="tx2"/>
              </a:solidFill>
              <a:latin typeface="+mj-lt"/>
              <a:cs typeface="Calibri" panose="020F0502020204030204" pitchFamily="34" charset="0"/>
            </a:endParaRPr>
          </a:p>
        </p:txBody>
      </p:sp>
      <p:sp>
        <p:nvSpPr>
          <p:cNvPr id="7" name="Speech Bubble: Rectangle with Corners Rounded 6">
            <a:extLst>
              <a:ext uri="{FF2B5EF4-FFF2-40B4-BE49-F238E27FC236}">
                <a16:creationId xmlns:a16="http://schemas.microsoft.com/office/drawing/2014/main" id="{79428195-10C0-43BF-BA4F-1FDFFB054DA6}"/>
              </a:ext>
            </a:extLst>
          </p:cNvPr>
          <p:cNvSpPr/>
          <p:nvPr/>
        </p:nvSpPr>
        <p:spPr>
          <a:xfrm>
            <a:off x="1570926" y="1186106"/>
            <a:ext cx="3575840" cy="1060285"/>
          </a:xfrm>
          <a:prstGeom prst="wedgeRoundRectCallout">
            <a:avLst>
              <a:gd name="adj1" fmla="val -32050"/>
              <a:gd name="adj2" fmla="val 645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Onko sinulla riittävästi mahdollisuuksia saada opettajan työtäsi tukevaa ammatillista vertaistukea (tavata muita opettajia, puhua työhön liittyvistä asioista jne.)?</a:t>
            </a:r>
          </a:p>
        </p:txBody>
      </p:sp>
      <p:sp>
        <p:nvSpPr>
          <p:cNvPr id="12" name="Speech Bubble: Rectangle with Corners Rounded 11">
            <a:extLst>
              <a:ext uri="{FF2B5EF4-FFF2-40B4-BE49-F238E27FC236}">
                <a16:creationId xmlns:a16="http://schemas.microsoft.com/office/drawing/2014/main" id="{5A2BD333-F446-43B7-8D34-8CE528FBD2C4}"/>
              </a:ext>
            </a:extLst>
          </p:cNvPr>
          <p:cNvSpPr/>
          <p:nvPr/>
        </p:nvSpPr>
        <p:spPr>
          <a:xfrm>
            <a:off x="8290559" y="655965"/>
            <a:ext cx="2481943" cy="1060284"/>
          </a:xfrm>
          <a:prstGeom prst="wedgeRoundRectCallout">
            <a:avLst>
              <a:gd name="adj1" fmla="val -42927"/>
              <a:gd name="adj2" fmla="val 8674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Mistä saat opettajan työtäsi tukevaa vertaistukea? Voit valita useamman vaihtoehdon</a:t>
            </a:r>
          </a:p>
        </p:txBody>
      </p:sp>
      <p:graphicFrame>
        <p:nvGraphicFramePr>
          <p:cNvPr id="10" name="Chart 9">
            <a:extLst>
              <a:ext uri="{FF2B5EF4-FFF2-40B4-BE49-F238E27FC236}">
                <a16:creationId xmlns:a16="http://schemas.microsoft.com/office/drawing/2014/main" id="{6978C966-0CFA-CBD5-942A-8AF9C41F720B}"/>
              </a:ext>
            </a:extLst>
          </p:cNvPr>
          <p:cNvGraphicFramePr>
            <a:graphicFrameLocks/>
          </p:cNvGraphicFramePr>
          <p:nvPr>
            <p:extLst>
              <p:ext uri="{D42A27DB-BD31-4B8C-83A1-F6EECF244321}">
                <p14:modId xmlns:p14="http://schemas.microsoft.com/office/powerpoint/2010/main" val="3279491306"/>
              </p:ext>
            </p:extLst>
          </p:nvPr>
        </p:nvGraphicFramePr>
        <p:xfrm>
          <a:off x="199511" y="2586447"/>
          <a:ext cx="5687484" cy="40356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47E0A02B-C033-A34D-1986-ABACABBF9161}"/>
              </a:ext>
            </a:extLst>
          </p:cNvPr>
          <p:cNvGraphicFramePr>
            <a:graphicFrameLocks/>
          </p:cNvGraphicFramePr>
          <p:nvPr>
            <p:extLst>
              <p:ext uri="{D42A27DB-BD31-4B8C-83A1-F6EECF244321}">
                <p14:modId xmlns:p14="http://schemas.microsoft.com/office/powerpoint/2010/main" val="3009659089"/>
              </p:ext>
            </p:extLst>
          </p:nvPr>
        </p:nvGraphicFramePr>
        <p:xfrm>
          <a:off x="5886995" y="2586446"/>
          <a:ext cx="5843992" cy="4035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716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Työkyky tällä hetkellä</a:t>
            </a:r>
            <a:endParaRPr lang="en-GB" sz="2900" dirty="0">
              <a:solidFill>
                <a:schemeClr val="tx2"/>
              </a:solidFill>
              <a:latin typeface="+mj-lt"/>
              <a:cs typeface="Calibri" panose="020F0502020204030204" pitchFamily="34" charset="0"/>
            </a:endParaRPr>
          </a:p>
        </p:txBody>
      </p:sp>
      <p:graphicFrame>
        <p:nvGraphicFramePr>
          <p:cNvPr id="10" name="Chart 9">
            <a:extLst>
              <a:ext uri="{FF2B5EF4-FFF2-40B4-BE49-F238E27FC236}">
                <a16:creationId xmlns:a16="http://schemas.microsoft.com/office/drawing/2014/main" id="{ED39BF30-47C4-0542-93FF-9B35E3CFB5CF}"/>
              </a:ext>
            </a:extLst>
          </p:cNvPr>
          <p:cNvGraphicFramePr>
            <a:graphicFrameLocks/>
          </p:cNvGraphicFramePr>
          <p:nvPr>
            <p:extLst>
              <p:ext uri="{D42A27DB-BD31-4B8C-83A1-F6EECF244321}">
                <p14:modId xmlns:p14="http://schemas.microsoft.com/office/powerpoint/2010/main" val="1763226159"/>
              </p:ext>
            </p:extLst>
          </p:nvPr>
        </p:nvGraphicFramePr>
        <p:xfrm>
          <a:off x="783771" y="1428206"/>
          <a:ext cx="9588138" cy="5225144"/>
        </p:xfrm>
        <a:graphic>
          <a:graphicData uri="http://schemas.openxmlformats.org/drawingml/2006/chart">
            <c:chart xmlns:c="http://schemas.openxmlformats.org/drawingml/2006/chart" xmlns:r="http://schemas.openxmlformats.org/officeDocument/2006/relationships" r:id="rId2"/>
          </a:graphicData>
        </a:graphic>
      </p:graphicFrame>
      <p:sp>
        <p:nvSpPr>
          <p:cNvPr id="6" name="Speech Bubble: Rectangle with Corners Rounded 5">
            <a:extLst>
              <a:ext uri="{FF2B5EF4-FFF2-40B4-BE49-F238E27FC236}">
                <a16:creationId xmlns:a16="http://schemas.microsoft.com/office/drawing/2014/main" id="{9B3AC550-6E01-4820-8BE7-70CD8F46BB36}"/>
              </a:ext>
            </a:extLst>
          </p:cNvPr>
          <p:cNvSpPr/>
          <p:nvPr/>
        </p:nvSpPr>
        <p:spPr>
          <a:xfrm>
            <a:off x="8992568" y="386661"/>
            <a:ext cx="2624665" cy="1042867"/>
          </a:xfrm>
          <a:prstGeom prst="wedgeRoundRectCallout">
            <a:avLst>
              <a:gd name="adj1" fmla="val -59589"/>
              <a:gd name="adj2" fmla="val 7041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Oletetaan, että työkykysi on parhaimmillaan saanut 10 pistettä. Minkä pistemäärän antaisit nykyiselle työkyvyllesi asteikolla 1-10?</a:t>
            </a:r>
          </a:p>
        </p:txBody>
      </p:sp>
    </p:spTree>
    <p:extLst>
      <p:ext uri="{BB962C8B-B14F-4D97-AF65-F5344CB8AC3E}">
        <p14:creationId xmlns:p14="http://schemas.microsoft.com/office/powerpoint/2010/main" val="249398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Tunneilmasto</a:t>
            </a:r>
          </a:p>
        </p:txBody>
      </p:sp>
      <p:sp>
        <p:nvSpPr>
          <p:cNvPr id="7" name="Speech Bubble: Rectangle with Corners Rounded 6">
            <a:extLst>
              <a:ext uri="{FF2B5EF4-FFF2-40B4-BE49-F238E27FC236}">
                <a16:creationId xmlns:a16="http://schemas.microsoft.com/office/drawing/2014/main" id="{B2D8636E-54B0-40AB-813B-B4F871326172}"/>
              </a:ext>
            </a:extLst>
          </p:cNvPr>
          <p:cNvSpPr/>
          <p:nvPr/>
        </p:nvSpPr>
        <p:spPr>
          <a:xfrm>
            <a:off x="5552684" y="386661"/>
            <a:ext cx="2171820" cy="790739"/>
          </a:xfrm>
          <a:prstGeom prst="wedgeRoundRectCallout">
            <a:avLst>
              <a:gd name="adj1" fmla="val -32050"/>
              <a:gd name="adj2" fmla="val 645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Valitse tuntemuksista 1-3, jotka parhaiten kuvaavat mielialaa työssäsi tällä hetkellä.</a:t>
            </a:r>
          </a:p>
        </p:txBody>
      </p:sp>
      <p:graphicFrame>
        <p:nvGraphicFramePr>
          <p:cNvPr id="10" name="Chart 9">
            <a:extLst>
              <a:ext uri="{FF2B5EF4-FFF2-40B4-BE49-F238E27FC236}">
                <a16:creationId xmlns:a16="http://schemas.microsoft.com/office/drawing/2014/main" id="{EFEF3544-CD60-4CE8-994D-06FDCDB0D1ED}"/>
              </a:ext>
            </a:extLst>
          </p:cNvPr>
          <p:cNvGraphicFramePr>
            <a:graphicFrameLocks/>
          </p:cNvGraphicFramePr>
          <p:nvPr>
            <p:extLst>
              <p:ext uri="{D42A27DB-BD31-4B8C-83A1-F6EECF244321}">
                <p14:modId xmlns:p14="http://schemas.microsoft.com/office/powerpoint/2010/main" val="2457082663"/>
              </p:ext>
            </p:extLst>
          </p:nvPr>
        </p:nvGraphicFramePr>
        <p:xfrm>
          <a:off x="102869" y="1323703"/>
          <a:ext cx="6062800" cy="45284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51763DAE-6C66-4484-9077-384865113784}"/>
              </a:ext>
            </a:extLst>
          </p:cNvPr>
          <p:cNvGraphicFramePr>
            <a:graphicFrameLocks/>
          </p:cNvGraphicFramePr>
          <p:nvPr>
            <p:extLst>
              <p:ext uri="{D42A27DB-BD31-4B8C-83A1-F6EECF244321}">
                <p14:modId xmlns:p14="http://schemas.microsoft.com/office/powerpoint/2010/main" val="3890294445"/>
              </p:ext>
            </p:extLst>
          </p:nvPr>
        </p:nvGraphicFramePr>
        <p:xfrm>
          <a:off x="6165670" y="1323702"/>
          <a:ext cx="5651862" cy="4528455"/>
        </p:xfrm>
        <a:graphic>
          <a:graphicData uri="http://schemas.openxmlformats.org/drawingml/2006/chart">
            <c:chart xmlns:c="http://schemas.openxmlformats.org/drawingml/2006/chart" xmlns:r="http://schemas.openxmlformats.org/officeDocument/2006/relationships" r:id="rId3"/>
          </a:graphicData>
        </a:graphic>
      </p:graphicFrame>
      <p:sp>
        <p:nvSpPr>
          <p:cNvPr id="6" name="Speech Bubble: Rectangle with Corners Rounded 5">
            <a:extLst>
              <a:ext uri="{FF2B5EF4-FFF2-40B4-BE49-F238E27FC236}">
                <a16:creationId xmlns:a16="http://schemas.microsoft.com/office/drawing/2014/main" id="{C309573D-2A7E-4021-E9AA-F63601EF15D8}"/>
              </a:ext>
            </a:extLst>
          </p:cNvPr>
          <p:cNvSpPr/>
          <p:nvPr/>
        </p:nvSpPr>
        <p:spPr>
          <a:xfrm>
            <a:off x="10319657" y="259097"/>
            <a:ext cx="1497875" cy="538609"/>
          </a:xfrm>
          <a:prstGeom prst="wedgeRoundRectCallout">
            <a:avLst>
              <a:gd name="adj1" fmla="val -57839"/>
              <a:gd name="adj2" fmla="val 83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t>Ei ollut kysymyksenä vuonna 2016</a:t>
            </a:r>
          </a:p>
        </p:txBody>
      </p:sp>
    </p:spTree>
    <p:extLst>
      <p:ext uri="{BB962C8B-B14F-4D97-AF65-F5344CB8AC3E}">
        <p14:creationId xmlns:p14="http://schemas.microsoft.com/office/powerpoint/2010/main" val="330872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Keskeiset havainnot tuloksista</a:t>
            </a:r>
            <a:endParaRPr lang="en-GB" sz="2900" dirty="0">
              <a:solidFill>
                <a:schemeClr val="tx2"/>
              </a:solidFill>
              <a:latin typeface="+mj-lt"/>
              <a:cs typeface="Calibri" panose="020F0502020204030204" pitchFamily="34" charset="0"/>
            </a:endParaRPr>
          </a:p>
        </p:txBody>
      </p:sp>
      <p:sp>
        <p:nvSpPr>
          <p:cNvPr id="4" name="Tekstikehys 3"/>
          <p:cNvSpPr txBox="1"/>
          <p:nvPr/>
        </p:nvSpPr>
        <p:spPr>
          <a:xfrm>
            <a:off x="674914" y="1054545"/>
            <a:ext cx="10842171" cy="5232202"/>
          </a:xfrm>
          <a:prstGeom prst="rect">
            <a:avLst/>
          </a:prstGeom>
          <a:noFill/>
        </p:spPr>
        <p:txBody>
          <a:bodyPr wrap="square" rtlCol="0">
            <a:spAutoFit/>
          </a:bodyPr>
          <a:lstStyle/>
          <a:p>
            <a:pPr marL="280988" indent="-280988">
              <a:spcBef>
                <a:spcPts val="600"/>
              </a:spcBef>
              <a:spcAft>
                <a:spcPts val="600"/>
              </a:spcAft>
              <a:buFont typeface="Wingdings" pitchFamily="2" charset="2"/>
              <a:buChar char="ü"/>
            </a:pPr>
            <a:r>
              <a:rPr lang="fi-FI" sz="1600" dirty="0"/>
              <a:t>Tulokset ovat kokonaisuutena hyvällä tasolla ja palaute on positiivissävytteistä. </a:t>
            </a:r>
          </a:p>
          <a:p>
            <a:pPr marL="280988" indent="-280988">
              <a:spcBef>
                <a:spcPts val="600"/>
              </a:spcBef>
              <a:spcAft>
                <a:spcPts val="600"/>
              </a:spcAft>
              <a:buFont typeface="Wingdings" pitchFamily="2" charset="2"/>
              <a:buChar char="ü"/>
            </a:pPr>
            <a:r>
              <a:rPr lang="fi-FI" sz="1600" dirty="0"/>
              <a:t>Kipinässä pääosin työskentelevät ovat selvästi tyytyväisempiä työympäristöä sekä työoloja kartoittaviin mittareihin kuin muualla työskentelevät. Merkittävimmät erot liittyvät taukotiloihin, akustiikkaan sekä työturvallisuuteen.</a:t>
            </a:r>
          </a:p>
          <a:p>
            <a:pPr marL="280988" indent="-280988">
              <a:spcBef>
                <a:spcPts val="600"/>
              </a:spcBef>
              <a:spcAft>
                <a:spcPts val="600"/>
              </a:spcAft>
              <a:buFont typeface="Wingdings" pitchFamily="2" charset="2"/>
              <a:buChar char="ü"/>
            </a:pPr>
            <a:r>
              <a:rPr lang="fi-FI" sz="1600" dirty="0"/>
              <a:t>Tyytyväisyys työympäristön työoloihin on parantunut edelliseen kyselyyn verrattuna kaikilta osin. Parannus tuloksissa johtuu nimenomaan Kipinässä pääosin työskentelevien paremmasta tyytyväisyydestä.</a:t>
            </a:r>
          </a:p>
          <a:p>
            <a:pPr marL="280988" indent="-280988">
              <a:spcBef>
                <a:spcPts val="600"/>
              </a:spcBef>
              <a:spcAft>
                <a:spcPts val="600"/>
              </a:spcAft>
              <a:buFont typeface="Wingdings" pitchFamily="2" charset="2"/>
              <a:buChar char="ü"/>
            </a:pPr>
            <a:r>
              <a:rPr lang="fi-FI" sz="1600" dirty="0"/>
              <a:t>Opiston toimintaan ollaan erittäin tyytyväisiä ja tyytyväisyys on lisäksi parantunut edellisestä kyselystä. Varsinkin tyytyväisyys perehdyttämiseen on parantunut merkittävästi. Opiston toimintaa on arvioitu selkeiden odotusten ja osaamisen tason osalta sekä perehdyttämisen ja opettajainkokouksen hyödyllisyyden kannalta. Lisäksi on pyydetty arvioimaan minkälaista palvelua on saanut opiston toimistolta. Kaikista mittareista on tulleet erinomaiset arvosanat. Ainoana poikkeuksena on tyytyväisyys opettajankokouksen hyödyllisyyteen, sillä sen keskiarvo on ainoana alle neljän (3,41), mutta sekin arvosana hiukan parantunut edellisestä kyselystä. Kaikissa muissa neljässä mittarissa keskiarvo on reilusti yli neljän. </a:t>
            </a:r>
          </a:p>
          <a:p>
            <a:pPr marL="280988" indent="-280988">
              <a:spcBef>
                <a:spcPts val="600"/>
              </a:spcBef>
              <a:spcAft>
                <a:spcPts val="600"/>
              </a:spcAft>
              <a:buFont typeface="Wingdings" pitchFamily="2" charset="2"/>
              <a:buChar char="ü"/>
            </a:pPr>
            <a:r>
              <a:rPr lang="fi-FI" sz="1600" dirty="0"/>
              <a:t>Tasa-arvoinen kohtelu toteutuu opistolla erinomaisesti ja tulokset ovat jopa parantuneet edellisestä hieman edellisestä kerrasta, vaikka ne ovat jo silloin olleet huippuluokkaa.</a:t>
            </a:r>
          </a:p>
          <a:p>
            <a:pPr marL="280988" indent="-280988">
              <a:spcBef>
                <a:spcPts val="600"/>
              </a:spcBef>
              <a:spcAft>
                <a:spcPts val="600"/>
              </a:spcAft>
              <a:buFont typeface="Wingdings" pitchFamily="2" charset="2"/>
              <a:buChar char="ü"/>
            </a:pPr>
            <a:r>
              <a:rPr lang="fi-FI" sz="1600" dirty="0"/>
              <a:t>Sosiaalisena ympäristönä Hyvinkään Opistoa pidetään erittäin miellyttävänä työskentelyilmapiiriltä ja myös työtä koskevaa tietoa saadaan riittävästi henkilökunnalta. Tunne, että kuuluisi Hyvinkään Opiston työyhteisöön ei ole ihan samalla tasolla, mutta ei tulos siltäkään osin heikko ole. Haasteena on mm. se, että monet tuntiopettajista käy sen verran harvoin opistolla.  </a:t>
            </a:r>
          </a:p>
          <a:p>
            <a:pPr marL="280988" indent="-280988">
              <a:spcBef>
                <a:spcPts val="600"/>
              </a:spcBef>
              <a:spcAft>
                <a:spcPts val="600"/>
              </a:spcAft>
              <a:buFont typeface="Wingdings" pitchFamily="2" charset="2"/>
              <a:buChar char="ü"/>
            </a:pPr>
            <a:endParaRPr lang="fi-FI" dirty="0"/>
          </a:p>
        </p:txBody>
      </p:sp>
    </p:spTree>
    <p:extLst>
      <p:ext uri="{BB962C8B-B14F-4D97-AF65-F5344CB8AC3E}">
        <p14:creationId xmlns:p14="http://schemas.microsoft.com/office/powerpoint/2010/main" val="2745691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Koulutus- ja kehittämistarpeiden arviointi</a:t>
            </a:r>
            <a:endParaRPr lang="en-GB" sz="2900" dirty="0">
              <a:solidFill>
                <a:schemeClr val="tx2"/>
              </a:solidFill>
              <a:latin typeface="+mj-lt"/>
              <a:cs typeface="Calibri" panose="020F0502020204030204" pitchFamily="34" charset="0"/>
            </a:endParaRPr>
          </a:p>
        </p:txBody>
      </p:sp>
      <p:graphicFrame>
        <p:nvGraphicFramePr>
          <p:cNvPr id="8" name="Chart 7">
            <a:extLst>
              <a:ext uri="{FF2B5EF4-FFF2-40B4-BE49-F238E27FC236}">
                <a16:creationId xmlns:a16="http://schemas.microsoft.com/office/drawing/2014/main" id="{25401C3F-EBF5-41F1-8A2D-32EE602108CA}"/>
              </a:ext>
            </a:extLst>
          </p:cNvPr>
          <p:cNvGraphicFramePr>
            <a:graphicFrameLocks/>
          </p:cNvGraphicFramePr>
          <p:nvPr>
            <p:extLst>
              <p:ext uri="{D42A27DB-BD31-4B8C-83A1-F6EECF244321}">
                <p14:modId xmlns:p14="http://schemas.microsoft.com/office/powerpoint/2010/main" val="752181920"/>
              </p:ext>
            </p:extLst>
          </p:nvPr>
        </p:nvGraphicFramePr>
        <p:xfrm>
          <a:off x="147298" y="1421673"/>
          <a:ext cx="5948701" cy="52926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58A3A50-B654-43A6-A7EF-8F307042B61D}"/>
              </a:ext>
            </a:extLst>
          </p:cNvPr>
          <p:cNvGraphicFramePr>
            <a:graphicFrameLocks/>
          </p:cNvGraphicFramePr>
          <p:nvPr>
            <p:extLst>
              <p:ext uri="{D42A27DB-BD31-4B8C-83A1-F6EECF244321}">
                <p14:modId xmlns:p14="http://schemas.microsoft.com/office/powerpoint/2010/main" val="2475043144"/>
              </p:ext>
            </p:extLst>
          </p:nvPr>
        </p:nvGraphicFramePr>
        <p:xfrm>
          <a:off x="6095999" y="1421673"/>
          <a:ext cx="5860869" cy="52926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7046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6C06E-1DAF-45ED-BF08-3316F83CD4EA}"/>
              </a:ext>
            </a:extLst>
          </p:cNvPr>
          <p:cNvSpPr>
            <a:spLocks noGrp="1"/>
          </p:cNvSpPr>
          <p:nvPr>
            <p:ph type="title"/>
          </p:nvPr>
        </p:nvSpPr>
        <p:spPr/>
        <p:txBody>
          <a:bodyPr/>
          <a:lstStyle/>
          <a:p>
            <a:r>
              <a:rPr lang="en-US" b="1" dirty="0"/>
              <a:t>Jan Silvonen</a:t>
            </a:r>
            <a:br>
              <a:rPr lang="en-US" dirty="0"/>
            </a:br>
            <a:r>
              <a:rPr lang="en-US" dirty="0"/>
              <a:t>+358 40 514 7715</a:t>
            </a:r>
            <a:br>
              <a:rPr lang="en-US" dirty="0"/>
            </a:br>
            <a:r>
              <a:rPr lang="en-US" dirty="0"/>
              <a:t>jan.silvonen@mps.fi</a:t>
            </a:r>
          </a:p>
        </p:txBody>
      </p:sp>
      <p:sp>
        <p:nvSpPr>
          <p:cNvPr id="3" name="Footer Placeholder 2">
            <a:extLst>
              <a:ext uri="{FF2B5EF4-FFF2-40B4-BE49-F238E27FC236}">
                <a16:creationId xmlns:a16="http://schemas.microsoft.com/office/drawing/2014/main" id="{9C97CF2D-8244-4508-AEA5-8AE92E8A12A9}"/>
              </a:ext>
            </a:extLst>
          </p:cNvPr>
          <p:cNvSpPr>
            <a:spLocks noGrp="1"/>
          </p:cNvSpPr>
          <p:nvPr>
            <p:ph type="ftr" sz="quarter" idx="11"/>
          </p:nvPr>
        </p:nvSpPr>
        <p:spPr/>
        <p:txBody>
          <a:bodyPr/>
          <a:lstStyle/>
          <a:p>
            <a:r>
              <a:rPr lang="en-US" dirty="0"/>
              <a:t>© Copyright MPS Enterprises Ltd.</a:t>
            </a:r>
          </a:p>
        </p:txBody>
      </p:sp>
      <p:sp>
        <p:nvSpPr>
          <p:cNvPr id="4" name="Slide Number Placeholder 3">
            <a:extLst>
              <a:ext uri="{FF2B5EF4-FFF2-40B4-BE49-F238E27FC236}">
                <a16:creationId xmlns:a16="http://schemas.microsoft.com/office/drawing/2014/main" id="{4C430723-4ED3-491A-8F67-7EE673A8417C}"/>
              </a:ext>
            </a:extLst>
          </p:cNvPr>
          <p:cNvSpPr>
            <a:spLocks noGrp="1"/>
          </p:cNvSpPr>
          <p:nvPr>
            <p:ph type="sldNum" sz="quarter" idx="12"/>
          </p:nvPr>
        </p:nvSpPr>
        <p:spPr/>
        <p:txBody>
          <a:bodyPr/>
          <a:lstStyle/>
          <a:p>
            <a:fld id="{A80DE2DC-4C2B-4E48-A8C6-DE7CD8D82F9D}" type="slidenum">
              <a:rPr lang="en-US" smtClean="0"/>
              <a:pPr/>
              <a:t>21</a:t>
            </a:fld>
            <a:endParaRPr lang="en-US"/>
          </a:p>
        </p:txBody>
      </p:sp>
      <p:sp>
        <p:nvSpPr>
          <p:cNvPr id="8" name="Tekstin paikkamerkki 7">
            <a:extLst>
              <a:ext uri="{FF2B5EF4-FFF2-40B4-BE49-F238E27FC236}">
                <a16:creationId xmlns:a16="http://schemas.microsoft.com/office/drawing/2014/main" id="{F1CA5013-ABDB-4DC6-BDF2-2E0C0891743F}"/>
              </a:ext>
            </a:extLst>
          </p:cNvPr>
          <p:cNvSpPr>
            <a:spLocks noGrp="1"/>
          </p:cNvSpPr>
          <p:nvPr>
            <p:ph type="body" sz="quarter" idx="13"/>
          </p:nvPr>
        </p:nvSpPr>
        <p:spPr/>
        <p:txBody>
          <a:bodyPr/>
          <a:lstStyle/>
          <a:p>
            <a:r>
              <a:rPr lang="fi-FI" b="1"/>
              <a:t>MPS Enterprises</a:t>
            </a:r>
          </a:p>
          <a:p>
            <a:r>
              <a:rPr lang="fi-FI"/>
              <a:t>Paciuksenkatu 27</a:t>
            </a:r>
          </a:p>
          <a:p>
            <a:r>
              <a:rPr lang="fi-FI"/>
              <a:t>FI-00270 Helsinki</a:t>
            </a:r>
          </a:p>
          <a:p>
            <a:r>
              <a:rPr lang="fi-FI"/>
              <a:t>www.mpsglobe.com</a:t>
            </a:r>
            <a:endParaRPr lang="en-US"/>
          </a:p>
        </p:txBody>
      </p:sp>
    </p:spTree>
    <p:extLst>
      <p:ext uri="{BB962C8B-B14F-4D97-AF65-F5344CB8AC3E}">
        <p14:creationId xmlns:p14="http://schemas.microsoft.com/office/powerpoint/2010/main" val="3148324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Taustaa</a:t>
            </a:r>
            <a:endParaRPr lang="en-GB" sz="2900" dirty="0">
              <a:solidFill>
                <a:schemeClr val="tx2"/>
              </a:solidFill>
              <a:latin typeface="+mj-lt"/>
              <a:cs typeface="Calibri" panose="020F0502020204030204" pitchFamily="34" charset="0"/>
            </a:endParaRPr>
          </a:p>
        </p:txBody>
      </p:sp>
      <p:sp>
        <p:nvSpPr>
          <p:cNvPr id="4" name="Tekstikehys 3"/>
          <p:cNvSpPr txBox="1"/>
          <p:nvPr/>
        </p:nvSpPr>
        <p:spPr>
          <a:xfrm>
            <a:off x="335903" y="1241157"/>
            <a:ext cx="6671387" cy="4278094"/>
          </a:xfrm>
          <a:prstGeom prst="rect">
            <a:avLst/>
          </a:prstGeom>
          <a:noFill/>
        </p:spPr>
        <p:txBody>
          <a:bodyPr wrap="square" rtlCol="0">
            <a:spAutoFit/>
          </a:bodyPr>
          <a:lstStyle/>
          <a:p>
            <a:pPr marL="280988" indent="-280988">
              <a:spcBef>
                <a:spcPts val="600"/>
              </a:spcBef>
              <a:spcAft>
                <a:spcPts val="600"/>
              </a:spcAft>
              <a:buFont typeface="Wingdings" pitchFamily="2" charset="2"/>
              <a:buChar char="ü"/>
            </a:pPr>
            <a:r>
              <a:rPr lang="fi-FI" dirty="0"/>
              <a:t>Hyvinkään Opiston tuntiopettajille toteutettiin työhyvinvointikartoitus sähköisenä kyselynä maaliskuussa 2022. Edellisen kerran vastaava kysely toteutettiin marraskuussa 2020. Nyt tehdyn kyselyn tuloksia on verrattu edellisen kyselyn tuloksiin. </a:t>
            </a:r>
          </a:p>
          <a:p>
            <a:pPr marL="280988" indent="-280988">
              <a:spcBef>
                <a:spcPts val="600"/>
              </a:spcBef>
              <a:spcAft>
                <a:spcPts val="600"/>
              </a:spcAft>
              <a:buFont typeface="Wingdings" pitchFamily="2" charset="2"/>
              <a:buChar char="ü"/>
            </a:pPr>
            <a:r>
              <a:rPr lang="fi-FI" dirty="0"/>
              <a:t>Kysely lähetettiin kaikkiaan 94 tuntiopettajalle ja siihen vastasi yhteensä 51 tuntiopettajaa. Vastausprosentti tässä kyselyssä oli 54 ja vuoden 2020 kyselyssä vastausprosentti oli 42, joten se parani yli 10 %. Vastausaikaa kyselyyn oli yhteensä kolme viikkoa ja muistutuksia lähetettiin kolmesti.</a:t>
            </a:r>
          </a:p>
          <a:p>
            <a:pPr marL="280988" indent="-280988">
              <a:spcBef>
                <a:spcPts val="600"/>
              </a:spcBef>
              <a:spcAft>
                <a:spcPts val="600"/>
              </a:spcAft>
              <a:buFont typeface="Wingdings" pitchFamily="2" charset="2"/>
              <a:buChar char="ü"/>
            </a:pPr>
            <a:r>
              <a:rPr lang="fi-FI" dirty="0"/>
              <a:t>Yhtenä taustakysymyksenä kysyttiin työskenteleekö vastaaja Kipinässä (opiston uusi päärakennus) vai muualla. Tuloksia on vertailtu joiltakin osin näiden ryhmien välillä, koska haluttiin tietoa siitä, eroaako pääosin uudessa päärakennuksessa työskentelevien tulokset pääasiallisesti muualla opettavien tuloksista.</a:t>
            </a:r>
          </a:p>
        </p:txBody>
      </p:sp>
      <p:graphicFrame>
        <p:nvGraphicFramePr>
          <p:cNvPr id="7" name="Chart 6">
            <a:extLst>
              <a:ext uri="{FF2B5EF4-FFF2-40B4-BE49-F238E27FC236}">
                <a16:creationId xmlns:a16="http://schemas.microsoft.com/office/drawing/2014/main" id="{39FB2AD9-4987-4E0E-B05C-6E37282362D8}"/>
              </a:ext>
            </a:extLst>
          </p:cNvPr>
          <p:cNvGraphicFramePr>
            <a:graphicFrameLocks/>
          </p:cNvGraphicFramePr>
          <p:nvPr>
            <p:extLst>
              <p:ext uri="{D42A27DB-BD31-4B8C-83A1-F6EECF244321}">
                <p14:modId xmlns:p14="http://schemas.microsoft.com/office/powerpoint/2010/main" val="3397116387"/>
              </p:ext>
            </p:extLst>
          </p:nvPr>
        </p:nvGraphicFramePr>
        <p:xfrm>
          <a:off x="7268858" y="1108545"/>
          <a:ext cx="4279018" cy="44910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AC5F24BD-8A63-4D39-9120-973ACA13E9AC}"/>
              </a:ext>
            </a:extLst>
          </p:cNvPr>
          <p:cNvGraphicFramePr>
            <a:graphicFrameLocks/>
          </p:cNvGraphicFramePr>
          <p:nvPr>
            <p:extLst>
              <p:ext uri="{D42A27DB-BD31-4B8C-83A1-F6EECF244321}">
                <p14:modId xmlns:p14="http://schemas.microsoft.com/office/powerpoint/2010/main" val="3895079295"/>
              </p:ext>
            </p:extLst>
          </p:nvPr>
        </p:nvGraphicFramePr>
        <p:xfrm>
          <a:off x="487317" y="3746862"/>
          <a:ext cx="5706732" cy="2875221"/>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a:extLst>
              <a:ext uri="{FF2B5EF4-FFF2-40B4-BE49-F238E27FC236}">
                <a16:creationId xmlns:a16="http://schemas.microsoft.com/office/drawing/2014/main" id="{AD6B7472-153F-4CE7-B60E-ED614764DFDA}"/>
              </a:ext>
            </a:extLst>
          </p:cNvPr>
          <p:cNvSpPr>
            <a:spLocks noGrp="1"/>
          </p:cNvSpPr>
          <p:nvPr>
            <p:ph type="ftr" sz="quarter" idx="11"/>
          </p:nvPr>
        </p:nvSpPr>
        <p:spPr/>
        <p:txBody>
          <a:bodyPr/>
          <a:lstStyle/>
          <a:p>
            <a:r>
              <a:rPr lang="en-US" dirty="0"/>
              <a:t>© Copyright MPS Enterprises Ltd.</a:t>
            </a:r>
          </a:p>
        </p:txBody>
      </p:sp>
      <p:sp>
        <p:nvSpPr>
          <p:cNvPr id="3" name="Slide Number Placeholder 2">
            <a:extLst>
              <a:ext uri="{FF2B5EF4-FFF2-40B4-BE49-F238E27FC236}">
                <a16:creationId xmlns:a16="http://schemas.microsoft.com/office/drawing/2014/main" id="{266DF1F4-656F-4C3A-B09B-648BE4C2A4F5}"/>
              </a:ext>
            </a:extLst>
          </p:cNvPr>
          <p:cNvSpPr>
            <a:spLocks noGrp="1"/>
          </p:cNvSpPr>
          <p:nvPr>
            <p:ph type="sldNum" sz="quarter" idx="12"/>
          </p:nvPr>
        </p:nvSpPr>
        <p:spPr/>
        <p:txBody>
          <a:bodyPr/>
          <a:lstStyle/>
          <a:p>
            <a:fld id="{A80DE2DC-4C2B-4E48-A8C6-DE7CD8D82F9D}" type="slidenum">
              <a:rPr lang="en-US" smtClean="0"/>
              <a:t>4</a:t>
            </a:fld>
            <a:endParaRPr lang="en-US"/>
          </a:p>
        </p:txBody>
      </p:sp>
      <p:sp>
        <p:nvSpPr>
          <p:cNvPr id="4" name="Text Box 2">
            <a:extLst>
              <a:ext uri="{FF2B5EF4-FFF2-40B4-BE49-F238E27FC236}">
                <a16:creationId xmlns:a16="http://schemas.microsoft.com/office/drawing/2014/main" id="{1ADCEDD9-B5FE-48BF-80E1-7FE63B680941}"/>
              </a:ext>
            </a:extLst>
          </p:cNvPr>
          <p:cNvSpPr txBox="1">
            <a:spLocks noChangeArrowheads="1"/>
          </p:cNvSpPr>
          <p:nvPr/>
        </p:nvSpPr>
        <p:spPr bwMode="auto">
          <a:xfrm>
            <a:off x="407209" y="348116"/>
            <a:ext cx="3851282"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Taustakysymykset</a:t>
            </a:r>
            <a:endParaRPr lang="en-GB" sz="2900" dirty="0">
              <a:solidFill>
                <a:schemeClr val="tx2"/>
              </a:solidFill>
              <a:latin typeface="+mj-lt"/>
              <a:cs typeface="Calibri" panose="020F0502020204030204" pitchFamily="34" charset="0"/>
            </a:endParaRPr>
          </a:p>
        </p:txBody>
      </p:sp>
      <p:sp>
        <p:nvSpPr>
          <p:cNvPr id="14" name="Speech Bubble: Rectangle with Corners Rounded 13">
            <a:extLst>
              <a:ext uri="{FF2B5EF4-FFF2-40B4-BE49-F238E27FC236}">
                <a16:creationId xmlns:a16="http://schemas.microsoft.com/office/drawing/2014/main" id="{A3C0E7BD-C83A-41A6-AACA-A1846F62A327}"/>
              </a:ext>
            </a:extLst>
          </p:cNvPr>
          <p:cNvSpPr/>
          <p:nvPr/>
        </p:nvSpPr>
        <p:spPr>
          <a:xfrm>
            <a:off x="2395248" y="3956791"/>
            <a:ext cx="1513774" cy="426721"/>
          </a:xfrm>
          <a:prstGeom prst="wedgeRoundRectCallout">
            <a:avLst>
              <a:gd name="adj1" fmla="val -42235"/>
              <a:gd name="adj2" fmla="val 7517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t>Kauanko olet toiminut tuntiopettajana?</a:t>
            </a:r>
          </a:p>
        </p:txBody>
      </p:sp>
      <p:graphicFrame>
        <p:nvGraphicFramePr>
          <p:cNvPr id="12" name="Chart 11">
            <a:extLst>
              <a:ext uri="{FF2B5EF4-FFF2-40B4-BE49-F238E27FC236}">
                <a16:creationId xmlns:a16="http://schemas.microsoft.com/office/drawing/2014/main" id="{CE256B69-F1E2-42E6-A72C-015840CE6A3E}"/>
              </a:ext>
            </a:extLst>
          </p:cNvPr>
          <p:cNvGraphicFramePr>
            <a:graphicFrameLocks/>
          </p:cNvGraphicFramePr>
          <p:nvPr>
            <p:extLst>
              <p:ext uri="{D42A27DB-BD31-4B8C-83A1-F6EECF244321}">
                <p14:modId xmlns:p14="http://schemas.microsoft.com/office/powerpoint/2010/main" val="3983114941"/>
              </p:ext>
            </p:extLst>
          </p:nvPr>
        </p:nvGraphicFramePr>
        <p:xfrm>
          <a:off x="487316" y="1093240"/>
          <a:ext cx="5706732" cy="2653623"/>
        </p:xfrm>
        <a:graphic>
          <a:graphicData uri="http://schemas.openxmlformats.org/drawingml/2006/chart">
            <c:chart xmlns:c="http://schemas.openxmlformats.org/drawingml/2006/chart" xmlns:r="http://schemas.openxmlformats.org/officeDocument/2006/relationships" r:id="rId3"/>
          </a:graphicData>
        </a:graphic>
      </p:graphicFrame>
      <p:sp>
        <p:nvSpPr>
          <p:cNvPr id="5" name="Speech Bubble: Rectangle with Corners Rounded 4">
            <a:extLst>
              <a:ext uri="{FF2B5EF4-FFF2-40B4-BE49-F238E27FC236}">
                <a16:creationId xmlns:a16="http://schemas.microsoft.com/office/drawing/2014/main" id="{DBB1013F-03C4-4DE8-B791-8D29CC57BC23}"/>
              </a:ext>
            </a:extLst>
          </p:cNvPr>
          <p:cNvSpPr/>
          <p:nvPr/>
        </p:nvSpPr>
        <p:spPr>
          <a:xfrm>
            <a:off x="2485488" y="864491"/>
            <a:ext cx="2360023" cy="618309"/>
          </a:xfrm>
          <a:prstGeom prst="wedgeRoundRectCallout">
            <a:avLst>
              <a:gd name="adj1" fmla="val -42235"/>
              <a:gd name="adj2" fmla="val 7517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t>Monessako vapaan sivistystyön tai taiteen perusopetuksen oppilaitoksessa opetat kuluvana lukuvuonna?</a:t>
            </a:r>
          </a:p>
        </p:txBody>
      </p:sp>
      <p:graphicFrame>
        <p:nvGraphicFramePr>
          <p:cNvPr id="20" name="Chart 19">
            <a:extLst>
              <a:ext uri="{FF2B5EF4-FFF2-40B4-BE49-F238E27FC236}">
                <a16:creationId xmlns:a16="http://schemas.microsoft.com/office/drawing/2014/main" id="{88DDCBC4-5F5C-4935-9868-B8C87FD4A135}"/>
              </a:ext>
            </a:extLst>
          </p:cNvPr>
          <p:cNvGraphicFramePr>
            <a:graphicFrameLocks/>
          </p:cNvGraphicFramePr>
          <p:nvPr>
            <p:extLst>
              <p:ext uri="{D42A27DB-BD31-4B8C-83A1-F6EECF244321}">
                <p14:modId xmlns:p14="http://schemas.microsoft.com/office/powerpoint/2010/main" val="2190892006"/>
              </p:ext>
            </p:extLst>
          </p:nvPr>
        </p:nvGraphicFramePr>
        <p:xfrm>
          <a:off x="6194047" y="1093239"/>
          <a:ext cx="5706731" cy="5528843"/>
        </p:xfrm>
        <a:graphic>
          <a:graphicData uri="http://schemas.openxmlformats.org/drawingml/2006/chart">
            <c:chart xmlns:c="http://schemas.openxmlformats.org/drawingml/2006/chart" xmlns:r="http://schemas.openxmlformats.org/officeDocument/2006/relationships" r:id="rId4"/>
          </a:graphicData>
        </a:graphic>
      </p:graphicFrame>
      <p:sp>
        <p:nvSpPr>
          <p:cNvPr id="16" name="Speech Bubble: Rectangle with Corners Rounded 15">
            <a:extLst>
              <a:ext uri="{FF2B5EF4-FFF2-40B4-BE49-F238E27FC236}">
                <a16:creationId xmlns:a16="http://schemas.microsoft.com/office/drawing/2014/main" id="{3DBF080A-ADA7-4802-9056-6FDEF5C7FD76}"/>
              </a:ext>
            </a:extLst>
          </p:cNvPr>
          <p:cNvSpPr/>
          <p:nvPr/>
        </p:nvSpPr>
        <p:spPr>
          <a:xfrm>
            <a:off x="6901934" y="617420"/>
            <a:ext cx="1513774" cy="426721"/>
          </a:xfrm>
          <a:prstGeom prst="wedgeRoundRectCallout">
            <a:avLst>
              <a:gd name="adj1" fmla="val -42235"/>
              <a:gd name="adj2" fmla="val 7517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t>Opetustuntimäärä lukuvuodessa?</a:t>
            </a:r>
          </a:p>
        </p:txBody>
      </p:sp>
    </p:spTree>
    <p:extLst>
      <p:ext uri="{BB962C8B-B14F-4D97-AF65-F5344CB8AC3E}">
        <p14:creationId xmlns:p14="http://schemas.microsoft.com/office/powerpoint/2010/main" val="2114230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536AAB52-B7B7-479B-A7AE-4A1E96CB14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987209" y="1802287"/>
            <a:ext cx="5204792" cy="3252995"/>
          </a:xfrm>
        </p:spPr>
      </p:pic>
      <p:sp>
        <p:nvSpPr>
          <p:cNvPr id="3" name="Title 2">
            <a:extLst>
              <a:ext uri="{FF2B5EF4-FFF2-40B4-BE49-F238E27FC236}">
                <a16:creationId xmlns:a16="http://schemas.microsoft.com/office/drawing/2014/main" id="{3D901690-736F-4489-AAA7-49AAEC030DA4}"/>
              </a:ext>
            </a:extLst>
          </p:cNvPr>
          <p:cNvSpPr>
            <a:spLocks noGrp="1"/>
          </p:cNvSpPr>
          <p:nvPr>
            <p:ph type="ctrTitle"/>
          </p:nvPr>
        </p:nvSpPr>
        <p:spPr/>
        <p:txBody>
          <a:bodyPr/>
          <a:lstStyle/>
          <a:p>
            <a:r>
              <a:rPr lang="fi-FI" sz="2900" dirty="0"/>
              <a:t>Tulokset</a:t>
            </a:r>
          </a:p>
        </p:txBody>
      </p:sp>
      <p:sp>
        <p:nvSpPr>
          <p:cNvPr id="5" name="Rectangle 4">
            <a:extLst>
              <a:ext uri="{FF2B5EF4-FFF2-40B4-BE49-F238E27FC236}">
                <a16:creationId xmlns:a16="http://schemas.microsoft.com/office/drawing/2014/main" id="{F8AD705C-A8D8-4CC3-8827-5BBB056B21EA}"/>
              </a:ext>
            </a:extLst>
          </p:cNvPr>
          <p:cNvSpPr/>
          <p:nvPr/>
        </p:nvSpPr>
        <p:spPr>
          <a:xfrm>
            <a:off x="636105" y="6698975"/>
            <a:ext cx="10933043" cy="159026"/>
          </a:xfrm>
          <a:prstGeom prst="rect">
            <a:avLst/>
          </a:prstGeom>
          <a:solidFill>
            <a:srgbClr val="002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7221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4765680"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Työympäristön työolot</a:t>
            </a:r>
            <a:endParaRPr lang="en-GB" sz="2900" dirty="0">
              <a:solidFill>
                <a:schemeClr val="tx2"/>
              </a:solidFill>
              <a:latin typeface="+mj-lt"/>
              <a:cs typeface="Calibri" panose="020F0502020204030204" pitchFamily="34" charset="0"/>
            </a:endParaRPr>
          </a:p>
        </p:txBody>
      </p:sp>
      <p:graphicFrame>
        <p:nvGraphicFramePr>
          <p:cNvPr id="9" name="Chart 8">
            <a:extLst>
              <a:ext uri="{FF2B5EF4-FFF2-40B4-BE49-F238E27FC236}">
                <a16:creationId xmlns:a16="http://schemas.microsoft.com/office/drawing/2014/main" id="{2A0941D6-C9CD-463F-AF2F-1E242C0C2992}"/>
              </a:ext>
            </a:extLst>
          </p:cNvPr>
          <p:cNvGraphicFramePr>
            <a:graphicFrameLocks/>
          </p:cNvGraphicFramePr>
          <p:nvPr>
            <p:extLst>
              <p:ext uri="{D42A27DB-BD31-4B8C-83A1-F6EECF244321}">
                <p14:modId xmlns:p14="http://schemas.microsoft.com/office/powerpoint/2010/main" val="1454101172"/>
              </p:ext>
            </p:extLst>
          </p:nvPr>
        </p:nvGraphicFramePr>
        <p:xfrm>
          <a:off x="407211" y="1054359"/>
          <a:ext cx="5775875" cy="46845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498D1EC-C0E2-4A3B-8B6C-3801E4AFE935}"/>
              </a:ext>
            </a:extLst>
          </p:cNvPr>
          <p:cNvGraphicFramePr>
            <a:graphicFrameLocks/>
          </p:cNvGraphicFramePr>
          <p:nvPr>
            <p:extLst>
              <p:ext uri="{D42A27DB-BD31-4B8C-83A1-F6EECF244321}">
                <p14:modId xmlns:p14="http://schemas.microsoft.com/office/powerpoint/2010/main" val="4141733483"/>
              </p:ext>
            </p:extLst>
          </p:nvPr>
        </p:nvGraphicFramePr>
        <p:xfrm>
          <a:off x="6183085" y="1054359"/>
          <a:ext cx="5601703" cy="46845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7657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302708" y="421495"/>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Vahtimestarin toiminta</a:t>
            </a:r>
            <a:endParaRPr lang="en-GB" sz="2900" dirty="0">
              <a:solidFill>
                <a:schemeClr val="tx2"/>
              </a:solidFill>
              <a:latin typeface="+mj-lt"/>
              <a:cs typeface="Calibri" panose="020F0502020204030204" pitchFamily="34" charset="0"/>
            </a:endParaRPr>
          </a:p>
        </p:txBody>
      </p:sp>
      <p:graphicFrame>
        <p:nvGraphicFramePr>
          <p:cNvPr id="7" name="Chart 6">
            <a:extLst>
              <a:ext uri="{FF2B5EF4-FFF2-40B4-BE49-F238E27FC236}">
                <a16:creationId xmlns:a16="http://schemas.microsoft.com/office/drawing/2014/main" id="{EA356C04-5410-4715-BCA4-64F416A02ADE}"/>
              </a:ext>
            </a:extLst>
          </p:cNvPr>
          <p:cNvGraphicFramePr>
            <a:graphicFrameLocks/>
          </p:cNvGraphicFramePr>
          <p:nvPr>
            <p:extLst>
              <p:ext uri="{D42A27DB-BD31-4B8C-83A1-F6EECF244321}">
                <p14:modId xmlns:p14="http://schemas.microsoft.com/office/powerpoint/2010/main" val="4042582170"/>
              </p:ext>
            </p:extLst>
          </p:nvPr>
        </p:nvGraphicFramePr>
        <p:xfrm>
          <a:off x="383177" y="1358537"/>
          <a:ext cx="6226629" cy="5190309"/>
        </p:xfrm>
        <a:graphic>
          <a:graphicData uri="http://schemas.openxmlformats.org/drawingml/2006/chart">
            <c:chart xmlns:c="http://schemas.openxmlformats.org/drawingml/2006/chart" xmlns:r="http://schemas.openxmlformats.org/officeDocument/2006/relationships" r:id="rId2"/>
          </a:graphicData>
        </a:graphic>
      </p:graphicFrame>
      <p:sp>
        <p:nvSpPr>
          <p:cNvPr id="2" name="Speech Bubble: Rectangle with Corners Rounded 1">
            <a:extLst>
              <a:ext uri="{FF2B5EF4-FFF2-40B4-BE49-F238E27FC236}">
                <a16:creationId xmlns:a16="http://schemas.microsoft.com/office/drawing/2014/main" id="{A56D0375-54DE-4485-BD0B-6C74D3C04203}"/>
              </a:ext>
            </a:extLst>
          </p:cNvPr>
          <p:cNvSpPr/>
          <p:nvPr/>
        </p:nvSpPr>
        <p:spPr>
          <a:xfrm>
            <a:off x="5582195" y="290932"/>
            <a:ext cx="2542904" cy="792480"/>
          </a:xfrm>
          <a:prstGeom prst="wedgeRoundRectCallout">
            <a:avLst>
              <a:gd name="adj1" fmla="val -47203"/>
              <a:gd name="adj2" fmla="val 9876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Kokemuksesi vahtimestaripalveluista?</a:t>
            </a:r>
          </a:p>
        </p:txBody>
      </p:sp>
    </p:spTree>
    <p:extLst>
      <p:ext uri="{BB962C8B-B14F-4D97-AF65-F5344CB8AC3E}">
        <p14:creationId xmlns:p14="http://schemas.microsoft.com/office/powerpoint/2010/main" val="3572241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2484035" cy="538609"/>
          </a:xfrm>
          <a:prstGeom prst="rect">
            <a:avLst/>
          </a:prstGeom>
          <a:noFill/>
          <a:ln w="9525">
            <a:noFill/>
            <a:miter lim="800000"/>
            <a:headEnd/>
            <a:tailEnd/>
          </a:ln>
          <a:effectLst/>
        </p:spPr>
        <p:txBody>
          <a:bodyPr wrap="square">
            <a:spAutoFit/>
          </a:bodyPr>
          <a:lstStyle/>
          <a:p>
            <a:pPr algn="l"/>
            <a:r>
              <a:rPr lang="fi-FI" sz="2900" dirty="0" err="1">
                <a:solidFill>
                  <a:schemeClr val="tx2"/>
                </a:solidFill>
                <a:latin typeface="+mj-lt"/>
                <a:cs typeface="Calibri" panose="020F0502020204030204" pitchFamily="34" charset="0"/>
              </a:rPr>
              <a:t>HelleWi</a:t>
            </a:r>
            <a:endParaRPr lang="en-GB" sz="2900" dirty="0">
              <a:solidFill>
                <a:schemeClr val="tx2"/>
              </a:solidFill>
              <a:latin typeface="+mj-lt"/>
              <a:cs typeface="Calibri" panose="020F0502020204030204" pitchFamily="34" charset="0"/>
            </a:endParaRPr>
          </a:p>
        </p:txBody>
      </p:sp>
      <p:graphicFrame>
        <p:nvGraphicFramePr>
          <p:cNvPr id="6" name="Chart 5">
            <a:extLst>
              <a:ext uri="{FF2B5EF4-FFF2-40B4-BE49-F238E27FC236}">
                <a16:creationId xmlns:a16="http://schemas.microsoft.com/office/drawing/2014/main" id="{230AE971-3B0A-09C4-6100-F8D5748AFFAD}"/>
              </a:ext>
            </a:extLst>
          </p:cNvPr>
          <p:cNvGraphicFramePr>
            <a:graphicFrameLocks/>
          </p:cNvGraphicFramePr>
          <p:nvPr>
            <p:extLst>
              <p:ext uri="{D42A27DB-BD31-4B8C-83A1-F6EECF244321}">
                <p14:modId xmlns:p14="http://schemas.microsoft.com/office/powerpoint/2010/main" val="2186086714"/>
              </p:ext>
            </p:extLst>
          </p:nvPr>
        </p:nvGraphicFramePr>
        <p:xfrm>
          <a:off x="1356446" y="1873600"/>
          <a:ext cx="9034921" cy="4597739"/>
        </p:xfrm>
        <a:graphic>
          <a:graphicData uri="http://schemas.openxmlformats.org/drawingml/2006/chart">
            <c:chart xmlns:c="http://schemas.openxmlformats.org/drawingml/2006/chart" xmlns:r="http://schemas.openxmlformats.org/officeDocument/2006/relationships" r:id="rId2"/>
          </a:graphicData>
        </a:graphic>
      </p:graphicFrame>
      <p:sp>
        <p:nvSpPr>
          <p:cNvPr id="18" name="Speech Bubble: Rectangle with Corners Rounded 17">
            <a:extLst>
              <a:ext uri="{FF2B5EF4-FFF2-40B4-BE49-F238E27FC236}">
                <a16:creationId xmlns:a16="http://schemas.microsoft.com/office/drawing/2014/main" id="{271743E6-9099-4A76-99D3-C4F726F52BBA}"/>
              </a:ext>
            </a:extLst>
          </p:cNvPr>
          <p:cNvSpPr/>
          <p:nvPr/>
        </p:nvSpPr>
        <p:spPr>
          <a:xfrm>
            <a:off x="8516984" y="386661"/>
            <a:ext cx="2629988" cy="832474"/>
          </a:xfrm>
          <a:prstGeom prst="wedgeRoundRectCallout">
            <a:avLst>
              <a:gd name="adj1" fmla="val -47203"/>
              <a:gd name="adj2" fmla="val 9876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Mitä mieltä olet kurssihallinto-ohjelma </a:t>
            </a:r>
            <a:r>
              <a:rPr lang="fi-FI" dirty="0" err="1"/>
              <a:t>HelleWistä</a:t>
            </a:r>
            <a:r>
              <a:rPr lang="fi-FI" dirty="0"/>
              <a:t>?</a:t>
            </a:r>
          </a:p>
        </p:txBody>
      </p:sp>
    </p:spTree>
    <p:extLst>
      <p:ext uri="{BB962C8B-B14F-4D97-AF65-F5344CB8AC3E}">
        <p14:creationId xmlns:p14="http://schemas.microsoft.com/office/powerpoint/2010/main" val="1170554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68C39AC5-9A96-4964-A447-7D891D5A10FD}"/>
              </a:ext>
            </a:extLst>
          </p:cNvPr>
          <p:cNvSpPr txBox="1">
            <a:spLocks noChangeArrowheads="1"/>
          </p:cNvSpPr>
          <p:nvPr/>
        </p:nvSpPr>
        <p:spPr bwMode="auto">
          <a:xfrm>
            <a:off x="407211" y="386661"/>
            <a:ext cx="9001156" cy="538609"/>
          </a:xfrm>
          <a:prstGeom prst="rect">
            <a:avLst/>
          </a:prstGeom>
          <a:noFill/>
          <a:ln w="9525">
            <a:noFill/>
            <a:miter lim="800000"/>
            <a:headEnd/>
            <a:tailEnd/>
          </a:ln>
          <a:effectLst/>
        </p:spPr>
        <p:txBody>
          <a:bodyPr wrap="square">
            <a:spAutoFit/>
          </a:bodyPr>
          <a:lstStyle/>
          <a:p>
            <a:pPr algn="l"/>
            <a:r>
              <a:rPr lang="fi-FI" sz="2900" dirty="0">
                <a:solidFill>
                  <a:schemeClr val="tx2"/>
                </a:solidFill>
                <a:latin typeface="+mj-lt"/>
                <a:cs typeface="Calibri" panose="020F0502020204030204" pitchFamily="34" charset="0"/>
              </a:rPr>
              <a:t>Opiston toiminnan arviointi</a:t>
            </a:r>
            <a:endParaRPr lang="en-GB" sz="2900" dirty="0">
              <a:solidFill>
                <a:schemeClr val="tx2"/>
              </a:solidFill>
              <a:latin typeface="+mj-lt"/>
              <a:cs typeface="Calibri" panose="020F0502020204030204" pitchFamily="34" charset="0"/>
            </a:endParaRPr>
          </a:p>
        </p:txBody>
      </p:sp>
      <p:graphicFrame>
        <p:nvGraphicFramePr>
          <p:cNvPr id="6" name="Chart 5">
            <a:extLst>
              <a:ext uri="{FF2B5EF4-FFF2-40B4-BE49-F238E27FC236}">
                <a16:creationId xmlns:a16="http://schemas.microsoft.com/office/drawing/2014/main" id="{ACE1ED68-8725-4DBB-85AA-DC0622A3961B}"/>
              </a:ext>
            </a:extLst>
          </p:cNvPr>
          <p:cNvGraphicFramePr>
            <a:graphicFrameLocks/>
          </p:cNvGraphicFramePr>
          <p:nvPr>
            <p:extLst>
              <p:ext uri="{D42A27DB-BD31-4B8C-83A1-F6EECF244321}">
                <p14:modId xmlns:p14="http://schemas.microsoft.com/office/powerpoint/2010/main" val="4225309532"/>
              </p:ext>
            </p:extLst>
          </p:nvPr>
        </p:nvGraphicFramePr>
        <p:xfrm>
          <a:off x="156754" y="1323703"/>
          <a:ext cx="6097497" cy="45632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DF120541-805F-4F36-B3F2-9D2DF455D6B1}"/>
              </a:ext>
            </a:extLst>
          </p:cNvPr>
          <p:cNvGraphicFramePr>
            <a:graphicFrameLocks/>
          </p:cNvGraphicFramePr>
          <p:nvPr>
            <p:extLst>
              <p:ext uri="{D42A27DB-BD31-4B8C-83A1-F6EECF244321}">
                <p14:modId xmlns:p14="http://schemas.microsoft.com/office/powerpoint/2010/main" val="211198903"/>
              </p:ext>
            </p:extLst>
          </p:nvPr>
        </p:nvGraphicFramePr>
        <p:xfrm>
          <a:off x="6254250" y="1323703"/>
          <a:ext cx="5606823" cy="45632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54783116"/>
      </p:ext>
    </p:extLst>
  </p:cSld>
  <p:clrMapOvr>
    <a:masterClrMapping/>
  </p:clrMapOvr>
</p:sld>
</file>

<file path=ppt/theme/theme1.xml><?xml version="1.0" encoding="utf-8"?>
<a:theme xmlns:a="http://schemas.openxmlformats.org/drawingml/2006/main" name="MPS Theme">
  <a:themeElements>
    <a:clrScheme name="MPS">
      <a:dk1>
        <a:sysClr val="windowText" lastClr="000000"/>
      </a:dk1>
      <a:lt1>
        <a:sysClr val="window" lastClr="FFFFFF"/>
      </a:lt1>
      <a:dk2>
        <a:srgbClr val="00239C"/>
      </a:dk2>
      <a:lt2>
        <a:srgbClr val="E7E6E6"/>
      </a:lt2>
      <a:accent1>
        <a:srgbClr val="00239C"/>
      </a:accent1>
      <a:accent2>
        <a:srgbClr val="87189D"/>
      </a:accent2>
      <a:accent3>
        <a:srgbClr val="DD0053"/>
      </a:accent3>
      <a:accent4>
        <a:srgbClr val="FFA300"/>
      </a:accent4>
      <a:accent5>
        <a:srgbClr val="70BB12"/>
      </a:accent5>
      <a:accent6>
        <a:srgbClr val="9EA6B4"/>
      </a:accent6>
      <a:hlink>
        <a:srgbClr val="0563C1"/>
      </a:hlink>
      <a:folHlink>
        <a:srgbClr val="954F72"/>
      </a:folHlink>
    </a:clrScheme>
    <a:fontScheme name="MPS">
      <a:majorFont>
        <a:latin typeface="Editor"/>
        <a:ea typeface=""/>
        <a:cs typeface=""/>
      </a:majorFont>
      <a:minorFont>
        <a:latin typeface="Text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solidFill>
            <a:srgbClr val="000000"/>
          </a:solidFill>
        </a:ln>
      </a:spPr>
      <a:bodyPr wrap="square" lIns="144000" tIns="108000" rIns="0" bIns="0" rtlCol="0" anchor="t" anchorCtr="0">
        <a:noAutofit/>
      </a:bodyPr>
      <a:lstStyle>
        <a:defPPr algn="l">
          <a:lnSpc>
            <a:spcPct val="100000"/>
          </a:lnSpc>
          <a:spcAft>
            <a:spcPts val="800"/>
          </a:spcAft>
          <a:defRPr sz="1300" smtClean="0"/>
        </a:defPPr>
      </a:lstStyle>
    </a:txDef>
  </a:objectDefaults>
  <a:extraClrSchemeLst/>
  <a:extLst>
    <a:ext uri="{05A4C25C-085E-4340-85A3-A5531E510DB2}">
      <thm15:themeFamily xmlns:thm15="http://schemas.microsoft.com/office/thememl/2012/main" name="MPS_presentation_template.potx" id="{D2C459B0-F88A-4B1C-8ADF-395D151091C5}" vid="{CCC86AA2-CCC5-4F7A-BA0F-A6A06DA1E8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f2fc2a8-fbd4-4697-be5d-4f9b14b38cfb" xsi:nil="true"/>
    <lcf76f155ced4ddcb4097134ff3c332f xmlns="3af6aad6-3926-4bcb-a3d8-6eae20e042d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AA1AB64F8039EB4EA382FE89181EE85B" ma:contentTypeVersion="16" ma:contentTypeDescription="Luo uusi asiakirja." ma:contentTypeScope="" ma:versionID="3f06aa2a11359b374e636d27c7a0c9c0">
  <xsd:schema xmlns:xsd="http://www.w3.org/2001/XMLSchema" xmlns:xs="http://www.w3.org/2001/XMLSchema" xmlns:p="http://schemas.microsoft.com/office/2006/metadata/properties" xmlns:ns2="3af6aad6-3926-4bcb-a3d8-6eae20e042d7" xmlns:ns3="df2fc2a8-fbd4-4697-be5d-4f9b14b38cfb" targetNamespace="http://schemas.microsoft.com/office/2006/metadata/properties" ma:root="true" ma:fieldsID="62bed965cab0af6062341abcabd70991" ns2:_="" ns3:_="">
    <xsd:import namespace="3af6aad6-3926-4bcb-a3d8-6eae20e042d7"/>
    <xsd:import namespace="df2fc2a8-fbd4-4697-be5d-4f9b14b38cf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f6aad6-3926-4bcb-a3d8-6eae20e042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Kuvien tunnisteet" ma:readOnly="false" ma:fieldId="{5cf76f15-5ced-4ddc-b409-7134ff3c332f}" ma:taxonomyMulti="true" ma:sspId="45f4ce74-5a45-48f8-8a07-e64604a67206"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2fc2a8-fbd4-4697-be5d-4f9b14b38cfb"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element name="TaxCatchAll" ma:index="20" nillable="true" ma:displayName="Taxonomy Catch All Column" ma:hidden="true" ma:list="{9113a070-0b3a-4d5c-91b8-25353f98b910}" ma:internalName="TaxCatchAll" ma:showField="CatchAllData" ma:web="df2fc2a8-fbd4-4697-be5d-4f9b14b38c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E7000D-F860-4119-84C1-B69E4CA96D11}">
  <ds:schemaRefs>
    <ds:schemaRef ds:uri="http://purl.org/dc/elements/1.1/"/>
    <ds:schemaRef ds:uri="http://schemas.microsoft.com/office/2006/metadata/properties"/>
    <ds:schemaRef ds:uri="http://schemas.microsoft.com/office/2006/documentManagement/types"/>
    <ds:schemaRef ds:uri="df2fc2a8-fbd4-4697-be5d-4f9b14b38cfb"/>
    <ds:schemaRef ds:uri="3af6aad6-3926-4bcb-a3d8-6eae20e042d7"/>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D986E264-1CA6-4CC1-A11F-368D070F7895}">
  <ds:schemaRefs>
    <ds:schemaRef ds:uri="http://schemas.microsoft.com/sharepoint/v3/contenttype/forms"/>
  </ds:schemaRefs>
</ds:datastoreItem>
</file>

<file path=customXml/itemProps3.xml><?xml version="1.0" encoding="utf-8"?>
<ds:datastoreItem xmlns:ds="http://schemas.openxmlformats.org/officeDocument/2006/customXml" ds:itemID="{9376ADE3-459C-4F4D-9E28-612374A89555}"/>
</file>

<file path=docProps/app.xml><?xml version="1.0" encoding="utf-8"?>
<Properties xmlns="http://schemas.openxmlformats.org/officeDocument/2006/extended-properties" xmlns:vt="http://schemas.openxmlformats.org/officeDocument/2006/docPropsVTypes">
  <Template>MPS_presentation_template</Template>
  <TotalTime>11220</TotalTime>
  <Words>567</Words>
  <Application>Microsoft Office PowerPoint</Application>
  <PresentationFormat>Laajakuva</PresentationFormat>
  <Paragraphs>60</Paragraphs>
  <Slides>21</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21</vt:i4>
      </vt:variant>
    </vt:vector>
  </HeadingPairs>
  <TitlesOfParts>
    <vt:vector size="28" baseType="lpstr">
      <vt:lpstr>Arial</vt:lpstr>
      <vt:lpstr>Calibri</vt:lpstr>
      <vt:lpstr>Corbel</vt:lpstr>
      <vt:lpstr>Editor</vt:lpstr>
      <vt:lpstr>Texta</vt:lpstr>
      <vt:lpstr>Wingdings</vt:lpstr>
      <vt:lpstr>MPS Theme</vt:lpstr>
      <vt:lpstr>Hyvinkään Opisto Tuntiopettajien työhyvinvointikartoitus 2022</vt:lpstr>
      <vt:lpstr>PowerPoint-esitys</vt:lpstr>
      <vt:lpstr>PowerPoint-esitys</vt:lpstr>
      <vt:lpstr>PowerPoint-esitys</vt:lpstr>
      <vt:lpstr>Tulokset</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Jan Silvonen +358 40 514 7715 jan.silvonen@mps.fi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Jaksatko johtaa?</dc:title>
  <dc:creator>Niilo Mäkelä</dc:creator>
  <cp:lastModifiedBy>Nukki Anu</cp:lastModifiedBy>
  <cp:revision>273</cp:revision>
  <dcterms:created xsi:type="dcterms:W3CDTF">2019-11-12T12:34:31Z</dcterms:created>
  <dcterms:modified xsi:type="dcterms:W3CDTF">2022-06-10T08:10:31Z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0x010100AA1AB64F8039EB4EA382FE89181EE85B</vt:lpwstr>
  </property>
</Properties>
</file>