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5" r:id="rId17"/>
    <p:sldId id="276" r:id="rId18"/>
    <p:sldId id="264" r:id="rId19"/>
    <p:sldId id="273" r:id="rId20"/>
  </p:sldIdLst>
  <p:sldSz cx="9144000" cy="6858000" type="screen4x3"/>
  <p:notesSz cx="6858000" cy="9144000"/>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78395" autoAdjust="0"/>
  </p:normalViewPr>
  <p:slideViewPr>
    <p:cSldViewPr>
      <p:cViewPr varScale="1">
        <p:scale>
          <a:sx n="53" d="100"/>
          <a:sy n="53" d="100"/>
        </p:scale>
        <p:origin x="-1320" y="-67"/>
      </p:cViewPr>
      <p:guideLst>
        <p:guide orient="horz" pos="2160"/>
        <p:guide pos="2880"/>
      </p:guideLst>
    </p:cSldViewPr>
  </p:slideViewPr>
  <p:outlineViewPr>
    <p:cViewPr>
      <p:scale>
        <a:sx n="33" d="100"/>
        <a:sy n="33" d="100"/>
      </p:scale>
      <p:origin x="0" y="1780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0DA05F-2B73-4AB9-B44E-6421028D5C5E}" type="datetimeFigureOut">
              <a:rPr lang="nb-NO" smtClean="0"/>
              <a:pPr/>
              <a:t>02.11.2012</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7BE347-7DB4-47EE-8B61-7C582EC03C04}" type="slidenum">
              <a:rPr lang="nb-NO" smtClean="0"/>
              <a:pPr/>
              <a:t>‹#›</a:t>
            </a:fld>
            <a:endParaRPr lang="nb-N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2FD6C26B-9597-4A7C-9E6E-9A97BF8F1B4F}" type="slidenum">
              <a:rPr lang="nb-NO" smtClean="0"/>
              <a:pPr/>
              <a:t>2</a:t>
            </a:fld>
            <a:endParaRPr lang="nb-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717BE347-7DB4-47EE-8B61-7C582EC03C04}" type="slidenum">
              <a:rPr lang="nb-NO" smtClean="0"/>
              <a:pPr/>
              <a:t>12</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717BE347-7DB4-47EE-8B61-7C582EC03C04}" type="slidenum">
              <a:rPr lang="nb-NO" smtClean="0"/>
              <a:pPr/>
              <a:t>13</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2FD6C26B-9597-4A7C-9E6E-9A97BF8F1B4F}" type="slidenum">
              <a:rPr lang="nb-NO" smtClean="0"/>
              <a:pPr/>
              <a:t>3</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s-IS" sz="1200" kern="1200" dirty="0" smtClean="0">
              <a:solidFill>
                <a:schemeClr val="tx1"/>
              </a:solidFill>
              <a:latin typeface="+mn-lt"/>
              <a:ea typeface="+mn-ea"/>
              <a:cs typeface="+mn-cs"/>
            </a:endParaRPr>
          </a:p>
        </p:txBody>
      </p:sp>
      <p:sp>
        <p:nvSpPr>
          <p:cNvPr id="4" name="Plassholder for lysbildenummer 3"/>
          <p:cNvSpPr>
            <a:spLocks noGrp="1"/>
          </p:cNvSpPr>
          <p:nvPr>
            <p:ph type="sldNum" sz="quarter" idx="10"/>
          </p:nvPr>
        </p:nvSpPr>
        <p:spPr/>
        <p:txBody>
          <a:bodyPr/>
          <a:lstStyle/>
          <a:p>
            <a:fld id="{2FD6C26B-9597-4A7C-9E6E-9A97BF8F1B4F}" type="slidenum">
              <a:rPr lang="nb-NO" smtClean="0"/>
              <a:pPr/>
              <a:t>4</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lnSpcReduction="10000"/>
          </a:bodyPr>
          <a:lstStyle/>
          <a:p>
            <a:endParaRPr lang="nb-NO" dirty="0"/>
          </a:p>
        </p:txBody>
      </p:sp>
      <p:sp>
        <p:nvSpPr>
          <p:cNvPr id="4" name="Plassholder for lysbildenummer 3"/>
          <p:cNvSpPr>
            <a:spLocks noGrp="1"/>
          </p:cNvSpPr>
          <p:nvPr>
            <p:ph type="sldNum" sz="quarter" idx="10"/>
          </p:nvPr>
        </p:nvSpPr>
        <p:spPr/>
        <p:txBody>
          <a:bodyPr/>
          <a:lstStyle/>
          <a:p>
            <a:fld id="{2FD6C26B-9597-4A7C-9E6E-9A97BF8F1B4F}" type="slidenum">
              <a:rPr lang="nb-NO" smtClean="0"/>
              <a:pPr/>
              <a:t>6</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fontScale="85000" lnSpcReduction="10000"/>
          </a:bodyPr>
          <a:lstStyle/>
          <a:p>
            <a:endParaRPr lang="nb-NO" dirty="0" smtClean="0"/>
          </a:p>
          <a:p>
            <a:endParaRPr lang="nb-NO" dirty="0"/>
          </a:p>
        </p:txBody>
      </p:sp>
      <p:sp>
        <p:nvSpPr>
          <p:cNvPr id="4" name="Plassholder for lysbildenummer 3"/>
          <p:cNvSpPr>
            <a:spLocks noGrp="1"/>
          </p:cNvSpPr>
          <p:nvPr>
            <p:ph type="sldNum" sz="quarter" idx="10"/>
          </p:nvPr>
        </p:nvSpPr>
        <p:spPr/>
        <p:txBody>
          <a:bodyPr/>
          <a:lstStyle/>
          <a:p>
            <a:fld id="{2FD6C26B-9597-4A7C-9E6E-9A97BF8F1B4F}" type="slidenum">
              <a:rPr lang="nb-NO" smtClean="0"/>
              <a:pPr/>
              <a:t>7</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717BE347-7DB4-47EE-8B61-7C582EC03C04}" type="slidenum">
              <a:rPr lang="nb-NO" smtClean="0"/>
              <a:pPr/>
              <a:t>8</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sz="1200" kern="1200" dirty="0" smtClean="0">
              <a:solidFill>
                <a:schemeClr val="tx1"/>
              </a:solidFill>
              <a:latin typeface="+mn-lt"/>
              <a:ea typeface="+mn-ea"/>
              <a:cs typeface="+mn-cs"/>
            </a:endParaRPr>
          </a:p>
        </p:txBody>
      </p:sp>
      <p:sp>
        <p:nvSpPr>
          <p:cNvPr id="4" name="Plassholder for lysbildenummer 3"/>
          <p:cNvSpPr>
            <a:spLocks noGrp="1"/>
          </p:cNvSpPr>
          <p:nvPr>
            <p:ph type="sldNum" sz="quarter" idx="10"/>
          </p:nvPr>
        </p:nvSpPr>
        <p:spPr/>
        <p:txBody>
          <a:bodyPr/>
          <a:lstStyle/>
          <a:p>
            <a:fld id="{717BE347-7DB4-47EE-8B61-7C582EC03C04}" type="slidenum">
              <a:rPr lang="nb-NO" smtClean="0"/>
              <a:pPr/>
              <a:t>9</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717BE347-7DB4-47EE-8B61-7C582EC03C04}" type="slidenum">
              <a:rPr lang="nb-NO" smtClean="0"/>
              <a:pPr/>
              <a:t>10</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is-IS" sz="1200" kern="1200" dirty="0" smtClean="0">
                <a:solidFill>
                  <a:schemeClr val="tx1"/>
                </a:solidFill>
                <a:latin typeface="+mn-lt"/>
                <a:ea typeface="+mn-ea"/>
                <a:cs typeface="+mn-cs"/>
              </a:rPr>
              <a:t>C4 evalustion of work not common practice in educational instittutions in Nordic communities. Voice of users noregur ísland koma vel út´</a:t>
            </a:r>
            <a:endParaRPr lang="nb-NO" sz="1200" kern="1200" dirty="0" smtClean="0">
              <a:solidFill>
                <a:schemeClr val="tx1"/>
              </a:solidFill>
              <a:latin typeface="+mn-lt"/>
              <a:ea typeface="+mn-ea"/>
              <a:cs typeface="+mn-cs"/>
            </a:endParaRPr>
          </a:p>
          <a:p>
            <a:r>
              <a:rPr lang="is-IS" sz="1200" kern="1200" dirty="0" smtClean="0">
                <a:solidFill>
                  <a:schemeClr val="tx1"/>
                </a:solidFill>
                <a:latin typeface="+mn-lt"/>
                <a:ea typeface="+mn-ea"/>
                <a:cs typeface="+mn-cs"/>
              </a:rPr>
              <a:t>Research knowledge; very diverse in the different programs. Not part of teachers education many have when entering CGC programs in Education departments. How knowledgable are the of methods (surveys, interviews etc) used for evaluation and quality management. Enterpreneurship, innovation creating services that work more needed with adults because not as established institutions and services  being developed.</a:t>
            </a:r>
            <a:endParaRPr lang="nb-NO" sz="1200" kern="1200" dirty="0" smtClean="0">
              <a:solidFill>
                <a:schemeClr val="tx1"/>
              </a:solidFill>
              <a:latin typeface="+mn-lt"/>
              <a:ea typeface="+mn-ea"/>
              <a:cs typeface="+mn-cs"/>
            </a:endParaRPr>
          </a:p>
          <a:p>
            <a:r>
              <a:rPr lang="is-IS" sz="1200" kern="1200" dirty="0" smtClean="0">
                <a:solidFill>
                  <a:schemeClr val="tx1"/>
                </a:solidFill>
                <a:latin typeface="+mn-lt"/>
                <a:ea typeface="+mn-ea"/>
                <a:cs typeface="+mn-cs"/>
              </a:rPr>
              <a:t>Is in the legal mandate for counselors in schools in Norway for example not in Iceland. </a:t>
            </a:r>
            <a:endParaRPr lang="nb-NO" sz="1200" kern="1200" dirty="0" smtClean="0">
              <a:solidFill>
                <a:schemeClr val="tx1"/>
              </a:solidFill>
              <a:latin typeface="+mn-lt"/>
              <a:ea typeface="+mn-ea"/>
              <a:cs typeface="+mn-cs"/>
            </a:endParaRPr>
          </a:p>
          <a:p>
            <a:r>
              <a:rPr lang="is-IS" sz="1200" kern="1200" dirty="0" smtClean="0">
                <a:solidFill>
                  <a:schemeClr val="tx1"/>
                </a:solidFill>
                <a:latin typeface="+mn-lt"/>
                <a:ea typeface="+mn-ea"/>
                <a:cs typeface="+mn-cs"/>
              </a:rPr>
              <a:t>Relevant for serives for alla age groups and institutions. Some of the tasks maybe more relevant in adult services (martketing, advertisement) than in the formalized school system</a:t>
            </a:r>
            <a:endParaRPr lang="nb-NO" sz="1200" kern="1200" dirty="0" smtClean="0">
              <a:solidFill>
                <a:schemeClr val="tx1"/>
              </a:solidFill>
              <a:latin typeface="+mn-lt"/>
              <a:ea typeface="+mn-ea"/>
              <a:cs typeface="+mn-cs"/>
            </a:endParaRPr>
          </a:p>
          <a:p>
            <a:r>
              <a:rPr lang="is-IS" sz="1200" kern="1200" dirty="0" smtClean="0">
                <a:solidFill>
                  <a:schemeClr val="tx1"/>
                </a:solidFill>
                <a:latin typeface="+mn-lt"/>
                <a:ea typeface="+mn-ea"/>
                <a:cs typeface="+mn-cs"/>
              </a:rPr>
              <a:t>Mostly public institions that deliver services, does that matter?</a:t>
            </a:r>
            <a:endParaRPr lang="nb-NO" sz="1200" kern="1200" dirty="0" smtClean="0">
              <a:solidFill>
                <a:schemeClr val="tx1"/>
              </a:solidFill>
              <a:latin typeface="+mn-lt"/>
              <a:ea typeface="+mn-ea"/>
              <a:cs typeface="+mn-cs"/>
            </a:endParaRPr>
          </a:p>
          <a:p>
            <a:endParaRPr lang="nb-NO" dirty="0"/>
          </a:p>
        </p:txBody>
      </p:sp>
      <p:sp>
        <p:nvSpPr>
          <p:cNvPr id="4" name="Plassholder for lysbildenummer 3"/>
          <p:cNvSpPr>
            <a:spLocks noGrp="1"/>
          </p:cNvSpPr>
          <p:nvPr>
            <p:ph type="sldNum" sz="quarter" idx="10"/>
          </p:nvPr>
        </p:nvSpPr>
        <p:spPr/>
        <p:txBody>
          <a:bodyPr/>
          <a:lstStyle/>
          <a:p>
            <a:fld id="{717BE347-7DB4-47EE-8B61-7C582EC03C04}" type="slidenum">
              <a:rPr lang="nb-NO" smtClean="0"/>
              <a:pPr/>
              <a:t>11</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357290" y="2130425"/>
            <a:ext cx="6429420" cy="1470025"/>
          </a:xfrm>
        </p:spPr>
        <p:txBody>
          <a:bodyPr/>
          <a:lstStyle>
            <a:lvl1pPr algn="ctr">
              <a:defRPr/>
            </a:lvl1pPr>
          </a:lstStyle>
          <a:p>
            <a:r>
              <a:rPr lang="nb-NO" smtClean="0"/>
              <a:t>Klikk for å redigere tittelstil</a:t>
            </a:r>
            <a:endParaRPr lang="nb-NO" dirty="0"/>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a:xfrm>
            <a:off x="857224" y="274638"/>
            <a:ext cx="6357964" cy="1143000"/>
          </a:xfrm>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1657376" cy="5851525"/>
          </a:xfrm>
        </p:spPr>
        <p:txBody>
          <a:bodyPr vert="eaVert"/>
          <a:lstStyle/>
          <a:p>
            <a:r>
              <a:rPr lang="nb-NO" smtClean="0"/>
              <a:t>Klikk for å redigere tittelstil</a:t>
            </a:r>
            <a:endParaRPr lang="nb-NO" dirty="0"/>
          </a:p>
        </p:txBody>
      </p:sp>
      <p:sp>
        <p:nvSpPr>
          <p:cNvPr id="3" name="Plassholder for loddrett tekst 2"/>
          <p:cNvSpPr>
            <a:spLocks noGrp="1"/>
          </p:cNvSpPr>
          <p:nvPr>
            <p:ph type="body" orient="vert" idx="1"/>
          </p:nvPr>
        </p:nvSpPr>
        <p:spPr>
          <a:xfrm>
            <a:off x="857224" y="274638"/>
            <a:ext cx="5619776"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a:xfrm>
            <a:off x="857224" y="274638"/>
            <a:ext cx="6357964" cy="1143000"/>
          </a:xfrm>
        </p:spPr>
        <p:txBody>
          <a:bodyPr/>
          <a:lstStyle>
            <a:lvl1pPr>
              <a:defRPr sz="4000"/>
            </a:lvl1pPr>
          </a:lstStyle>
          <a:p>
            <a:r>
              <a:rPr lang="nb-NO" smtClean="0"/>
              <a:t>Klikk for å redigere tittelstil</a:t>
            </a:r>
            <a:endParaRPr lang="nb-NO" dirty="0"/>
          </a:p>
        </p:txBody>
      </p:sp>
      <p:sp>
        <p:nvSpPr>
          <p:cNvPr id="3" name="Plassholder for innhold 2"/>
          <p:cNvSpPr>
            <a:spLocks noGrp="1"/>
          </p:cNvSpPr>
          <p:nvPr>
            <p:ph idx="1"/>
          </p:nvPr>
        </p:nvSpPr>
        <p:spPr/>
        <p:txBody>
          <a:bodyPr/>
          <a:lstStyle>
            <a:lvl1pPr>
              <a:defRPr sz="2800">
                <a:latin typeface="Arial" pitchFamily="34" charset="0"/>
                <a:cs typeface="Arial" pitchFamily="34" charset="0"/>
              </a:defRPr>
            </a:lvl1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57223" y="4406900"/>
            <a:ext cx="7429553" cy="1362075"/>
          </a:xfrm>
        </p:spPr>
        <p:txBody>
          <a:bodyPr anchor="t"/>
          <a:lstStyle>
            <a:lvl1pPr algn="l">
              <a:defRPr sz="4000" b="1" cap="all"/>
            </a:lvl1pPr>
          </a:lstStyle>
          <a:p>
            <a:r>
              <a:rPr lang="nb-NO" smtClean="0"/>
              <a:t>Klikk for å redigere tittelstil</a:t>
            </a:r>
            <a:endParaRPr lang="nb-NO" dirty="0"/>
          </a:p>
        </p:txBody>
      </p:sp>
      <p:sp>
        <p:nvSpPr>
          <p:cNvPr id="3" name="Plassholder for tekst 2"/>
          <p:cNvSpPr>
            <a:spLocks noGrp="1"/>
          </p:cNvSpPr>
          <p:nvPr>
            <p:ph type="body" idx="1"/>
          </p:nvPr>
        </p:nvSpPr>
        <p:spPr>
          <a:xfrm>
            <a:off x="857224" y="2906713"/>
            <a:ext cx="742955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a:xfrm>
            <a:off x="857224" y="274638"/>
            <a:ext cx="6357964" cy="1143000"/>
          </a:xfrm>
        </p:spPr>
        <p:txBody>
          <a:bodyPr/>
          <a:lstStyle/>
          <a:p>
            <a:r>
              <a:rPr lang="nb-NO" smtClean="0"/>
              <a:t>Klikk for å redigere tittelstil</a:t>
            </a:r>
            <a:endParaRPr lang="nb-NO" dirty="0"/>
          </a:p>
        </p:txBody>
      </p:sp>
      <p:sp>
        <p:nvSpPr>
          <p:cNvPr id="3" name="Plassholder for innhold 2"/>
          <p:cNvSpPr>
            <a:spLocks noGrp="1"/>
          </p:cNvSpPr>
          <p:nvPr>
            <p:ph sz="half" idx="1"/>
          </p:nvPr>
        </p:nvSpPr>
        <p:spPr>
          <a:xfrm>
            <a:off x="857224" y="1600200"/>
            <a:ext cx="36385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innhold 3"/>
          <p:cNvSpPr>
            <a:spLocks noGrp="1"/>
          </p:cNvSpPr>
          <p:nvPr>
            <p:ph sz="half" idx="2"/>
          </p:nvPr>
        </p:nvSpPr>
        <p:spPr>
          <a:xfrm>
            <a:off x="4648200" y="1600200"/>
            <a:ext cx="36385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57224" y="274638"/>
            <a:ext cx="6357964" cy="1143000"/>
          </a:xfrm>
        </p:spPr>
        <p:txBody>
          <a:bodyPr/>
          <a:lstStyle>
            <a:lvl1pPr>
              <a:defRPr/>
            </a:lvl1pPr>
          </a:lstStyle>
          <a:p>
            <a:r>
              <a:rPr lang="nb-NO" smtClean="0"/>
              <a:t>Klikk for å redigere tittelstil</a:t>
            </a:r>
            <a:endParaRPr lang="nb-NO" dirty="0"/>
          </a:p>
        </p:txBody>
      </p:sp>
      <p:sp>
        <p:nvSpPr>
          <p:cNvPr id="3" name="Plassholder for tekst 2"/>
          <p:cNvSpPr>
            <a:spLocks noGrp="1"/>
          </p:cNvSpPr>
          <p:nvPr>
            <p:ph type="body" idx="1"/>
          </p:nvPr>
        </p:nvSpPr>
        <p:spPr>
          <a:xfrm>
            <a:off x="857224" y="1500174"/>
            <a:ext cx="3640164" cy="6747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857224" y="2174875"/>
            <a:ext cx="364016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5" name="Plassholder for tekst 4"/>
          <p:cNvSpPr>
            <a:spLocks noGrp="1"/>
          </p:cNvSpPr>
          <p:nvPr>
            <p:ph type="body" sz="quarter" idx="3"/>
          </p:nvPr>
        </p:nvSpPr>
        <p:spPr>
          <a:xfrm>
            <a:off x="4645025" y="1500174"/>
            <a:ext cx="3641751" cy="6747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364175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928662" y="285728"/>
            <a:ext cx="6686550" cy="1143000"/>
          </a:xfrm>
        </p:spPr>
        <p:txBody>
          <a:bodyPr/>
          <a:lstStyle/>
          <a:p>
            <a:r>
              <a:rPr lang="nb-NO" smtClean="0"/>
              <a:t>Klikk for å redigere tittelstil</a:t>
            </a:r>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57224" y="273050"/>
            <a:ext cx="2608289"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47117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4" name="Plassholder for tekst 3"/>
          <p:cNvSpPr>
            <a:spLocks noGrp="1"/>
          </p:cNvSpPr>
          <p:nvPr>
            <p:ph type="body" sz="half" idx="2"/>
          </p:nvPr>
        </p:nvSpPr>
        <p:spPr>
          <a:xfrm>
            <a:off x="857224" y="1435100"/>
            <a:ext cx="26082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smtClean="0"/>
              <a:t>Klikk ikonet for å legge til et bilde</a:t>
            </a:r>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Plassholder for tittel 1"/>
          <p:cNvSpPr>
            <a:spLocks noGrp="1"/>
          </p:cNvSpPr>
          <p:nvPr>
            <p:ph type="title"/>
          </p:nvPr>
        </p:nvSpPr>
        <p:spPr bwMode="auto">
          <a:xfrm>
            <a:off x="857250" y="274638"/>
            <a:ext cx="635793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1027" name="Plassholder for tekst 2"/>
          <p:cNvSpPr>
            <a:spLocks noGrp="1"/>
          </p:cNvSpPr>
          <p:nvPr>
            <p:ph type="body" idx="1"/>
          </p:nvPr>
        </p:nvSpPr>
        <p:spPr bwMode="auto">
          <a:xfrm>
            <a:off x="857250" y="1600200"/>
            <a:ext cx="74295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400" kern="12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Arial" charset="0"/>
        </a:defRPr>
      </a:lvl6pPr>
      <a:lvl7pPr marL="914400" algn="ctr" rtl="0" eaLnBrk="1" fontAlgn="base" hangingPunct="1">
        <a:spcBef>
          <a:spcPct val="0"/>
        </a:spcBef>
        <a:spcAft>
          <a:spcPct val="0"/>
        </a:spcAft>
        <a:defRPr sz="4400">
          <a:solidFill>
            <a:schemeClr val="tx1"/>
          </a:solidFill>
          <a:latin typeface="Arial" charset="0"/>
        </a:defRPr>
      </a:lvl7pPr>
      <a:lvl8pPr marL="1371600" algn="ctr" rtl="0" eaLnBrk="1" fontAlgn="base" hangingPunct="1">
        <a:spcBef>
          <a:spcPct val="0"/>
        </a:spcBef>
        <a:spcAft>
          <a:spcPct val="0"/>
        </a:spcAft>
        <a:defRPr sz="4400">
          <a:solidFill>
            <a:schemeClr val="tx1"/>
          </a:solidFill>
          <a:latin typeface="Arial" charset="0"/>
        </a:defRPr>
      </a:lvl8pPr>
      <a:lvl9pPr marL="1828800" algn="ctr"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j-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j-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j-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j-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A </a:t>
            </a:r>
            <a:r>
              <a:rPr lang="nb-NO" dirty="0" err="1" smtClean="0"/>
              <a:t>summary</a:t>
            </a:r>
            <a:r>
              <a:rPr lang="nb-NO" dirty="0" smtClean="0"/>
              <a:t> </a:t>
            </a:r>
            <a:r>
              <a:rPr lang="nb-NO" dirty="0" err="1" smtClean="0"/>
              <a:t>of</a:t>
            </a:r>
            <a:r>
              <a:rPr lang="nb-NO" dirty="0" smtClean="0"/>
              <a:t> Study </a:t>
            </a:r>
            <a:r>
              <a:rPr lang="nb-NO" dirty="0" err="1" smtClean="0"/>
              <a:t>Descriptions</a:t>
            </a:r>
            <a:endParaRPr lang="nb-NO" dirty="0"/>
          </a:p>
        </p:txBody>
      </p:sp>
      <p:sp>
        <p:nvSpPr>
          <p:cNvPr id="3" name="Undertittel 2"/>
          <p:cNvSpPr>
            <a:spLocks noGrp="1"/>
          </p:cNvSpPr>
          <p:nvPr>
            <p:ph type="subTitle" idx="1"/>
          </p:nvPr>
        </p:nvSpPr>
        <p:spPr/>
        <p:txBody>
          <a:bodyPr/>
          <a:lstStyle/>
          <a:p>
            <a:r>
              <a:rPr lang="nb-NO" dirty="0" smtClean="0"/>
              <a:t>Inga &amp; </a:t>
            </a:r>
            <a:r>
              <a:rPr lang="nb-NO" dirty="0" err="1" smtClean="0"/>
              <a:t>Sif</a:t>
            </a:r>
            <a:endParaRPr lang="nb-NO" dirty="0" smtClean="0"/>
          </a:p>
          <a:p>
            <a:endParaRPr lang="nb-N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C3 - </a:t>
            </a:r>
            <a:r>
              <a:rPr lang="en-GB" i="1" dirty="0" smtClean="0"/>
              <a:t>Career </a:t>
            </a:r>
            <a:r>
              <a:rPr lang="en-GB" i="1" dirty="0" err="1" smtClean="0"/>
              <a:t>Counseling</a:t>
            </a:r>
            <a:endParaRPr lang="nb-NO" dirty="0"/>
          </a:p>
        </p:txBody>
      </p:sp>
      <p:sp>
        <p:nvSpPr>
          <p:cNvPr id="3" name="Plassholder for innhold 2"/>
          <p:cNvSpPr>
            <a:spLocks noGrp="1"/>
          </p:cNvSpPr>
          <p:nvPr>
            <p:ph idx="1"/>
          </p:nvPr>
        </p:nvSpPr>
        <p:spPr/>
        <p:txBody>
          <a:bodyPr/>
          <a:lstStyle/>
          <a:p>
            <a:pPr lvl="0">
              <a:buNone/>
            </a:pPr>
            <a:r>
              <a:rPr lang="en-GB" sz="2400" i="1" dirty="0" smtClean="0"/>
              <a:t>Career </a:t>
            </a:r>
            <a:r>
              <a:rPr lang="en-GB" sz="2400" i="1" dirty="0" err="1" smtClean="0"/>
              <a:t>Counseling</a:t>
            </a:r>
            <a:r>
              <a:rPr lang="en-GB" sz="2400" i="1" dirty="0" smtClean="0"/>
              <a:t>:</a:t>
            </a:r>
            <a:r>
              <a:rPr lang="en-GB" sz="2400" dirty="0" smtClean="0"/>
              <a:t> Supporting people in reflecting about their careers, successfully mastering change processes and making tough career decisions</a:t>
            </a:r>
          </a:p>
          <a:p>
            <a:pPr lvl="0">
              <a:buNone/>
            </a:pPr>
            <a:r>
              <a:rPr lang="nb-NO" dirty="0" smtClean="0"/>
              <a:t>This is </a:t>
            </a:r>
            <a:r>
              <a:rPr lang="nb-NO" dirty="0" err="1" smtClean="0"/>
              <a:t>one</a:t>
            </a:r>
            <a:r>
              <a:rPr lang="nb-NO" dirty="0" smtClean="0"/>
              <a:t> </a:t>
            </a:r>
            <a:r>
              <a:rPr lang="nb-NO" dirty="0" err="1" smtClean="0"/>
              <a:t>of</a:t>
            </a:r>
            <a:r>
              <a:rPr lang="nb-NO" dirty="0" smtClean="0"/>
              <a:t> </a:t>
            </a:r>
            <a:r>
              <a:rPr lang="nb-NO" dirty="0" err="1" smtClean="0"/>
              <a:t>the</a:t>
            </a:r>
            <a:r>
              <a:rPr lang="nb-NO" dirty="0" smtClean="0"/>
              <a:t> </a:t>
            </a:r>
            <a:r>
              <a:rPr lang="nb-NO" dirty="0" err="1" smtClean="0"/>
              <a:t>NCCs</a:t>
            </a:r>
            <a:r>
              <a:rPr lang="nb-NO" dirty="0" smtClean="0"/>
              <a:t> </a:t>
            </a:r>
            <a:r>
              <a:rPr lang="nb-NO" dirty="0" err="1" smtClean="0"/>
              <a:t>that</a:t>
            </a:r>
            <a:r>
              <a:rPr lang="nb-NO" dirty="0" smtClean="0"/>
              <a:t> is </a:t>
            </a:r>
            <a:r>
              <a:rPr lang="nb-NO" dirty="0" err="1" smtClean="0"/>
              <a:t>very</a:t>
            </a:r>
            <a:r>
              <a:rPr lang="nb-NO" dirty="0" smtClean="0"/>
              <a:t> </a:t>
            </a:r>
            <a:r>
              <a:rPr lang="nb-NO" dirty="0" err="1" smtClean="0"/>
              <a:t>similar</a:t>
            </a:r>
            <a:r>
              <a:rPr lang="nb-NO" dirty="0" smtClean="0"/>
              <a:t> in all </a:t>
            </a:r>
            <a:r>
              <a:rPr lang="nb-NO" dirty="0" err="1" smtClean="0"/>
              <a:t>countries</a:t>
            </a:r>
            <a:r>
              <a:rPr lang="nb-NO" dirty="0" smtClean="0"/>
              <a:t>; </a:t>
            </a:r>
            <a:r>
              <a:rPr lang="nb-NO" dirty="0" err="1" smtClean="0"/>
              <a:t>probably</a:t>
            </a:r>
            <a:r>
              <a:rPr lang="nb-NO" dirty="0" smtClean="0"/>
              <a:t> a </a:t>
            </a:r>
            <a:r>
              <a:rPr lang="nb-NO" dirty="0" err="1" smtClean="0"/>
              <a:t>small</a:t>
            </a:r>
            <a:r>
              <a:rPr lang="nb-NO" dirty="0" smtClean="0"/>
              <a:t> </a:t>
            </a:r>
            <a:r>
              <a:rPr lang="nb-NO" dirty="0" err="1" smtClean="0"/>
              <a:t>difference</a:t>
            </a:r>
            <a:r>
              <a:rPr lang="nb-NO" dirty="0" smtClean="0"/>
              <a:t> in </a:t>
            </a:r>
            <a:r>
              <a:rPr lang="nb-NO" dirty="0" err="1" smtClean="0"/>
              <a:t>emphasis</a:t>
            </a:r>
            <a:r>
              <a:rPr lang="nb-NO" dirty="0" smtClean="0"/>
              <a:t> </a:t>
            </a:r>
            <a:r>
              <a:rPr lang="nb-NO" dirty="0" err="1" smtClean="0"/>
              <a:t>on</a:t>
            </a:r>
            <a:r>
              <a:rPr lang="nb-NO" dirty="0" smtClean="0"/>
              <a:t> </a:t>
            </a:r>
            <a:r>
              <a:rPr lang="nb-NO" dirty="0" err="1" smtClean="0"/>
              <a:t>particular</a:t>
            </a:r>
            <a:r>
              <a:rPr lang="nb-NO" dirty="0" smtClean="0"/>
              <a:t> </a:t>
            </a:r>
            <a:r>
              <a:rPr lang="nb-NO" dirty="0" err="1" smtClean="0"/>
              <a:t>theories</a:t>
            </a:r>
            <a:r>
              <a:rPr lang="nb-NO" dirty="0" smtClean="0"/>
              <a:t> (</a:t>
            </a:r>
            <a:r>
              <a:rPr lang="nb-NO" dirty="0" err="1" smtClean="0"/>
              <a:t>psychological</a:t>
            </a:r>
            <a:r>
              <a:rPr lang="nb-NO" dirty="0" smtClean="0"/>
              <a:t>, </a:t>
            </a:r>
            <a:r>
              <a:rPr lang="nb-NO" dirty="0" err="1" smtClean="0"/>
              <a:t>pedagogical</a:t>
            </a:r>
            <a:r>
              <a:rPr lang="nb-NO" dirty="0" smtClean="0"/>
              <a:t> </a:t>
            </a:r>
            <a:r>
              <a:rPr lang="nb-NO" dirty="0" err="1" smtClean="0"/>
              <a:t>approach</a:t>
            </a:r>
            <a:r>
              <a:rPr lang="nb-NO" dirty="0" smtClean="0"/>
              <a:t>)</a:t>
            </a:r>
          </a:p>
          <a:p>
            <a:pPr>
              <a:buNone/>
            </a:pPr>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C4 - </a:t>
            </a:r>
            <a:r>
              <a:rPr lang="en-GB" i="1" dirty="0" smtClean="0"/>
              <a:t>Programme and Service Management</a:t>
            </a:r>
            <a:endParaRPr lang="nb-NO" dirty="0"/>
          </a:p>
        </p:txBody>
      </p:sp>
      <p:sp>
        <p:nvSpPr>
          <p:cNvPr id="3" name="Plassholder for innhold 2"/>
          <p:cNvSpPr>
            <a:spLocks noGrp="1"/>
          </p:cNvSpPr>
          <p:nvPr>
            <p:ph idx="1"/>
          </p:nvPr>
        </p:nvSpPr>
        <p:spPr/>
        <p:txBody>
          <a:bodyPr>
            <a:normAutofit fontScale="85000" lnSpcReduction="20000"/>
          </a:bodyPr>
          <a:lstStyle/>
          <a:p>
            <a:pPr lvl="0">
              <a:buNone/>
            </a:pPr>
            <a:r>
              <a:rPr lang="en-GB" sz="2400" i="1" dirty="0" smtClean="0"/>
              <a:t>Programme and Service Management:</a:t>
            </a:r>
            <a:r>
              <a:rPr lang="en-GB" sz="2400" dirty="0" smtClean="0"/>
              <a:t> Taking on responsibility for the quality of their services and the development of their organisations and projects</a:t>
            </a:r>
          </a:p>
          <a:p>
            <a:pPr lvl="0">
              <a:buNone/>
            </a:pPr>
            <a:r>
              <a:rPr lang="nb-NO" dirty="0" err="1" smtClean="0"/>
              <a:t>Rather</a:t>
            </a:r>
            <a:r>
              <a:rPr lang="nb-NO" dirty="0" smtClean="0"/>
              <a:t> diverse in </a:t>
            </a:r>
            <a:r>
              <a:rPr lang="nb-NO" dirty="0" err="1" smtClean="0"/>
              <a:t>the</a:t>
            </a:r>
            <a:r>
              <a:rPr lang="nb-NO" dirty="0" smtClean="0"/>
              <a:t> programs, </a:t>
            </a:r>
            <a:r>
              <a:rPr lang="nb-NO" dirty="0" err="1" smtClean="0"/>
              <a:t>but</a:t>
            </a:r>
            <a:r>
              <a:rPr lang="nb-NO" dirty="0" smtClean="0"/>
              <a:t> most </a:t>
            </a:r>
            <a:r>
              <a:rPr lang="nb-NO" dirty="0" err="1" smtClean="0"/>
              <a:t>of</a:t>
            </a:r>
            <a:r>
              <a:rPr lang="nb-NO" dirty="0" smtClean="0"/>
              <a:t> </a:t>
            </a:r>
            <a:r>
              <a:rPr lang="nb-NO" dirty="0" err="1" smtClean="0"/>
              <a:t>them</a:t>
            </a:r>
            <a:r>
              <a:rPr lang="nb-NO" dirty="0" smtClean="0"/>
              <a:t> have </a:t>
            </a:r>
            <a:r>
              <a:rPr lang="nb-NO" dirty="0" err="1" smtClean="0"/>
              <a:t>issues</a:t>
            </a:r>
            <a:r>
              <a:rPr lang="nb-NO" dirty="0" smtClean="0"/>
              <a:t> </a:t>
            </a:r>
            <a:r>
              <a:rPr lang="nb-NO" dirty="0" err="1" smtClean="0"/>
              <a:t>related</a:t>
            </a:r>
            <a:r>
              <a:rPr lang="nb-NO" dirty="0" smtClean="0"/>
              <a:t> to </a:t>
            </a:r>
            <a:r>
              <a:rPr lang="nb-NO" dirty="0" err="1" smtClean="0"/>
              <a:t>this</a:t>
            </a:r>
            <a:r>
              <a:rPr lang="nb-NO" dirty="0" smtClean="0"/>
              <a:t> </a:t>
            </a:r>
            <a:r>
              <a:rPr lang="nb-NO" dirty="0" err="1" smtClean="0"/>
              <a:t>field</a:t>
            </a:r>
            <a:r>
              <a:rPr lang="nb-NO" dirty="0" smtClean="0"/>
              <a:t>. The </a:t>
            </a:r>
            <a:r>
              <a:rPr lang="nb-NO" dirty="0" err="1" smtClean="0"/>
              <a:t>difference</a:t>
            </a:r>
            <a:r>
              <a:rPr lang="nb-NO" dirty="0" smtClean="0"/>
              <a:t> </a:t>
            </a:r>
            <a:r>
              <a:rPr lang="nb-NO" dirty="0" err="1" smtClean="0"/>
              <a:t>might</a:t>
            </a:r>
            <a:r>
              <a:rPr lang="nb-NO" dirty="0" smtClean="0"/>
              <a:t> be </a:t>
            </a:r>
            <a:r>
              <a:rPr lang="is-IS" dirty="0" smtClean="0"/>
              <a:t>due to different roles and positions for the counselors and the vision in counseling (one-to-one or system thinking) – or other </a:t>
            </a:r>
            <a:r>
              <a:rPr lang="is-IS" smtClean="0"/>
              <a:t>reasons.</a:t>
            </a:r>
          </a:p>
          <a:p>
            <a:pPr lvl="0">
              <a:buNone/>
            </a:pPr>
            <a:r>
              <a:rPr lang="is-IS" smtClean="0"/>
              <a:t>Research training, helpful for evaluation, part of some programs or undergratuate degrees?</a:t>
            </a:r>
          </a:p>
          <a:p>
            <a:pPr lvl="0">
              <a:buNone/>
            </a:pPr>
            <a:r>
              <a:rPr lang="is-IS" smtClean="0"/>
              <a:t>May be especially important for those working with adults, given the organizational context?</a:t>
            </a:r>
          </a:p>
          <a:p>
            <a:pPr lvl="0">
              <a:buNone/>
            </a:pPr>
            <a:r>
              <a:rPr lang="is-IS" smtClean="0"/>
              <a:t>Do same general principles apply in schools and adult services?</a:t>
            </a:r>
            <a:endParaRPr lang="is-IS" dirty="0" smtClean="0"/>
          </a:p>
          <a:p>
            <a:pPr lvl="0">
              <a:buNone/>
            </a:pPr>
            <a:endParaRPr lang="nb-NO" dirty="0" smtClean="0"/>
          </a:p>
          <a:p>
            <a:pPr>
              <a:buNone/>
            </a:pPr>
            <a:endParaRPr lang="nb-N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C5 - </a:t>
            </a:r>
            <a:r>
              <a:rPr lang="en-GB" i="1" dirty="0" smtClean="0"/>
              <a:t>Social Systems Interventions</a:t>
            </a:r>
            <a:endParaRPr lang="nb-NO" dirty="0"/>
          </a:p>
        </p:txBody>
      </p:sp>
      <p:sp>
        <p:nvSpPr>
          <p:cNvPr id="3" name="Plassholder for innhold 2"/>
          <p:cNvSpPr>
            <a:spLocks noGrp="1"/>
          </p:cNvSpPr>
          <p:nvPr>
            <p:ph idx="1"/>
          </p:nvPr>
        </p:nvSpPr>
        <p:spPr/>
        <p:txBody>
          <a:bodyPr/>
          <a:lstStyle/>
          <a:p>
            <a:pPr lvl="0">
              <a:buNone/>
            </a:pPr>
            <a:r>
              <a:rPr lang="en-GB" sz="2400" i="1" dirty="0" smtClean="0"/>
              <a:t>Social Systems Interventions:</a:t>
            </a:r>
            <a:r>
              <a:rPr lang="en-GB" sz="2400" dirty="0" smtClean="0"/>
              <a:t> Building networks and working together with others in order to support clients regarding their career questions</a:t>
            </a:r>
          </a:p>
          <a:p>
            <a:pPr lvl="0">
              <a:buNone/>
            </a:pPr>
            <a:r>
              <a:rPr lang="en-GB" dirty="0" smtClean="0"/>
              <a:t>Very diverse. Most </a:t>
            </a:r>
            <a:r>
              <a:rPr lang="en-GB" smtClean="0"/>
              <a:t>clearly presented in </a:t>
            </a:r>
            <a:r>
              <a:rPr lang="en-GB" dirty="0" smtClean="0"/>
              <a:t>Denmark, Finland, Sweden(?)  and partly Norway (where it is a statutory part of school </a:t>
            </a:r>
            <a:r>
              <a:rPr lang="en-GB" dirty="0" err="1" smtClean="0"/>
              <a:t>counseling</a:t>
            </a:r>
            <a:r>
              <a:rPr lang="en-GB" dirty="0" smtClean="0"/>
              <a:t>).</a:t>
            </a:r>
          </a:p>
          <a:p>
            <a:pPr lvl="0">
              <a:buNone/>
            </a:pPr>
            <a:r>
              <a:rPr lang="en-GB" dirty="0" smtClean="0"/>
              <a:t>Is it the emphasises </a:t>
            </a:r>
            <a:r>
              <a:rPr lang="is-IS" dirty="0" smtClean="0"/>
              <a:t>in counseling (individual-society) that makes the difference?</a:t>
            </a:r>
            <a:endParaRPr lang="nb-NO" dirty="0" smtClean="0"/>
          </a:p>
          <a:p>
            <a:pPr>
              <a:buNone/>
            </a:pPr>
            <a:endParaRPr lang="nb-N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i="1" dirty="0" smtClean="0"/>
              <a:t>Professionalism</a:t>
            </a:r>
            <a:endParaRPr lang="nb-NO" dirty="0"/>
          </a:p>
        </p:txBody>
      </p:sp>
      <p:sp>
        <p:nvSpPr>
          <p:cNvPr id="3" name="Plassholder for innhold 2"/>
          <p:cNvSpPr>
            <a:spLocks noGrp="1"/>
          </p:cNvSpPr>
          <p:nvPr>
            <p:ph idx="1"/>
          </p:nvPr>
        </p:nvSpPr>
        <p:spPr/>
        <p:txBody>
          <a:bodyPr/>
          <a:lstStyle/>
          <a:p>
            <a:pPr lvl="0">
              <a:buNone/>
            </a:pPr>
            <a:r>
              <a:rPr lang="en-GB" sz="2400" i="1" dirty="0" smtClean="0"/>
              <a:t>Professionalism:</a:t>
            </a:r>
            <a:r>
              <a:rPr lang="en-GB" sz="2400" dirty="0" smtClean="0"/>
              <a:t> Building and maintaining professional relationships, adhering to professional values and codes of ethics, critically reflecting one’s practice, and continuously developing oneself and one’s competence</a:t>
            </a:r>
          </a:p>
          <a:p>
            <a:pPr lvl="0">
              <a:buNone/>
            </a:pPr>
            <a:r>
              <a:rPr lang="en-GB" dirty="0" smtClean="0"/>
              <a:t>This is a clear and strong thread in all descriptions. </a:t>
            </a:r>
          </a:p>
          <a:p>
            <a:pPr lvl="0">
              <a:buNone/>
            </a:pPr>
            <a:r>
              <a:rPr lang="en-GB" dirty="0" smtClean="0"/>
              <a:t>Is it angled differently related to how established the profession is in the countries?</a:t>
            </a:r>
            <a:endParaRPr lang="nb-N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Tentative </a:t>
            </a:r>
            <a:r>
              <a:rPr lang="nb-NO" smtClean="0"/>
              <a:t>conclusion of NCC comparison</a:t>
            </a:r>
            <a:endParaRPr lang="nb-NO"/>
          </a:p>
        </p:txBody>
      </p:sp>
      <p:sp>
        <p:nvSpPr>
          <p:cNvPr id="3" name="Plassholder for innhold 2"/>
          <p:cNvSpPr>
            <a:spLocks noGrp="1"/>
          </p:cNvSpPr>
          <p:nvPr>
            <p:ph idx="1"/>
          </p:nvPr>
        </p:nvSpPr>
        <p:spPr/>
        <p:txBody>
          <a:bodyPr>
            <a:normAutofit fontScale="92500" lnSpcReduction="20000"/>
          </a:bodyPr>
          <a:lstStyle/>
          <a:p>
            <a:r>
              <a:rPr lang="is-IS" i="1" dirty="0" smtClean="0"/>
              <a:t>Career education, Career guidance, Career counseling </a:t>
            </a:r>
            <a:r>
              <a:rPr lang="is-IS" dirty="0" smtClean="0"/>
              <a:t>and</a:t>
            </a:r>
            <a:r>
              <a:rPr lang="is-IS" i="1" dirty="0" smtClean="0"/>
              <a:t> Profesionalism </a:t>
            </a:r>
            <a:r>
              <a:rPr lang="is-IS" dirty="0" smtClean="0"/>
              <a:t>seem to be the core contents. </a:t>
            </a:r>
          </a:p>
          <a:p>
            <a:r>
              <a:rPr lang="is-IS" i="1" dirty="0" smtClean="0"/>
              <a:t>Programme and service management </a:t>
            </a:r>
            <a:r>
              <a:rPr lang="is-IS" dirty="0" smtClean="0"/>
              <a:t>and </a:t>
            </a:r>
            <a:r>
              <a:rPr lang="is-IS" i="1" dirty="0" smtClean="0"/>
              <a:t>Social systems interventions </a:t>
            </a:r>
            <a:r>
              <a:rPr lang="is-IS" dirty="0" smtClean="0"/>
              <a:t>differ, maybe due to different roles and positions for the counselors</a:t>
            </a:r>
          </a:p>
          <a:p>
            <a:r>
              <a:rPr lang="nb-NO" smtClean="0"/>
              <a:t>Are the NCC helpful for us to understand how to improve the education of CGC´s who serve adults</a:t>
            </a:r>
            <a:r>
              <a:rPr lang="nb-NO" smtClean="0"/>
              <a:t>?</a:t>
            </a:r>
          </a:p>
          <a:p>
            <a:r>
              <a:rPr lang="nb-NO" smtClean="0"/>
              <a:t>Is something missing in the NCC´s or not applicable?</a:t>
            </a:r>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smtClean="0"/>
              <a:t/>
            </a:r>
            <a:br>
              <a:rPr lang="is-IS" smtClean="0"/>
            </a:br>
            <a:r>
              <a:rPr lang="is-IS" smtClean="0"/>
              <a:t>General themes or dimensions of comparison</a:t>
            </a:r>
            <a:br>
              <a:rPr lang="is-IS" smtClean="0"/>
            </a:br>
            <a:endParaRPr lang="is-IS"/>
          </a:p>
        </p:txBody>
      </p:sp>
      <p:sp>
        <p:nvSpPr>
          <p:cNvPr id="3" name="Content Placeholder 2"/>
          <p:cNvSpPr>
            <a:spLocks noGrp="1"/>
          </p:cNvSpPr>
          <p:nvPr>
            <p:ph idx="1"/>
          </p:nvPr>
        </p:nvSpPr>
        <p:spPr/>
        <p:txBody>
          <a:bodyPr>
            <a:normAutofit/>
          </a:bodyPr>
          <a:lstStyle/>
          <a:p>
            <a:pPr>
              <a:buNone/>
            </a:pPr>
            <a:r>
              <a:rPr lang="is-IS" smtClean="0"/>
              <a:t>Context</a:t>
            </a:r>
          </a:p>
          <a:p>
            <a:r>
              <a:rPr lang="is-IS" smtClean="0"/>
              <a:t>Sensitive to political context and policies, international and local</a:t>
            </a:r>
          </a:p>
          <a:p>
            <a:r>
              <a:rPr lang="is-IS" smtClean="0"/>
              <a:t>Policy recommendations – rights -lisencing</a:t>
            </a:r>
            <a:endParaRPr lang="is-IS" smtClean="0"/>
          </a:p>
          <a:p>
            <a:r>
              <a:rPr lang="is-IS" smtClean="0"/>
              <a:t>Established services and programs --- recent developments</a:t>
            </a:r>
          </a:p>
          <a:p>
            <a:r>
              <a:rPr lang="is-IS" smtClean="0"/>
              <a:t>Centralization – decentralization – </a:t>
            </a:r>
            <a:r>
              <a:rPr lang="is-IS" smtClean="0"/>
              <a:t>laisse </a:t>
            </a:r>
            <a:r>
              <a:rPr lang="is-IS" smtClean="0"/>
              <a:t>faire</a:t>
            </a:r>
          </a:p>
          <a:p>
            <a:r>
              <a:rPr lang="is-IS" smtClean="0"/>
              <a:t>Traditional HEI´s vs. Continuing education</a:t>
            </a:r>
          </a:p>
          <a:p>
            <a:pPr>
              <a:buNone/>
            </a:pPr>
            <a:endParaRPr lang="is-IS" smtClean="0"/>
          </a:p>
          <a:p>
            <a:pPr>
              <a:buNone/>
            </a:pPr>
            <a:endParaRPr lang="is-I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
            </a:r>
            <a:br>
              <a:rPr lang="is-IS" smtClean="0"/>
            </a:br>
            <a:r>
              <a:rPr lang="is-IS" smtClean="0"/>
              <a:t>General </a:t>
            </a:r>
            <a:r>
              <a:rPr lang="is-IS" smtClean="0"/>
              <a:t>themes or dimensions of comparison</a:t>
            </a:r>
            <a:br>
              <a:rPr lang="is-IS" smtClean="0"/>
            </a:br>
            <a:endParaRPr lang="is-IS"/>
          </a:p>
        </p:txBody>
      </p:sp>
      <p:sp>
        <p:nvSpPr>
          <p:cNvPr id="3" name="Content Placeholder 2"/>
          <p:cNvSpPr>
            <a:spLocks noGrp="1"/>
          </p:cNvSpPr>
          <p:nvPr>
            <p:ph idx="1"/>
          </p:nvPr>
        </p:nvSpPr>
        <p:spPr/>
        <p:txBody>
          <a:bodyPr>
            <a:normAutofit fontScale="85000" lnSpcReduction="20000"/>
          </a:bodyPr>
          <a:lstStyle/>
          <a:p>
            <a:pPr>
              <a:buNone/>
            </a:pPr>
            <a:r>
              <a:rPr lang="is-IS" smtClean="0"/>
              <a:t>Education</a:t>
            </a:r>
          </a:p>
          <a:p>
            <a:r>
              <a:rPr lang="is-IS" smtClean="0"/>
              <a:t>Undergraduate  </a:t>
            </a:r>
            <a:r>
              <a:rPr lang="is-IS" smtClean="0"/>
              <a:t>- post-graduate (majority)</a:t>
            </a:r>
          </a:p>
          <a:p>
            <a:r>
              <a:rPr lang="is-IS" smtClean="0"/>
              <a:t>Unified -- diverse preparation (fields) of students</a:t>
            </a:r>
          </a:p>
          <a:p>
            <a:r>
              <a:rPr lang="is-IS" smtClean="0"/>
              <a:t>Practical </a:t>
            </a:r>
            <a:r>
              <a:rPr lang="is-IS" smtClean="0"/>
              <a:t>– academic – research (teachers education relations)</a:t>
            </a:r>
          </a:p>
          <a:p>
            <a:r>
              <a:rPr lang="is-IS" smtClean="0"/>
              <a:t>Fragmented – unified professional identities</a:t>
            </a:r>
          </a:p>
          <a:p>
            <a:r>
              <a:rPr lang="is-IS" smtClean="0"/>
              <a:t>Focus on process (counseling) – content (career theories)</a:t>
            </a:r>
          </a:p>
          <a:p>
            <a:r>
              <a:rPr lang="is-IS" smtClean="0"/>
              <a:t>Context </a:t>
            </a:r>
            <a:r>
              <a:rPr lang="is-IS" smtClean="0"/>
              <a:t>bound </a:t>
            </a:r>
            <a:r>
              <a:rPr lang="is-IS" smtClean="0"/>
              <a:t>education to general views theory and processes</a:t>
            </a:r>
          </a:p>
          <a:p>
            <a:r>
              <a:rPr lang="is-IS" smtClean="0"/>
              <a:t>Socilogical view in education but not to same extent in practice</a:t>
            </a:r>
            <a:endParaRPr lang="is-I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Preparing CGC´S for adult servics</a:t>
            </a:r>
            <a:endParaRPr lang="is-IS"/>
          </a:p>
        </p:txBody>
      </p:sp>
      <p:sp>
        <p:nvSpPr>
          <p:cNvPr id="3" name="Content Placeholder 2"/>
          <p:cNvSpPr>
            <a:spLocks noGrp="1"/>
          </p:cNvSpPr>
          <p:nvPr>
            <p:ph idx="1"/>
          </p:nvPr>
        </p:nvSpPr>
        <p:spPr/>
        <p:txBody>
          <a:bodyPr>
            <a:normAutofit fontScale="92500"/>
          </a:bodyPr>
          <a:lstStyle/>
          <a:p>
            <a:r>
              <a:rPr lang="is-IS" smtClean="0"/>
              <a:t>Broader </a:t>
            </a:r>
            <a:r>
              <a:rPr lang="is-IS" smtClean="0"/>
              <a:t>concepts relate to role of counselors working with all ages vs. Context </a:t>
            </a:r>
            <a:r>
              <a:rPr lang="is-IS" smtClean="0"/>
              <a:t>bound </a:t>
            </a:r>
            <a:r>
              <a:rPr lang="is-IS" smtClean="0"/>
              <a:t>education</a:t>
            </a:r>
          </a:p>
          <a:p>
            <a:r>
              <a:rPr lang="is-IS" smtClean="0"/>
              <a:t>Coming from youth education backgroun-hindrance –adult education in our HEI’S paralell process?</a:t>
            </a:r>
          </a:p>
          <a:p>
            <a:r>
              <a:rPr lang="is-IS" smtClean="0"/>
              <a:t>Broader </a:t>
            </a:r>
            <a:r>
              <a:rPr lang="is-IS" smtClean="0"/>
              <a:t>concepts relate to role of counselors working with all ages </a:t>
            </a:r>
            <a:r>
              <a:rPr lang="is-IS" smtClean="0"/>
              <a:t>vs</a:t>
            </a:r>
            <a:r>
              <a:rPr lang="is-IS" smtClean="0"/>
              <a:t>.</a:t>
            </a:r>
          </a:p>
          <a:p>
            <a:r>
              <a:rPr lang="is-IS" smtClean="0"/>
              <a:t>Do we need specialization in the education—context bound, role of practice, pro and cons</a:t>
            </a:r>
            <a:endParaRPr lang="is-IS" smtClean="0"/>
          </a:p>
          <a:p>
            <a:endParaRPr lang="is-I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smtClean="0"/>
              <a:t>What is up next! More work!</a:t>
            </a:r>
            <a:endParaRPr lang="is-IS" dirty="0"/>
          </a:p>
        </p:txBody>
      </p:sp>
      <p:sp>
        <p:nvSpPr>
          <p:cNvPr id="3" name="Content Placeholder 2"/>
          <p:cNvSpPr>
            <a:spLocks noGrp="1"/>
          </p:cNvSpPr>
          <p:nvPr>
            <p:ph idx="1"/>
          </p:nvPr>
        </p:nvSpPr>
        <p:spPr/>
        <p:txBody>
          <a:bodyPr>
            <a:normAutofit fontScale="77500" lnSpcReduction="20000"/>
          </a:bodyPr>
          <a:lstStyle/>
          <a:p>
            <a:r>
              <a:rPr lang="is-IS" dirty="0" smtClean="0"/>
              <a:t>More detailed descriptions of Delivery of services and organization context</a:t>
            </a:r>
          </a:p>
          <a:p>
            <a:endParaRPr lang="is-IS" dirty="0" smtClean="0"/>
          </a:p>
          <a:p>
            <a:r>
              <a:rPr lang="is-IS" dirty="0" smtClean="0"/>
              <a:t>Systematic comparison to NCC two possible routes</a:t>
            </a:r>
          </a:p>
          <a:p>
            <a:pPr lvl="1"/>
            <a:r>
              <a:rPr lang="is-IS" smtClean="0"/>
              <a:t>Tables </a:t>
            </a:r>
            <a:r>
              <a:rPr lang="is-IS" dirty="0" smtClean="0"/>
              <a:t>for each item mark: very well covered, covered, touched upon, not covered</a:t>
            </a:r>
          </a:p>
          <a:p>
            <a:r>
              <a:rPr lang="is-IS" smtClean="0"/>
              <a:t>Systematic comparison to NCC two possible</a:t>
            </a:r>
          </a:p>
          <a:p>
            <a:r>
              <a:rPr lang="is-IS" smtClean="0"/>
              <a:t>Disseminations, report written by Inga and Sif, including all the descriptions</a:t>
            </a:r>
          </a:p>
          <a:p>
            <a:r>
              <a:rPr lang="is-IS" smtClean="0"/>
              <a:t>Helps prepare for teachers mobility, where to learn what –strenghts in the </a:t>
            </a:r>
            <a:r>
              <a:rPr lang="is-IS" smtClean="0"/>
              <a:t>curriculum</a:t>
            </a:r>
          </a:p>
          <a:p>
            <a:r>
              <a:rPr lang="is-IS" smtClean="0"/>
              <a:t>Create a common vision and strategies to influence policies and HEI´s to improve the education of career counselors and guidance workers</a:t>
            </a:r>
            <a:endParaRPr lang="is-IS" dirty="0" smtClean="0"/>
          </a:p>
          <a:p>
            <a:pPr lvl="1"/>
            <a:endParaRPr lang="is-IS" dirty="0" smtClean="0"/>
          </a:p>
          <a:p>
            <a:pPr lvl="1"/>
            <a:endParaRPr lang="is-IS" dirty="0" smtClean="0"/>
          </a:p>
          <a:p>
            <a:pPr>
              <a:buNone/>
            </a:pPr>
            <a:endParaRPr lang="is-I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s-IS" smtClean="0"/>
              <a:t>Group work in the afternoon</a:t>
            </a:r>
            <a:endParaRPr lang="is-IS"/>
          </a:p>
        </p:txBody>
      </p:sp>
      <p:sp>
        <p:nvSpPr>
          <p:cNvPr id="5" name="Subtitle 4"/>
          <p:cNvSpPr>
            <a:spLocks noGrp="1"/>
          </p:cNvSpPr>
          <p:nvPr>
            <p:ph type="subTitle" idx="1"/>
          </p:nvPr>
        </p:nvSpPr>
        <p:spPr/>
        <p:txBody>
          <a:bodyPr/>
          <a:lstStyle/>
          <a:p>
            <a:endParaRPr lang="is-I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en-US" sz="2800" b="1" dirty="0"/>
              <a:t>History and social/policy context of career counseling and guidance education</a:t>
            </a:r>
            <a:endParaRPr lang="nb-NO" sz="2800" dirty="0"/>
          </a:p>
        </p:txBody>
      </p:sp>
      <p:sp>
        <p:nvSpPr>
          <p:cNvPr id="3" name="Plassholder for innhold 2"/>
          <p:cNvSpPr>
            <a:spLocks noGrp="1"/>
          </p:cNvSpPr>
          <p:nvPr>
            <p:ph idx="1"/>
          </p:nvPr>
        </p:nvSpPr>
        <p:spPr/>
        <p:txBody>
          <a:bodyPr>
            <a:normAutofit fontScale="92500" lnSpcReduction="10000"/>
          </a:bodyPr>
          <a:lstStyle/>
          <a:p>
            <a:r>
              <a:rPr lang="is-IS" b="1" dirty="0"/>
              <a:t>Sweden</a:t>
            </a:r>
            <a:r>
              <a:rPr lang="is-IS" dirty="0"/>
              <a:t> and </a:t>
            </a:r>
            <a:r>
              <a:rPr lang="is-IS" b="1" dirty="0"/>
              <a:t>Finland</a:t>
            </a:r>
            <a:r>
              <a:rPr lang="is-IS" dirty="0"/>
              <a:t> </a:t>
            </a:r>
            <a:r>
              <a:rPr lang="is-IS" dirty="0" smtClean="0"/>
              <a:t>seem </a:t>
            </a:r>
            <a:r>
              <a:rPr lang="is-IS" dirty="0"/>
              <a:t>to have the longest history of providing higher </a:t>
            </a:r>
            <a:r>
              <a:rPr lang="is-IS" dirty="0" smtClean="0"/>
              <a:t>education </a:t>
            </a:r>
            <a:r>
              <a:rPr lang="is-IS" dirty="0"/>
              <a:t>degree in </a:t>
            </a:r>
            <a:r>
              <a:rPr lang="is-IS" dirty="0" smtClean="0"/>
              <a:t>GCG</a:t>
            </a:r>
          </a:p>
          <a:p>
            <a:r>
              <a:rPr lang="is-IS" b="1" dirty="0"/>
              <a:t>Iceland</a:t>
            </a:r>
            <a:r>
              <a:rPr lang="is-IS" dirty="0"/>
              <a:t> followed in the beginning of </a:t>
            </a:r>
            <a:r>
              <a:rPr lang="is-IS" dirty="0" smtClean="0"/>
              <a:t>the 90´s </a:t>
            </a:r>
          </a:p>
          <a:p>
            <a:r>
              <a:rPr lang="is-IS" b="1" dirty="0" smtClean="0"/>
              <a:t>Denmark</a:t>
            </a:r>
            <a:r>
              <a:rPr lang="is-IS" dirty="0" smtClean="0"/>
              <a:t>: Continuing </a:t>
            </a:r>
            <a:r>
              <a:rPr lang="is-IS" dirty="0"/>
              <a:t>education in the </a:t>
            </a:r>
            <a:r>
              <a:rPr lang="is-IS" dirty="0" smtClean="0"/>
              <a:t>field. Recent reforms; higher </a:t>
            </a:r>
            <a:r>
              <a:rPr lang="is-IS" dirty="0"/>
              <a:t>education </a:t>
            </a:r>
            <a:r>
              <a:rPr lang="is-IS" dirty="0" smtClean="0"/>
              <a:t>programs</a:t>
            </a:r>
          </a:p>
          <a:p>
            <a:r>
              <a:rPr lang="is-IS" b="1" dirty="0"/>
              <a:t>Norway</a:t>
            </a:r>
            <a:r>
              <a:rPr lang="is-IS" dirty="0"/>
              <a:t> and the </a:t>
            </a:r>
            <a:r>
              <a:rPr lang="is-IS" b="1" dirty="0" smtClean="0"/>
              <a:t>Latvia</a:t>
            </a:r>
            <a:r>
              <a:rPr lang="is-IS" dirty="0" smtClean="0"/>
              <a:t> have </a:t>
            </a:r>
            <a:r>
              <a:rPr lang="is-IS" dirty="0"/>
              <a:t>the most recent </a:t>
            </a:r>
            <a:r>
              <a:rPr lang="is-IS" dirty="0" smtClean="0"/>
              <a:t>programs</a:t>
            </a:r>
          </a:p>
          <a:p>
            <a:r>
              <a:rPr lang="is-IS" b="1" dirty="0"/>
              <a:t>Greenland</a:t>
            </a:r>
            <a:r>
              <a:rPr lang="is-IS" dirty="0"/>
              <a:t> and </a:t>
            </a:r>
            <a:r>
              <a:rPr lang="is-IS" b="1" dirty="0"/>
              <a:t>Faroe Islands </a:t>
            </a:r>
            <a:r>
              <a:rPr lang="is-IS" dirty="0"/>
              <a:t>seem to have different </a:t>
            </a:r>
            <a:r>
              <a:rPr lang="is-IS" dirty="0" smtClean="0"/>
              <a:t>(special) </a:t>
            </a:r>
            <a:r>
              <a:rPr lang="is-IS" dirty="0"/>
              <a:t>needs </a:t>
            </a:r>
            <a:r>
              <a:rPr lang="is-IS" dirty="0" smtClean="0"/>
              <a:t>in </a:t>
            </a:r>
            <a:r>
              <a:rPr lang="is-IS" dirty="0"/>
              <a:t>their approach to educating career </a:t>
            </a:r>
            <a:r>
              <a:rPr lang="is-IS" dirty="0" smtClean="0"/>
              <a:t>counselors</a:t>
            </a: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sz="4000" dirty="0" smtClean="0"/>
              <a:t>Education; a </a:t>
            </a:r>
            <a:r>
              <a:rPr lang="nb-NO" sz="4000" dirty="0" err="1" smtClean="0"/>
              <a:t>rough</a:t>
            </a:r>
            <a:r>
              <a:rPr lang="nb-NO" sz="4000" dirty="0" smtClean="0"/>
              <a:t> </a:t>
            </a:r>
            <a:r>
              <a:rPr lang="nb-NO" sz="4000" dirty="0" err="1" smtClean="0"/>
              <a:t>overview</a:t>
            </a:r>
            <a:endParaRPr lang="nb-NO" sz="4000" dirty="0"/>
          </a:p>
        </p:txBody>
      </p:sp>
      <p:graphicFrame>
        <p:nvGraphicFramePr>
          <p:cNvPr id="4" name="Plassholder for innhold 3"/>
          <p:cNvGraphicFramePr>
            <a:graphicFrameLocks noGrp="1"/>
          </p:cNvGraphicFramePr>
          <p:nvPr>
            <p:ph idx="1"/>
          </p:nvPr>
        </p:nvGraphicFramePr>
        <p:xfrm>
          <a:off x="457200" y="1600200"/>
          <a:ext cx="8229600" cy="44805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nb-NO" sz="2400" dirty="0"/>
                    </a:p>
                  </a:txBody>
                  <a:tcPr/>
                </a:tc>
                <a:tc>
                  <a:txBody>
                    <a:bodyPr/>
                    <a:lstStyle/>
                    <a:p>
                      <a:r>
                        <a:rPr lang="nb-NO" sz="2400" dirty="0" err="1" smtClean="0"/>
                        <a:t>Bachelor</a:t>
                      </a:r>
                      <a:endParaRPr lang="nb-NO" sz="2400" dirty="0"/>
                    </a:p>
                  </a:txBody>
                  <a:tcPr/>
                </a:tc>
                <a:tc>
                  <a:txBody>
                    <a:bodyPr/>
                    <a:lstStyle/>
                    <a:p>
                      <a:r>
                        <a:rPr lang="nb-NO" sz="2400" dirty="0" err="1" smtClean="0"/>
                        <a:t>Postgraduate</a:t>
                      </a:r>
                      <a:r>
                        <a:rPr lang="nb-NO" sz="2400" baseline="0" dirty="0" smtClean="0"/>
                        <a:t> </a:t>
                      </a:r>
                      <a:r>
                        <a:rPr lang="nb-NO" sz="2400" dirty="0" smtClean="0"/>
                        <a:t>Master</a:t>
                      </a:r>
                      <a:endParaRPr lang="nb-NO" sz="2400" dirty="0"/>
                    </a:p>
                  </a:txBody>
                  <a:tcPr/>
                </a:tc>
                <a:tc>
                  <a:txBody>
                    <a:bodyPr/>
                    <a:lstStyle/>
                    <a:p>
                      <a:r>
                        <a:rPr lang="nb-NO" sz="2400" dirty="0" err="1" smtClean="0"/>
                        <a:t>Other</a:t>
                      </a:r>
                      <a:endParaRPr lang="nb-NO" sz="2400" dirty="0"/>
                    </a:p>
                  </a:txBody>
                  <a:tcPr/>
                </a:tc>
              </a:tr>
              <a:tr h="370840">
                <a:tc>
                  <a:txBody>
                    <a:bodyPr/>
                    <a:lstStyle/>
                    <a:p>
                      <a:r>
                        <a:rPr lang="is-IS" sz="2400" kern="1200" dirty="0" smtClean="0">
                          <a:solidFill>
                            <a:schemeClr val="dk1"/>
                          </a:solidFill>
                          <a:latin typeface="+mn-lt"/>
                          <a:ea typeface="+mn-ea"/>
                          <a:cs typeface="+mn-cs"/>
                        </a:rPr>
                        <a:t>Denmark</a:t>
                      </a:r>
                      <a:endParaRPr lang="nb-NO" sz="2400" dirty="0"/>
                    </a:p>
                  </a:txBody>
                  <a:tcPr/>
                </a:tc>
                <a:tc>
                  <a:txBody>
                    <a:bodyPr/>
                    <a:lstStyle/>
                    <a:p>
                      <a:endParaRPr lang="nb-NO" sz="2400" dirty="0"/>
                    </a:p>
                  </a:txBody>
                  <a:tcPr/>
                </a:tc>
                <a:tc>
                  <a:txBody>
                    <a:bodyPr/>
                    <a:lstStyle/>
                    <a:p>
                      <a:r>
                        <a:rPr lang="nb-NO" sz="2400" dirty="0" smtClean="0"/>
                        <a:t>X</a:t>
                      </a:r>
                      <a:endParaRPr lang="nb-NO" sz="2400" dirty="0"/>
                    </a:p>
                  </a:txBody>
                  <a:tcPr/>
                </a:tc>
                <a:tc>
                  <a:txBody>
                    <a:bodyPr/>
                    <a:lstStyle/>
                    <a:p>
                      <a:endParaRPr lang="nb-NO" sz="2400" dirty="0"/>
                    </a:p>
                  </a:txBody>
                  <a:tcPr/>
                </a:tc>
              </a:tr>
              <a:tr h="370840">
                <a:tc>
                  <a:txBody>
                    <a:bodyPr/>
                    <a:lstStyle/>
                    <a:p>
                      <a:r>
                        <a:rPr lang="nb-NO" sz="2400" dirty="0" smtClean="0"/>
                        <a:t>Finland</a:t>
                      </a:r>
                      <a:endParaRPr lang="nb-NO" sz="2400" dirty="0"/>
                    </a:p>
                  </a:txBody>
                  <a:tcPr/>
                </a:tc>
                <a:tc>
                  <a:txBody>
                    <a:bodyPr/>
                    <a:lstStyle/>
                    <a:p>
                      <a:r>
                        <a:rPr lang="nb-NO" sz="2400" dirty="0" smtClean="0"/>
                        <a:t>X</a:t>
                      </a:r>
                      <a:endParaRPr lang="nb-NO" sz="2400" dirty="0"/>
                    </a:p>
                  </a:txBody>
                  <a:tcPr/>
                </a:tc>
                <a:tc>
                  <a:txBody>
                    <a:bodyPr/>
                    <a:lstStyle/>
                    <a:p>
                      <a:r>
                        <a:rPr lang="nb-NO" sz="2400" dirty="0" smtClean="0"/>
                        <a:t>X</a:t>
                      </a:r>
                      <a:endParaRPr lang="nb-NO" sz="2400" dirty="0"/>
                    </a:p>
                  </a:txBody>
                  <a:tcPr/>
                </a:tc>
                <a:tc>
                  <a:txBody>
                    <a:bodyPr/>
                    <a:lstStyle/>
                    <a:p>
                      <a:r>
                        <a:rPr lang="nb-NO" sz="2400" dirty="0" smtClean="0"/>
                        <a:t>(x)</a:t>
                      </a:r>
                      <a:endParaRPr lang="nb-NO" sz="2400" dirty="0"/>
                    </a:p>
                  </a:txBody>
                  <a:tcPr/>
                </a:tc>
              </a:tr>
              <a:tr h="370840">
                <a:tc>
                  <a:txBody>
                    <a:bodyPr/>
                    <a:lstStyle/>
                    <a:p>
                      <a:r>
                        <a:rPr lang="nb-NO" sz="2400" dirty="0" err="1" smtClean="0"/>
                        <a:t>Faroe</a:t>
                      </a:r>
                      <a:r>
                        <a:rPr lang="nb-NO" sz="2400" dirty="0" smtClean="0"/>
                        <a:t> </a:t>
                      </a:r>
                      <a:r>
                        <a:rPr lang="nb-NO" sz="2400" dirty="0" err="1" smtClean="0"/>
                        <a:t>Icelands</a:t>
                      </a:r>
                      <a:endParaRPr lang="nb-NO" sz="2400" dirty="0"/>
                    </a:p>
                  </a:txBody>
                  <a:tcPr/>
                </a:tc>
                <a:tc>
                  <a:txBody>
                    <a:bodyPr/>
                    <a:lstStyle/>
                    <a:p>
                      <a:endParaRPr lang="nb-NO" sz="2400" dirty="0"/>
                    </a:p>
                  </a:txBody>
                  <a:tcPr/>
                </a:tc>
                <a:tc>
                  <a:txBody>
                    <a:bodyPr/>
                    <a:lstStyle/>
                    <a:p>
                      <a:endParaRPr lang="nb-NO" sz="2400" dirty="0"/>
                    </a:p>
                  </a:txBody>
                  <a:tcPr/>
                </a:tc>
                <a:tc>
                  <a:txBody>
                    <a:bodyPr/>
                    <a:lstStyle/>
                    <a:p>
                      <a:endParaRPr lang="nb-NO" sz="2400" dirty="0"/>
                    </a:p>
                  </a:txBody>
                  <a:tcPr/>
                </a:tc>
              </a:tr>
              <a:tr h="370840">
                <a:tc>
                  <a:txBody>
                    <a:bodyPr/>
                    <a:lstStyle/>
                    <a:p>
                      <a:r>
                        <a:rPr lang="nb-NO" sz="2400" dirty="0" err="1" smtClean="0"/>
                        <a:t>Greenland</a:t>
                      </a:r>
                      <a:endParaRPr lang="nb-NO" sz="2400" dirty="0"/>
                    </a:p>
                  </a:txBody>
                  <a:tcPr/>
                </a:tc>
                <a:tc>
                  <a:txBody>
                    <a:bodyPr/>
                    <a:lstStyle/>
                    <a:p>
                      <a:endParaRPr lang="nb-NO" sz="2400" dirty="0"/>
                    </a:p>
                  </a:txBody>
                  <a:tcPr/>
                </a:tc>
                <a:tc>
                  <a:txBody>
                    <a:bodyPr/>
                    <a:lstStyle/>
                    <a:p>
                      <a:endParaRPr lang="nb-NO" sz="2400" dirty="0"/>
                    </a:p>
                  </a:txBody>
                  <a:tcPr/>
                </a:tc>
                <a:tc>
                  <a:txBody>
                    <a:bodyPr/>
                    <a:lstStyle/>
                    <a:p>
                      <a:r>
                        <a:rPr lang="nb-NO" sz="2400" dirty="0" smtClean="0"/>
                        <a:t>X</a:t>
                      </a:r>
                      <a:endParaRPr lang="nb-NO" sz="2400" dirty="0"/>
                    </a:p>
                  </a:txBody>
                  <a:tcPr/>
                </a:tc>
              </a:tr>
              <a:tr h="370840">
                <a:tc>
                  <a:txBody>
                    <a:bodyPr/>
                    <a:lstStyle/>
                    <a:p>
                      <a:r>
                        <a:rPr lang="nb-NO" sz="2400" dirty="0" err="1" smtClean="0"/>
                        <a:t>Iceland</a:t>
                      </a:r>
                      <a:endParaRPr lang="nb-NO" sz="2400" dirty="0"/>
                    </a:p>
                  </a:txBody>
                  <a:tcPr/>
                </a:tc>
                <a:tc>
                  <a:txBody>
                    <a:bodyPr/>
                    <a:lstStyle/>
                    <a:p>
                      <a:endParaRPr lang="nb-NO" sz="2400" dirty="0"/>
                    </a:p>
                  </a:txBody>
                  <a:tcPr/>
                </a:tc>
                <a:tc>
                  <a:txBody>
                    <a:bodyPr/>
                    <a:lstStyle/>
                    <a:p>
                      <a:r>
                        <a:rPr lang="nb-NO" sz="2400" dirty="0" smtClean="0"/>
                        <a:t>X</a:t>
                      </a:r>
                      <a:endParaRPr lang="nb-NO" sz="2400" dirty="0"/>
                    </a:p>
                  </a:txBody>
                  <a:tcPr/>
                </a:tc>
                <a:tc>
                  <a:txBody>
                    <a:bodyPr/>
                    <a:lstStyle/>
                    <a:p>
                      <a:endParaRPr lang="nb-NO" sz="2400" dirty="0"/>
                    </a:p>
                  </a:txBody>
                  <a:tcPr/>
                </a:tc>
              </a:tr>
              <a:tr h="370840">
                <a:tc>
                  <a:txBody>
                    <a:bodyPr/>
                    <a:lstStyle/>
                    <a:p>
                      <a:r>
                        <a:rPr lang="nb-NO" sz="2400" dirty="0" smtClean="0"/>
                        <a:t>Latvia</a:t>
                      </a:r>
                      <a:endParaRPr lang="nb-NO" sz="2400" dirty="0"/>
                    </a:p>
                  </a:txBody>
                  <a:tcPr/>
                </a:tc>
                <a:tc>
                  <a:txBody>
                    <a:bodyPr/>
                    <a:lstStyle/>
                    <a:p>
                      <a:endParaRPr lang="nb-NO" sz="2400" dirty="0"/>
                    </a:p>
                  </a:txBody>
                  <a:tcPr/>
                </a:tc>
                <a:tc>
                  <a:txBody>
                    <a:bodyPr/>
                    <a:lstStyle/>
                    <a:p>
                      <a:r>
                        <a:rPr lang="nb-NO" sz="2400" dirty="0" smtClean="0"/>
                        <a:t>X</a:t>
                      </a:r>
                      <a:endParaRPr lang="nb-NO" sz="2400" dirty="0"/>
                    </a:p>
                  </a:txBody>
                  <a:tcPr/>
                </a:tc>
                <a:tc>
                  <a:txBody>
                    <a:bodyPr/>
                    <a:lstStyle/>
                    <a:p>
                      <a:endParaRPr lang="nb-NO" sz="2400" dirty="0"/>
                    </a:p>
                  </a:txBody>
                  <a:tcPr/>
                </a:tc>
              </a:tr>
              <a:tr h="370840">
                <a:tc>
                  <a:txBody>
                    <a:bodyPr/>
                    <a:lstStyle/>
                    <a:p>
                      <a:r>
                        <a:rPr lang="nb-NO" sz="2400" dirty="0" err="1" smtClean="0"/>
                        <a:t>Norway</a:t>
                      </a:r>
                      <a:endParaRPr lang="nb-NO" sz="2400" dirty="0"/>
                    </a:p>
                  </a:txBody>
                  <a:tcPr/>
                </a:tc>
                <a:tc>
                  <a:txBody>
                    <a:bodyPr/>
                    <a:lstStyle/>
                    <a:p>
                      <a:endParaRPr lang="nb-NO" sz="2400" dirty="0"/>
                    </a:p>
                  </a:txBody>
                  <a:tcPr/>
                </a:tc>
                <a:tc>
                  <a:txBody>
                    <a:bodyPr/>
                    <a:lstStyle/>
                    <a:p>
                      <a:r>
                        <a:rPr lang="nb-NO" sz="2400" smtClean="0"/>
                        <a:t>(x)</a:t>
                      </a:r>
                      <a:endParaRPr lang="nb-NO" sz="2400" dirty="0"/>
                    </a:p>
                  </a:txBody>
                  <a:tcPr/>
                </a:tc>
                <a:tc>
                  <a:txBody>
                    <a:bodyPr/>
                    <a:lstStyle/>
                    <a:p>
                      <a:r>
                        <a:rPr lang="nb-NO" sz="2400" dirty="0" smtClean="0"/>
                        <a:t>X</a:t>
                      </a:r>
                      <a:endParaRPr lang="nb-NO" sz="2400" dirty="0"/>
                    </a:p>
                  </a:txBody>
                  <a:tcPr/>
                </a:tc>
              </a:tr>
              <a:tr h="370840">
                <a:tc>
                  <a:txBody>
                    <a:bodyPr/>
                    <a:lstStyle/>
                    <a:p>
                      <a:r>
                        <a:rPr lang="nb-NO" sz="2400" dirty="0" err="1" smtClean="0"/>
                        <a:t>Sweden</a:t>
                      </a:r>
                      <a:endParaRPr lang="nb-NO" sz="2400" dirty="0"/>
                    </a:p>
                  </a:txBody>
                  <a:tcPr/>
                </a:tc>
                <a:tc>
                  <a:txBody>
                    <a:bodyPr/>
                    <a:lstStyle/>
                    <a:p>
                      <a:r>
                        <a:rPr lang="nb-NO" sz="2400" dirty="0" smtClean="0"/>
                        <a:t>X</a:t>
                      </a:r>
                      <a:endParaRPr lang="nb-NO" sz="2400" dirty="0"/>
                    </a:p>
                  </a:txBody>
                  <a:tcPr/>
                </a:tc>
                <a:tc>
                  <a:txBody>
                    <a:bodyPr/>
                    <a:lstStyle/>
                    <a:p>
                      <a:r>
                        <a:rPr lang="nb-NO" sz="2400" dirty="0" smtClean="0"/>
                        <a:t>X</a:t>
                      </a:r>
                      <a:endParaRPr lang="nb-NO" sz="2400" dirty="0"/>
                    </a:p>
                  </a:txBody>
                  <a:tcPr/>
                </a:tc>
                <a:tc>
                  <a:txBody>
                    <a:bodyPr/>
                    <a:lstStyle/>
                    <a:p>
                      <a:endParaRPr lang="nb-NO" sz="2400"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en-US" sz="3600" b="1" dirty="0" smtClean="0"/>
              <a:t>Academic </a:t>
            </a:r>
            <a:r>
              <a:rPr lang="en-US" sz="3600" b="1" dirty="0"/>
              <a:t>programs, location and collaborations</a:t>
            </a:r>
            <a:endParaRPr lang="nb-NO" dirty="0"/>
          </a:p>
        </p:txBody>
      </p:sp>
      <p:sp>
        <p:nvSpPr>
          <p:cNvPr id="3" name="Plassholder for innhold 2"/>
          <p:cNvSpPr>
            <a:spLocks noGrp="1"/>
          </p:cNvSpPr>
          <p:nvPr>
            <p:ph idx="1"/>
          </p:nvPr>
        </p:nvSpPr>
        <p:spPr/>
        <p:txBody>
          <a:bodyPr>
            <a:normAutofit fontScale="77500" lnSpcReduction="20000"/>
          </a:bodyPr>
          <a:lstStyle/>
          <a:p>
            <a:pPr>
              <a:buNone/>
            </a:pPr>
            <a:r>
              <a:rPr lang="is-IS" dirty="0" smtClean="0"/>
              <a:t>Firmly grounded </a:t>
            </a:r>
            <a:r>
              <a:rPr lang="is-IS" dirty="0"/>
              <a:t>within </a:t>
            </a:r>
            <a:r>
              <a:rPr lang="is-IS" dirty="0" smtClean="0"/>
              <a:t>Education departments.</a:t>
            </a:r>
          </a:p>
          <a:p>
            <a:pPr>
              <a:buNone/>
            </a:pPr>
            <a:r>
              <a:rPr lang="is-IS" dirty="0" smtClean="0"/>
              <a:t>	Salmia in Finland requires psychology degree</a:t>
            </a:r>
          </a:p>
          <a:p>
            <a:pPr>
              <a:buNone/>
            </a:pPr>
            <a:r>
              <a:rPr lang="is-IS" dirty="0" smtClean="0"/>
              <a:t>	Icelandic program in Faculty of Social and Human Sciences since 2004</a:t>
            </a:r>
          </a:p>
          <a:p>
            <a:pPr>
              <a:buNone/>
            </a:pPr>
            <a:endParaRPr lang="is-IS" dirty="0" smtClean="0"/>
          </a:p>
          <a:p>
            <a:pPr>
              <a:buNone/>
            </a:pPr>
            <a:r>
              <a:rPr lang="is-IS" dirty="0" smtClean="0"/>
              <a:t>Programs are small 0,5-10 faculty members</a:t>
            </a:r>
          </a:p>
          <a:p>
            <a:pPr>
              <a:buNone/>
            </a:pPr>
            <a:endParaRPr lang="is-IS" dirty="0" smtClean="0"/>
          </a:p>
          <a:p>
            <a:pPr>
              <a:buNone/>
            </a:pPr>
            <a:r>
              <a:rPr lang="is-IS" dirty="0" smtClean="0"/>
              <a:t>Many are part-time, mixture of continuing education programs and traditional  some offer </a:t>
            </a:r>
            <a:r>
              <a:rPr lang="is-IS" smtClean="0"/>
              <a:t>distance education</a:t>
            </a:r>
          </a:p>
          <a:p>
            <a:pPr>
              <a:buNone/>
            </a:pPr>
            <a:endParaRPr lang="is-IS" smtClean="0"/>
          </a:p>
          <a:p>
            <a:pPr>
              <a:buNone/>
            </a:pPr>
            <a:r>
              <a:rPr lang="is-IS" smtClean="0"/>
              <a:t>Collaboration with services, employers, government, professional organizations</a:t>
            </a:r>
          </a:p>
          <a:p>
            <a:pPr>
              <a:buNone/>
            </a:pPr>
            <a:endParaRPr lang="is-IS" smtClean="0"/>
          </a:p>
          <a:p>
            <a:pPr>
              <a:buNone/>
            </a:pPr>
            <a:r>
              <a:rPr lang="is-IS" smtClean="0"/>
              <a:t>Most based on competency framework from IAVEG</a:t>
            </a:r>
            <a:endParaRPr lang="is-IS" dirty="0" smtClean="0"/>
          </a:p>
          <a:p>
            <a:pPr>
              <a:buNone/>
            </a:pPr>
            <a:endParaRPr lang="is-I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Practical training</a:t>
            </a:r>
            <a:endParaRPr lang="is-IS"/>
          </a:p>
        </p:txBody>
      </p:sp>
      <p:sp>
        <p:nvSpPr>
          <p:cNvPr id="3" name="Content Placeholder 2"/>
          <p:cNvSpPr>
            <a:spLocks noGrp="1"/>
          </p:cNvSpPr>
          <p:nvPr>
            <p:ph idx="1"/>
          </p:nvPr>
        </p:nvSpPr>
        <p:spPr/>
        <p:txBody>
          <a:bodyPr>
            <a:normAutofit lnSpcReduction="10000"/>
          </a:bodyPr>
          <a:lstStyle/>
          <a:p>
            <a:r>
              <a:rPr lang="is-IS" dirty="0" smtClean="0"/>
              <a:t>Integrated in most BA and MA programs especially in Finland, Sweden, Latvia and Iceland</a:t>
            </a:r>
          </a:p>
          <a:p>
            <a:endParaRPr lang="is-IS" dirty="0" smtClean="0"/>
          </a:p>
          <a:p>
            <a:r>
              <a:rPr lang="is-IS" dirty="0" smtClean="0"/>
              <a:t>In Norway, Denmark and Greenland people who are already working in career counselor roles are aquiring the education and integrate education and work</a:t>
            </a:r>
          </a:p>
          <a:p>
            <a:endParaRPr lang="is-IS" dirty="0" smtClean="0"/>
          </a:p>
          <a:p>
            <a:r>
              <a:rPr lang="is-IS" dirty="0" smtClean="0"/>
              <a:t>More later... Development project 2</a:t>
            </a:r>
            <a:endParaRPr lang="is-I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en-US" sz="2800" b="1" dirty="0"/>
              <a:t>Career counseling and guidance services and organizational contexts</a:t>
            </a:r>
            <a:endParaRPr lang="nb-NO" sz="3600" dirty="0"/>
          </a:p>
        </p:txBody>
      </p:sp>
      <p:sp>
        <p:nvSpPr>
          <p:cNvPr id="3" name="Plassholder for innhold 2"/>
          <p:cNvSpPr>
            <a:spLocks noGrp="1"/>
          </p:cNvSpPr>
          <p:nvPr>
            <p:ph idx="1"/>
          </p:nvPr>
        </p:nvSpPr>
        <p:spPr/>
        <p:txBody>
          <a:bodyPr>
            <a:normAutofit fontScale="77500" lnSpcReduction="20000"/>
          </a:bodyPr>
          <a:lstStyle/>
          <a:p>
            <a:r>
              <a:rPr lang="is-IS" dirty="0" smtClean="0"/>
              <a:t>Not very good </a:t>
            </a:r>
            <a:r>
              <a:rPr lang="is-IS" smtClean="0"/>
              <a:t>detailed descriptions</a:t>
            </a:r>
            <a:endParaRPr lang="is-IS" dirty="0" smtClean="0"/>
          </a:p>
          <a:p>
            <a:endParaRPr lang="is-IS" dirty="0" smtClean="0"/>
          </a:p>
          <a:p>
            <a:pPr>
              <a:buNone/>
            </a:pPr>
            <a:r>
              <a:rPr lang="is-IS" b="1" dirty="0" smtClean="0"/>
              <a:t>Schools – children and youth</a:t>
            </a:r>
          </a:p>
          <a:p>
            <a:r>
              <a:rPr lang="is-IS" dirty="0" smtClean="0"/>
              <a:t>compulsory  and upper secondary education – schools, some Higher Education Institutions</a:t>
            </a:r>
          </a:p>
          <a:p>
            <a:endParaRPr lang="is-IS" dirty="0" smtClean="0"/>
          </a:p>
          <a:p>
            <a:pPr>
              <a:buNone/>
            </a:pPr>
            <a:r>
              <a:rPr lang="is-IS" b="1" dirty="0" smtClean="0"/>
              <a:t>Services for adults</a:t>
            </a:r>
          </a:p>
          <a:p>
            <a:r>
              <a:rPr lang="is-IS" dirty="0" smtClean="0"/>
              <a:t>career centers, unemployment offices, continuing education centers rehabilitation centers, etc.</a:t>
            </a:r>
          </a:p>
          <a:p>
            <a:endParaRPr lang="is-IS" dirty="0" smtClean="0"/>
          </a:p>
          <a:p>
            <a:r>
              <a:rPr lang="is-IS" dirty="0" smtClean="0"/>
              <a:t>Services run by the public sector, few private </a:t>
            </a:r>
            <a:r>
              <a:rPr lang="is-IS" smtClean="0"/>
              <a:t>outsourced</a:t>
            </a:r>
            <a:r>
              <a:rPr lang="is-IS" smtClean="0"/>
              <a:t>?</a:t>
            </a:r>
          </a:p>
          <a:p>
            <a:endParaRPr lang="is-IS" smtClean="0"/>
          </a:p>
          <a:p>
            <a:r>
              <a:rPr lang="is-IS" smtClean="0"/>
              <a:t>Upcoming target groups, retirees</a:t>
            </a:r>
          </a:p>
          <a:p>
            <a:endParaRPr lang="nb-NO" dirty="0" smtClean="0"/>
          </a:p>
          <a:p>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en-US" b="1" dirty="0" smtClean="0"/>
              <a:t>Competence profiles - comparison to NICE Core Competences (NCC)</a:t>
            </a:r>
            <a:endParaRPr lang="nb-NO" dirty="0"/>
          </a:p>
        </p:txBody>
      </p:sp>
      <p:graphicFrame>
        <p:nvGraphicFramePr>
          <p:cNvPr id="4" name="Plassholder for innhold 3"/>
          <p:cNvGraphicFramePr>
            <a:graphicFrameLocks noGrp="1"/>
          </p:cNvGraphicFramePr>
          <p:nvPr>
            <p:ph idx="1"/>
          </p:nvPr>
        </p:nvGraphicFramePr>
        <p:xfrm>
          <a:off x="457200" y="1600200"/>
          <a:ext cx="8229600" cy="4820920"/>
        </p:xfrm>
        <a:graphic>
          <a:graphicData uri="http://schemas.openxmlformats.org/drawingml/2006/table">
            <a:tbl>
              <a:tblPr firstRow="1" bandRow="1">
                <a:tableStyleId>{21E4AEA4-8DFA-4A89-87EB-49C32662AFE0}</a:tableStyleId>
              </a:tblPr>
              <a:tblGrid>
                <a:gridCol w="4114800"/>
                <a:gridCol w="4114800"/>
              </a:tblGrid>
              <a:tr h="370840">
                <a:tc>
                  <a:txBody>
                    <a:bodyPr/>
                    <a:lstStyle/>
                    <a:p>
                      <a:endParaRPr lang="nb-NO" dirty="0"/>
                    </a:p>
                  </a:txBody>
                  <a:tcPr/>
                </a:tc>
                <a:tc>
                  <a:txBody>
                    <a:bodyPr/>
                    <a:lstStyle/>
                    <a:p>
                      <a:endParaRPr lang="nb-NO"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s-IS" sz="3200" dirty="0" smtClean="0"/>
                        <a:t>C1- Career education </a:t>
                      </a:r>
                    </a:p>
                  </a:txBody>
                  <a:tcPr/>
                </a:tc>
                <a:tc>
                  <a:txBody>
                    <a:bodyPr/>
                    <a:lstStyle/>
                    <a:p>
                      <a:r>
                        <a:rPr lang="nb-NO" sz="3200" dirty="0" err="1" smtClean="0"/>
                        <a:t>rather</a:t>
                      </a:r>
                      <a:r>
                        <a:rPr lang="nb-NO" sz="3200" dirty="0" smtClean="0"/>
                        <a:t> </a:t>
                      </a:r>
                      <a:r>
                        <a:rPr lang="nb-NO" sz="3200" dirty="0" err="1" smtClean="0"/>
                        <a:t>similar</a:t>
                      </a:r>
                      <a:endParaRPr lang="nb-NO" sz="3200" dirty="0"/>
                    </a:p>
                  </a:txBody>
                  <a:tcPr/>
                </a:tc>
              </a:tr>
              <a:tr h="370840">
                <a:tc>
                  <a:txBody>
                    <a:bodyPr/>
                    <a:lstStyle/>
                    <a:p>
                      <a:r>
                        <a:rPr lang="is-IS" sz="3200" dirty="0" smtClean="0"/>
                        <a:t>C2- Career guidance </a:t>
                      </a:r>
                      <a:endParaRPr lang="nb-NO" sz="3200" dirty="0"/>
                    </a:p>
                  </a:txBody>
                  <a:tcPr/>
                </a:tc>
                <a:tc>
                  <a:txBody>
                    <a:bodyPr/>
                    <a:lstStyle/>
                    <a:p>
                      <a:r>
                        <a:rPr lang="is-IS" sz="3200" dirty="0" smtClean="0"/>
                        <a:t>firmly established</a:t>
                      </a:r>
                      <a:endParaRPr lang="nb-NO" sz="3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s-IS" sz="3200" dirty="0" smtClean="0"/>
                        <a:t>C3- Career counseling </a:t>
                      </a:r>
                      <a:endParaRPr lang="is-IS" sz="3200" i="1" dirty="0" smtClean="0"/>
                    </a:p>
                  </a:txBody>
                  <a:tcPr/>
                </a:tc>
                <a:tc>
                  <a:txBody>
                    <a:bodyPr/>
                    <a:lstStyle/>
                    <a:p>
                      <a:r>
                        <a:rPr lang="is-IS" sz="3200" dirty="0" smtClean="0"/>
                        <a:t>very similar</a:t>
                      </a:r>
                      <a:endParaRPr lang="nb-NO" sz="3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s-IS" sz="3200" dirty="0" smtClean="0"/>
                        <a:t>C4- Programme and service management</a:t>
                      </a:r>
                    </a:p>
                  </a:txBody>
                  <a:tcPr/>
                </a:tc>
                <a:tc>
                  <a:txBody>
                    <a:bodyPr/>
                    <a:lstStyle/>
                    <a:p>
                      <a:r>
                        <a:rPr lang="nb-NO" sz="3200" dirty="0" smtClean="0"/>
                        <a:t>diverse</a:t>
                      </a:r>
                      <a:endParaRPr lang="nb-NO" sz="3200" dirty="0"/>
                    </a:p>
                  </a:txBody>
                  <a:tcPr/>
                </a:tc>
              </a:tr>
              <a:tr h="370840">
                <a:tc>
                  <a:txBody>
                    <a:bodyPr/>
                    <a:lstStyle/>
                    <a:p>
                      <a:r>
                        <a:rPr lang="is-IS" sz="3200" dirty="0" smtClean="0"/>
                        <a:t>C5- Social systems interventions </a:t>
                      </a:r>
                      <a:endParaRPr lang="nb-NO" sz="3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s-IS" sz="3200" dirty="0" smtClean="0"/>
                        <a:t>very diverse</a:t>
                      </a:r>
                      <a:endParaRPr lang="is-IS" sz="3200" i="1" dirty="0" smtClean="0"/>
                    </a:p>
                  </a:txBody>
                  <a:tcPr/>
                </a:tc>
              </a:tr>
              <a:tr h="370840">
                <a:tc>
                  <a:txBody>
                    <a:bodyPr/>
                    <a:lstStyle/>
                    <a:p>
                      <a:pPr>
                        <a:buNone/>
                      </a:pPr>
                      <a:r>
                        <a:rPr lang="is-IS" sz="3200" dirty="0" smtClean="0"/>
                        <a:t>Professionalism </a:t>
                      </a:r>
                      <a:endParaRPr lang="nb-NO" sz="3200" i="1" dirty="0" smtClean="0"/>
                    </a:p>
                  </a:txBody>
                  <a:tcPr/>
                </a:tc>
                <a:tc>
                  <a:txBody>
                    <a:bodyPr/>
                    <a:lstStyle/>
                    <a:p>
                      <a:r>
                        <a:rPr lang="is-IS" sz="3200" dirty="0" smtClean="0"/>
                        <a:t>strong common thread</a:t>
                      </a:r>
                      <a:endParaRPr lang="nb-NO" sz="3200"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57224" y="274638"/>
            <a:ext cx="6357964" cy="1210146"/>
          </a:xfrm>
        </p:spPr>
        <p:txBody>
          <a:bodyPr/>
          <a:lstStyle/>
          <a:p>
            <a:pPr lvl="0"/>
            <a:r>
              <a:rPr lang="is-IS" dirty="0" smtClean="0"/>
              <a:t>C1- </a:t>
            </a:r>
            <a:r>
              <a:rPr lang="en-GB" i="1" dirty="0" smtClean="0"/>
              <a:t>Career Education</a:t>
            </a:r>
            <a:endParaRPr lang="nb-NO" dirty="0"/>
          </a:p>
        </p:txBody>
      </p:sp>
      <p:sp>
        <p:nvSpPr>
          <p:cNvPr id="3" name="Plassholder for innhold 2"/>
          <p:cNvSpPr>
            <a:spLocks noGrp="1"/>
          </p:cNvSpPr>
          <p:nvPr>
            <p:ph idx="1"/>
          </p:nvPr>
        </p:nvSpPr>
        <p:spPr/>
        <p:txBody>
          <a:bodyPr/>
          <a:lstStyle/>
          <a:p>
            <a:pPr lvl="0" fontAlgn="t"/>
            <a:r>
              <a:rPr lang="en-GB" sz="2400" i="1" dirty="0" smtClean="0"/>
              <a:t>Career Education:</a:t>
            </a:r>
            <a:r>
              <a:rPr lang="en-GB" sz="2400" dirty="0" smtClean="0"/>
              <a:t> Teaching individual and groups what they need to know and be able to do, in order to organise their careers</a:t>
            </a:r>
            <a:endParaRPr lang="nb-NO" sz="2400" dirty="0" smtClean="0"/>
          </a:p>
          <a:p>
            <a:pPr fontAlgn="t"/>
            <a:r>
              <a:rPr lang="is-IS" dirty="0" smtClean="0"/>
              <a:t>Is career education only for those working with children and youth or also with adults? </a:t>
            </a:r>
          </a:p>
          <a:p>
            <a:pPr fontAlgn="t"/>
            <a:r>
              <a:rPr lang="is-IS" dirty="0" smtClean="0"/>
              <a:t>An area of strenght in Nordic community? </a:t>
            </a:r>
          </a:p>
          <a:p>
            <a:pPr fontAlgn="t"/>
            <a:r>
              <a:rPr lang="is-IS" dirty="0" smtClean="0"/>
              <a:t>Is it linked to the broad peadagogical approach? </a:t>
            </a:r>
          </a:p>
          <a:p>
            <a:pPr fontAlgn="t"/>
            <a:r>
              <a:rPr lang="is-IS" dirty="0" smtClean="0"/>
              <a:t>Career education is nevertheless not so clear in all descriptions</a:t>
            </a:r>
          </a:p>
          <a:p>
            <a:pPr fontAlgn="t"/>
            <a:endParaRPr lang="is-IS" dirty="0" smtClean="0"/>
          </a:p>
          <a:p>
            <a:pPr fontAlgn="t"/>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C2 - </a:t>
            </a:r>
            <a:r>
              <a:rPr lang="en-GB" i="1" smtClean="0"/>
              <a:t>Career information and assessment</a:t>
            </a:r>
            <a:endParaRPr lang="nb-NO" dirty="0"/>
          </a:p>
        </p:txBody>
      </p:sp>
      <p:sp>
        <p:nvSpPr>
          <p:cNvPr id="3" name="Plassholder for innhold 2"/>
          <p:cNvSpPr>
            <a:spLocks noGrp="1"/>
          </p:cNvSpPr>
          <p:nvPr>
            <p:ph idx="1"/>
          </p:nvPr>
        </p:nvSpPr>
        <p:spPr/>
        <p:txBody>
          <a:bodyPr/>
          <a:lstStyle/>
          <a:p>
            <a:pPr lvl="0">
              <a:buNone/>
            </a:pPr>
            <a:r>
              <a:rPr lang="en-GB" sz="2400" i="1" dirty="0" smtClean="0"/>
              <a:t>Career Guidance:</a:t>
            </a:r>
            <a:r>
              <a:rPr lang="en-GB" sz="2400" dirty="0" smtClean="0"/>
              <a:t> Supporting people and groups in identifying their interests and needs and assessing their personal resources and situations</a:t>
            </a:r>
          </a:p>
          <a:p>
            <a:r>
              <a:rPr lang="is-IS" dirty="0" smtClean="0"/>
              <a:t>Career guidance is a firmly established in the programs, lifelong development and career theories and counseling theories. </a:t>
            </a:r>
          </a:p>
          <a:p>
            <a:r>
              <a:rPr lang="is-IS" dirty="0" smtClean="0"/>
              <a:t>Psychology seems to be more integrated into the Finnish and Icelandic programs than others as reflected in assessment methods.  </a:t>
            </a:r>
            <a:endParaRPr lang="nb-NO" dirty="0" smtClean="0"/>
          </a:p>
          <a:p>
            <a:pPr>
              <a:buNone/>
            </a:pPr>
            <a:endParaRPr lang="nb-NO" dirty="0"/>
          </a:p>
        </p:txBody>
      </p:sp>
    </p:spTree>
  </p:cSld>
  <p:clrMapOvr>
    <a:masterClrMapping/>
  </p:clrMapOvr>
</p:sld>
</file>

<file path=ppt/theme/theme1.xml><?xml version="1.0" encoding="utf-8"?>
<a:theme xmlns:a="http://schemas.openxmlformats.org/drawingml/2006/main" name="HiB_Mal_Off200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klassisk">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HiB_Mal_Off2007</Template>
  <TotalTime>163</TotalTime>
  <Words>1201</Words>
  <Application>Microsoft Office PowerPoint</Application>
  <PresentationFormat>On-screen Show (4:3)</PresentationFormat>
  <Paragraphs>154</Paragraphs>
  <Slides>19</Slides>
  <Notes>11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HiB_Mal_Off2007</vt:lpstr>
      <vt:lpstr>A summary of Study Descriptions</vt:lpstr>
      <vt:lpstr>History and social/policy context of career counseling and guidance education</vt:lpstr>
      <vt:lpstr>Education; a rough overview</vt:lpstr>
      <vt:lpstr>Academic programs, location and collaborations</vt:lpstr>
      <vt:lpstr>Practical training</vt:lpstr>
      <vt:lpstr>Career counseling and guidance services and organizational contexts</vt:lpstr>
      <vt:lpstr>Competence profiles - comparison to NICE Core Competences (NCC)</vt:lpstr>
      <vt:lpstr>C1- Career Education</vt:lpstr>
      <vt:lpstr>C2 - Career information and assessment</vt:lpstr>
      <vt:lpstr>C3 - Career Counseling</vt:lpstr>
      <vt:lpstr>C4 - Programme and Service Management</vt:lpstr>
      <vt:lpstr>C5 - Social Systems Interventions</vt:lpstr>
      <vt:lpstr>Professionalism</vt:lpstr>
      <vt:lpstr>Tentative conclusion of NCC comparison</vt:lpstr>
      <vt:lpstr> General themes or dimensions of comparison </vt:lpstr>
      <vt:lpstr> General themes or dimensions of comparison </vt:lpstr>
      <vt:lpstr>Preparing CGC´S for adult servics</vt:lpstr>
      <vt:lpstr>What is up next! More work!</vt:lpstr>
      <vt:lpstr>Group work in the afternoon</vt:lpstr>
    </vt:vector>
  </TitlesOfParts>
  <Company>Høgskolen i Bergen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summary of Study Descriptions</dc:title>
  <dc:creator>bruker</dc:creator>
  <cp:lastModifiedBy>Sif Einarsdóttir</cp:lastModifiedBy>
  <cp:revision>25</cp:revision>
  <dcterms:created xsi:type="dcterms:W3CDTF">2012-10-31T09:35:50Z</dcterms:created>
  <dcterms:modified xsi:type="dcterms:W3CDTF">2012-11-02T09:52:57Z</dcterms:modified>
</cp:coreProperties>
</file>