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4"/>
  </p:sldMasterIdLst>
  <p:sldIdLst>
    <p:sldId id="256" r:id="rId5"/>
    <p:sldId id="262" r:id="rId6"/>
    <p:sldId id="257" r:id="rId7"/>
    <p:sldId id="264" r:id="rId8"/>
    <p:sldId id="263" r:id="rId9"/>
    <p:sldId id="265" r:id="rId10"/>
    <p:sldId id="259" r:id="rId11"/>
    <p:sldId id="266" r:id="rId12"/>
    <p:sldId id="258" r:id="rId13"/>
    <p:sldId id="270" r:id="rId14"/>
    <p:sldId id="269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A7026-A31A-41A6-B887-1B1BCBE610D8}" v="2" dt="2026-09-02T10:17:36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ta Marttila" userId="8f454475c0d0ad3a" providerId="LiveId" clId="{528AE647-4E3C-4708-B49D-6655AD662CC9}"/>
    <pc:docChg chg="modSld">
      <pc:chgData name="Anitta Marttila" userId="8f454475c0d0ad3a" providerId="LiveId" clId="{528AE647-4E3C-4708-B49D-6655AD662CC9}" dt="2026-09-02T10:17:36.199" v="5" actId="20577"/>
      <pc:docMkLst>
        <pc:docMk/>
      </pc:docMkLst>
      <pc:sldChg chg="addSp modSp mod">
        <pc:chgData name="Anitta Marttila" userId="8f454475c0d0ad3a" providerId="LiveId" clId="{528AE647-4E3C-4708-B49D-6655AD662CC9}" dt="2026-09-02T10:17:36.199" v="5" actId="20577"/>
        <pc:sldMkLst>
          <pc:docMk/>
          <pc:sldMk cId="986633726" sldId="256"/>
        </pc:sldMkLst>
        <pc:spChg chg="add mod">
          <ac:chgData name="Anitta Marttila" userId="8f454475c0d0ad3a" providerId="LiveId" clId="{528AE647-4E3C-4708-B49D-6655AD662CC9}" dt="2026-09-02T10:16:38.204" v="2" actId="20577"/>
          <ac:spMkLst>
            <pc:docMk/>
            <pc:sldMk cId="986633726" sldId="256"/>
            <ac:spMk id="8" creationId="{7C8B4424-59A3-47BE-106E-CD78326703B1}"/>
          </ac:spMkLst>
        </pc:spChg>
        <pc:spChg chg="add mod">
          <ac:chgData name="Anitta Marttila" userId="8f454475c0d0ad3a" providerId="LiveId" clId="{528AE647-4E3C-4708-B49D-6655AD662CC9}" dt="2026-09-02T10:17:36.199" v="5" actId="20577"/>
          <ac:spMkLst>
            <pc:docMk/>
            <pc:sldMk cId="986633726" sldId="256"/>
            <ac:spMk id="11" creationId="{1FB94D83-80A5-4713-F340-387E522EE53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403CB87E-4591-47A1-9046-CF63F17215EF}" type="datetime2">
              <a:rPr lang="en-US" smtClean="0"/>
              <a:t>Wednesday, September 2,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0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6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25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3DE70B-B772-416E-A790-995760B1742E}" type="datetime2">
              <a:rPr lang="en-US" smtClean="0"/>
              <a:t>Wednesday, September 2,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69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4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4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14039161-23B8-4738-9069-73EBE8884FDD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19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4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3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EAEA162C-A7C1-4263-9453-1BAFF8C39559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6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64DF6793-3458-4587-8168-65F0C37A92D2}" type="datetime2">
              <a:rPr lang="en-US" smtClean="0"/>
              <a:t>Wednesday, September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7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Wednesday, September 2,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05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tilaanlaakarilehti.fi/uutiset/sahkotupakka-voi-aiheuttaa-evalin-mista-on-kyse/" TargetMode="External"/><Relationship Id="rId7" Type="http://schemas.openxmlformats.org/officeDocument/2006/relationships/hyperlink" Target="https://www.youtube.com/watch?v=pyRh9AlOOK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2_s8Xoq5yFc" TargetMode="External"/><Relationship Id="rId5" Type="http://schemas.openxmlformats.org/officeDocument/2006/relationships/hyperlink" Target="https://www.mtv.fi/lyhyet/ecb81da63148ecd6d62b/video-roosa-nauha-kampanja-lisaa-ymmarrysta-salakavalasta-keuhkosyovasta" TargetMode="External"/><Relationship Id="rId4" Type="http://schemas.openxmlformats.org/officeDocument/2006/relationships/hyperlink" Target="https://www.mtv.fi/lyhyet/04758de21002db63f73a/video-astman-oireet-voi-hamata-ian-karttuessa-milloin-hengityksesta-pitaa-huolestua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mtv.fi/lyhyet/f7a75305afaac3f6d69b/video-luonnossa-oleskelulla-useita-terveysvaikutuksia-ehkaisee-masennusta-ja-astma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urolaboratorio.fi/tutkimukset/yopolygrafia-unitutkimus/" TargetMode="External"/><Relationship Id="rId4" Type="http://schemas.openxmlformats.org/officeDocument/2006/relationships/hyperlink" Target="https://www.mtv.fi/lyhyet/df3593f9509f33122459/video-miljoonalla-suomalaisella-uniapnea-laakari-luettelee-tyyppioireet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9">
            <a:extLst>
              <a:ext uri="{FF2B5EF4-FFF2-40B4-BE49-F238E27FC236}">
                <a16:creationId xmlns:a16="http://schemas.microsoft.com/office/drawing/2014/main" id="{BB3B2C43-5E36-4768-8319-6752D24B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B044326E-7BB3-4929-BE33-05CA64DBB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" name="Rectangle 13">
            <a:extLst>
              <a:ext uri="{FF2B5EF4-FFF2-40B4-BE49-F238E27FC236}">
                <a16:creationId xmlns:a16="http://schemas.microsoft.com/office/drawing/2014/main" id="{731CF4E0-AA2D-43CA-A528-C52FB1582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6F182E-4253-FB5B-F831-0EE5EE674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3000" y="14199"/>
            <a:ext cx="5515357" cy="1388004"/>
          </a:xfrm>
        </p:spPr>
        <p:txBody>
          <a:bodyPr anchor="b">
            <a:normAutofit fontScale="90000"/>
          </a:bodyPr>
          <a:lstStyle/>
          <a:p>
            <a:pPr algn="l"/>
            <a:r>
              <a:rPr lang="fi-FI" sz="4800" dirty="0"/>
              <a:t>11. Keuhkosairaudet</a:t>
            </a:r>
          </a:p>
        </p:txBody>
      </p:sp>
      <p:pic>
        <p:nvPicPr>
          <p:cNvPr id="5" name="Kuva 4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9D39CB70-9847-FB7E-2F3C-6054C9AF14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5"/>
          <a:stretch/>
        </p:blipFill>
        <p:spPr>
          <a:xfrm>
            <a:off x="-6472" y="10"/>
            <a:ext cx="5486394" cy="6857982"/>
          </a:xfrm>
          <a:prstGeom prst="rect">
            <a:avLst/>
          </a:prstGeom>
        </p:spPr>
      </p:pic>
      <p:sp>
        <p:nvSpPr>
          <p:cNvPr id="52" name="Rectangle 15">
            <a:extLst>
              <a:ext uri="{FF2B5EF4-FFF2-40B4-BE49-F238E27FC236}">
                <a16:creationId xmlns:a16="http://schemas.microsoft.com/office/drawing/2014/main" id="{3B083774-A903-4B1B-BC6A-94C1F048E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79921" y="0"/>
            <a:ext cx="287517" cy="6857992"/>
          </a:xfrm>
          <a:prstGeom prst="rect">
            <a:avLst/>
          </a:prstGeom>
          <a:solidFill>
            <a:srgbClr val="A96B5C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53" name="Straight Connector 17">
            <a:extLst>
              <a:ext uri="{FF2B5EF4-FFF2-40B4-BE49-F238E27FC236}">
                <a16:creationId xmlns:a16="http://schemas.microsoft.com/office/drawing/2014/main" id="{5D5FB189-1F48-4A47-B036-6AF7E11A8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504676" y="-14198"/>
            <a:ext cx="0" cy="6858000"/>
          </a:xfrm>
          <a:prstGeom prst="line">
            <a:avLst/>
          </a:prstGeom>
          <a:ln w="9525" cap="rnd">
            <a:solidFill>
              <a:srgbClr val="A96B5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B335DD-3163-4EC5-8B6B-2AB53E64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A96B5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laotsikko 2">
            <a:extLst>
              <a:ext uri="{FF2B5EF4-FFF2-40B4-BE49-F238E27FC236}">
                <a16:creationId xmlns:a16="http://schemas.microsoft.com/office/drawing/2014/main" id="{1D9EC159-BFF3-302E-BE53-C4CE8C84E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90" y="6318962"/>
            <a:ext cx="5390682" cy="587950"/>
          </a:xfrm>
        </p:spPr>
        <p:txBody>
          <a:bodyPr>
            <a:normAutofit/>
          </a:bodyPr>
          <a:lstStyle/>
          <a:p>
            <a:r>
              <a:rPr lang="fi-FI" sz="1200" dirty="0"/>
              <a:t>Kuva: Unsplash.com </a:t>
            </a:r>
            <a:r>
              <a:rPr lang="fi-FI" sz="1200" dirty="0" err="1"/>
              <a:t>Sincerely</a:t>
            </a:r>
            <a:r>
              <a:rPr lang="fi-FI" sz="1200" dirty="0"/>
              <a:t> Media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3A0413F-CEF7-FD4B-1E74-3173F06F264C}"/>
              </a:ext>
            </a:extLst>
          </p:cNvPr>
          <p:cNvSpPr txBox="1"/>
          <p:nvPr/>
        </p:nvSpPr>
        <p:spPr>
          <a:xfrm>
            <a:off x="6564005" y="1499483"/>
            <a:ext cx="43943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https://www.potilaanlaakarilehti.fi/uutiset/sahkotupakka-voi-aiheuttaa-evalin-mista-on-kyse/</a:t>
            </a:r>
            <a:endParaRPr lang="fi-FI" dirty="0"/>
          </a:p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A7CF9CB-C3FB-E01F-4E70-467E90FD47AB}"/>
              </a:ext>
            </a:extLst>
          </p:cNvPr>
          <p:cNvSpPr txBox="1"/>
          <p:nvPr/>
        </p:nvSpPr>
        <p:spPr>
          <a:xfrm>
            <a:off x="5581488" y="2771248"/>
            <a:ext cx="6109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https://www.mtv.fi/lyhyet/04758de21002db63f73a/video-astman-oireet-voi-hamata-ian-karttuessa-milloin-hengityksesta-pitaa-huolestua</a:t>
            </a:r>
            <a:endParaRPr lang="fi-FI" dirty="0"/>
          </a:p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FB205EF-0B84-956A-91D4-CB7EECAA6715}"/>
              </a:ext>
            </a:extLst>
          </p:cNvPr>
          <p:cNvSpPr txBox="1"/>
          <p:nvPr/>
        </p:nvSpPr>
        <p:spPr>
          <a:xfrm>
            <a:off x="5402011" y="4118338"/>
            <a:ext cx="6109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5"/>
              </a:rPr>
              <a:t>https://www.mtv.fi/lyhyet/ecb81da63148ecd6d62b/video-roosa-nauha-kampanja-lisaa-ymmarrysta-salakavalasta-keuhkosyovasta</a:t>
            </a:r>
            <a:endParaRPr lang="fi-FI" dirty="0"/>
          </a:p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C8B4424-59A3-47BE-106E-CD78326703B1}"/>
              </a:ext>
            </a:extLst>
          </p:cNvPr>
          <p:cNvSpPr txBox="1"/>
          <p:nvPr/>
        </p:nvSpPr>
        <p:spPr>
          <a:xfrm>
            <a:off x="5782212" y="6134295"/>
            <a:ext cx="6107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6"/>
              </a:rPr>
              <a:t>https://www.youtube.com/watch?v=2_s8Xoq5yFc</a:t>
            </a:r>
            <a:endParaRPr lang="fi-FI" dirty="0"/>
          </a:p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FB94D83-80A5-4713-F340-387E522EE533}"/>
              </a:ext>
            </a:extLst>
          </p:cNvPr>
          <p:cNvSpPr txBox="1"/>
          <p:nvPr/>
        </p:nvSpPr>
        <p:spPr>
          <a:xfrm>
            <a:off x="5403649" y="5438213"/>
            <a:ext cx="6107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7"/>
              </a:rPr>
              <a:t>https://www.youtube.com/watch?v=pyRh9AlOOKU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6633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82F11BC-0096-4F9C-BAA6-E7D36C1E5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A1E615-6866-4975-BEB0-8A6DCCEFB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49980E-1F13-46BA-BFC3-59DA3D861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017E33-9FF3-8437-380D-140D7B4F6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3" y="81520"/>
            <a:ext cx="5402448" cy="5343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/>
              <a:t>Uniapnean</a:t>
            </a:r>
            <a:r>
              <a:rPr lang="en-US" sz="3200" b="1" dirty="0"/>
              <a:t> </a:t>
            </a:r>
            <a:r>
              <a:rPr lang="en-US" sz="3200" b="1" dirty="0" err="1"/>
              <a:t>hoito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641B02-D95D-FE33-B345-9AFC4DE26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083" y="533460"/>
            <a:ext cx="5957690" cy="5785147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 err="1"/>
              <a:t>Tavoitteet</a:t>
            </a:r>
            <a:endParaRPr lang="en-US" sz="3200" b="1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helpottaa</a:t>
            </a:r>
            <a:r>
              <a:rPr lang="en-US" sz="3200" dirty="0"/>
              <a:t> </a:t>
            </a:r>
            <a:r>
              <a:rPr lang="en-US" sz="3200" dirty="0" err="1"/>
              <a:t>oireita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säilyttää</a:t>
            </a:r>
            <a:r>
              <a:rPr lang="en-US" sz="3200" dirty="0"/>
              <a:t> </a:t>
            </a:r>
            <a:r>
              <a:rPr lang="en-US" sz="3200" dirty="0" err="1"/>
              <a:t>työkyky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parantaa</a:t>
            </a:r>
            <a:r>
              <a:rPr lang="en-US" sz="3200" dirty="0"/>
              <a:t> </a:t>
            </a:r>
            <a:r>
              <a:rPr lang="en-US" sz="3200" dirty="0" err="1"/>
              <a:t>elämänlaatua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ehkäistä</a:t>
            </a:r>
            <a:r>
              <a:rPr lang="en-US" sz="3200" dirty="0"/>
              <a:t> ja </a:t>
            </a:r>
            <a:r>
              <a:rPr lang="en-US" sz="3200" dirty="0" err="1"/>
              <a:t>lievittää</a:t>
            </a:r>
            <a:r>
              <a:rPr lang="en-US" sz="3200" dirty="0"/>
              <a:t> </a:t>
            </a:r>
            <a:r>
              <a:rPr lang="en-US" sz="3200" dirty="0" err="1"/>
              <a:t>lisäsairauksia</a:t>
            </a:r>
            <a:endParaRPr lang="en-US" sz="3200" dirty="0"/>
          </a:p>
          <a:p>
            <a:pPr marL="0" indent="0">
              <a:lnSpc>
                <a:spcPts val="2800"/>
              </a:lnSpc>
              <a:buNone/>
            </a:pPr>
            <a:r>
              <a:rPr lang="en-US" sz="3200" b="1" dirty="0" err="1"/>
              <a:t>Keinoja</a:t>
            </a:r>
            <a:endParaRPr lang="en-US" sz="3200" b="1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painonhallinta</a:t>
            </a:r>
            <a:r>
              <a:rPr lang="en-US" sz="3200" dirty="0"/>
              <a:t>/</a:t>
            </a:r>
            <a:r>
              <a:rPr lang="en-US" sz="3200" dirty="0" err="1"/>
              <a:t>laihduttaminen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säännöllinen</a:t>
            </a:r>
            <a:r>
              <a:rPr lang="en-US" sz="3200" dirty="0"/>
              <a:t> </a:t>
            </a:r>
            <a:r>
              <a:rPr lang="en-US" sz="3200" dirty="0" err="1"/>
              <a:t>vuorokausirytmi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päihteettömyys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/>
              <a:t>CPAP </a:t>
            </a:r>
            <a:r>
              <a:rPr lang="en-US" sz="3200" dirty="0" err="1"/>
              <a:t>eli</a:t>
            </a:r>
            <a:r>
              <a:rPr lang="en-US" sz="3200" dirty="0"/>
              <a:t> </a:t>
            </a:r>
            <a:r>
              <a:rPr lang="en-US" sz="3200" dirty="0" err="1"/>
              <a:t>ylipainehoito</a:t>
            </a:r>
            <a:endParaRPr lang="en-US" sz="3200" dirty="0"/>
          </a:p>
          <a:p>
            <a:pPr lvl="1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3200" dirty="0" err="1"/>
              <a:t>nukkuessa</a:t>
            </a:r>
            <a:r>
              <a:rPr lang="en-US" sz="3200" dirty="0"/>
              <a:t> </a:t>
            </a:r>
            <a:r>
              <a:rPr lang="en-US" sz="3200" dirty="0" err="1"/>
              <a:t>käytettävä</a:t>
            </a:r>
            <a:r>
              <a:rPr lang="en-US" sz="3200" dirty="0"/>
              <a:t> </a:t>
            </a:r>
            <a:r>
              <a:rPr lang="en-US" sz="3200" dirty="0" err="1"/>
              <a:t>kasvomaski</a:t>
            </a:r>
            <a:r>
              <a:rPr lang="en-US" sz="3200" dirty="0"/>
              <a:t>, </a:t>
            </a:r>
            <a:r>
              <a:rPr lang="en-US" sz="3200" dirty="0" err="1"/>
              <a:t>johon</a:t>
            </a:r>
            <a:r>
              <a:rPr lang="en-US" sz="3200" dirty="0"/>
              <a:t> </a:t>
            </a:r>
            <a:r>
              <a:rPr lang="en-US" sz="3200" dirty="0" err="1"/>
              <a:t>tulee</a:t>
            </a:r>
            <a:r>
              <a:rPr lang="en-US" sz="3200" dirty="0"/>
              <a:t> </a:t>
            </a:r>
            <a:r>
              <a:rPr lang="en-US" sz="3200" dirty="0" err="1"/>
              <a:t>kevyesti</a:t>
            </a:r>
            <a:r>
              <a:rPr lang="en-US" sz="3200" dirty="0"/>
              <a:t> </a:t>
            </a:r>
            <a:r>
              <a:rPr lang="en-US" sz="3200" dirty="0" err="1"/>
              <a:t>paineistettua</a:t>
            </a:r>
            <a:r>
              <a:rPr lang="en-US" sz="3200" dirty="0"/>
              <a:t> </a:t>
            </a:r>
            <a:r>
              <a:rPr lang="en-US" sz="3200" dirty="0" err="1"/>
              <a:t>ilmaa</a:t>
            </a:r>
            <a:endParaRPr lang="en-US" sz="32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0" dirty="0"/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712DE8-94E0-4F45-81D9-37AF7A32F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87692" y="685801"/>
            <a:ext cx="704300" cy="5486400"/>
          </a:xfrm>
          <a:prstGeom prst="rect">
            <a:avLst/>
          </a:prstGeom>
          <a:solidFill>
            <a:srgbClr val="C09C82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" name="Sisällön paikkamerkki 5" descr="Kuva, joka sisältää kohteen henkilö, mies, seinä, sisä&#10;&#10;Kuvaus luotu automaattisesti">
            <a:extLst>
              <a:ext uri="{FF2B5EF4-FFF2-40B4-BE49-F238E27FC236}">
                <a16:creationId xmlns:a16="http://schemas.microsoft.com/office/drawing/2014/main" id="{B13C1297-D54B-58BA-7BBA-4BB065087D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2" r="19249" b="-2"/>
          <a:stretch/>
        </p:blipFill>
        <p:spPr>
          <a:xfrm>
            <a:off x="6102228" y="685800"/>
            <a:ext cx="5402448" cy="548640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8C7CAC-1828-45F3-9C70-DE1294FA2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09C8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C52D459-9D8C-45C6-9998-FE9189062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09C8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iruutu 9">
            <a:extLst>
              <a:ext uri="{FF2B5EF4-FFF2-40B4-BE49-F238E27FC236}">
                <a16:creationId xmlns:a16="http://schemas.microsoft.com/office/drawing/2014/main" id="{FE586FA0-A9B5-B084-320B-2F838E2B54AE}"/>
              </a:ext>
            </a:extLst>
          </p:cNvPr>
          <p:cNvSpPr txBox="1"/>
          <p:nvPr/>
        </p:nvSpPr>
        <p:spPr>
          <a:xfrm rot="5400000">
            <a:off x="8207957" y="3277917"/>
            <a:ext cx="68523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Sander</a:t>
            </a:r>
            <a:r>
              <a:rPr lang="fi-FI" sz="1400" dirty="0"/>
              <a:t> </a:t>
            </a:r>
            <a:r>
              <a:rPr lang="fi-FI" sz="1400" dirty="0" err="1"/>
              <a:t>Sammy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72606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F38183A-53E2-6A59-1A4C-3E2349EFA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4114" y="6167523"/>
            <a:ext cx="1979084" cy="5143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9CE9782-0FD1-493B-9C50-C51AB7C5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619023-691E-4F1C-A10A-0EA3D044E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F31C88-3DEF-4EA8-AE3A-49441413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85800"/>
            <a:ext cx="422144" cy="5486400"/>
          </a:xfrm>
          <a:prstGeom prst="rect">
            <a:avLst/>
          </a:prstGeom>
          <a:solidFill>
            <a:srgbClr val="AC685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7EAFFD-2BD1-4600-B034-EEF70078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D81623E-725A-FE75-32A9-DF2DB5AC6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641" y="13812"/>
            <a:ext cx="5828376" cy="567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Hengitysterveys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Sisällön paikkamerkki 5" descr="Kuva, joka sisältää kohteen ruoho, ulko, ratsastus, sumea&#10;&#10;Kuvaus luotu automaattisesti">
            <a:extLst>
              <a:ext uri="{FF2B5EF4-FFF2-40B4-BE49-F238E27FC236}">
                <a16:creationId xmlns:a16="http://schemas.microsoft.com/office/drawing/2014/main" id="{9B7A1366-E21E-54E0-187E-759F7393E9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/>
          <a:stretch/>
        </p:blipFill>
        <p:spPr>
          <a:xfrm>
            <a:off x="409673" y="23575"/>
            <a:ext cx="4073933" cy="548640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9B628A-EE6C-AE37-CA27-CB28285C6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2641" y="581085"/>
            <a:ext cx="6883543" cy="54333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000" b="1" dirty="0" err="1">
                <a:solidFill>
                  <a:schemeClr val="tx1"/>
                </a:solidFill>
              </a:rPr>
              <a:t>Jokainen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voi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pitää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huolta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hengitysterveydestään</a:t>
            </a:r>
            <a:endParaRPr lang="en-US" sz="2000" b="1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säännöllinen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liikunta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terveellinen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ravinto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riittävä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uni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tupakoimattomuus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puhdas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hengitysilma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Sopivalla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liikunnalla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parantaa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keuhkojen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toimintakykyä</a:t>
            </a:r>
            <a:r>
              <a:rPr lang="en-US" sz="2000" dirty="0">
                <a:solidFill>
                  <a:schemeClr val="tx1"/>
                </a:solidFill>
              </a:rPr>
              <a:t> ja </a:t>
            </a:r>
            <a:r>
              <a:rPr lang="en-US" sz="2000" dirty="0" err="1">
                <a:solidFill>
                  <a:schemeClr val="tx1"/>
                </a:solidFill>
              </a:rPr>
              <a:t>elämänlaatua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vaikka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olisikin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jokin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keuhkosairaus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Liikunta</a:t>
            </a:r>
            <a:r>
              <a:rPr lang="en-US" sz="2000" dirty="0">
                <a:solidFill>
                  <a:schemeClr val="tx1"/>
                </a:solidFill>
              </a:rPr>
              <a:t> on </a:t>
            </a:r>
            <a:r>
              <a:rPr lang="en-US" sz="2000" dirty="0" err="1">
                <a:solidFill>
                  <a:schemeClr val="tx1"/>
                </a:solidFill>
              </a:rPr>
              <a:t>tärkeä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monien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keuhkosairauksien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ennaltaehkäisyä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hoitoa</a:t>
            </a:r>
            <a:r>
              <a:rPr lang="en-US" sz="2000" dirty="0">
                <a:solidFill>
                  <a:schemeClr val="tx1"/>
                </a:solidFill>
              </a:rPr>
              <a:t> ja </a:t>
            </a:r>
            <a:r>
              <a:rPr lang="en-US" sz="2000" dirty="0" err="1">
                <a:solidFill>
                  <a:schemeClr val="tx1"/>
                </a:solidFill>
              </a:rPr>
              <a:t>kuntoutusta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D4B5F26-8713-4267-9186-183BB809C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AC685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2C66DF-2004-4C24-8C07-554E4149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AC685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BD5C4D0-6AA2-AC5A-5AED-EA96B8713FA0}"/>
              </a:ext>
            </a:extLst>
          </p:cNvPr>
          <p:cNvSpPr txBox="1"/>
          <p:nvPr/>
        </p:nvSpPr>
        <p:spPr>
          <a:xfrm>
            <a:off x="413003" y="6218584"/>
            <a:ext cx="4070603" cy="306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Greg </a:t>
            </a:r>
            <a:r>
              <a:rPr lang="fi-FI" sz="1400" dirty="0" err="1"/>
              <a:t>Rosenke</a:t>
            </a:r>
            <a:endParaRPr lang="fi-FI" sz="1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7E90383-9269-6313-BD8E-342AE9129C21}"/>
              </a:ext>
            </a:extLst>
          </p:cNvPr>
          <p:cNvSpPr txBox="1"/>
          <p:nvPr/>
        </p:nvSpPr>
        <p:spPr>
          <a:xfrm>
            <a:off x="4362915" y="5561069"/>
            <a:ext cx="6109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https://www.mtv.fi/lyhyet/f7a75305afaac3f6d69b/video-luonnossa-oleskelulla-useita-terveysvaikutuksia-ehkaisee-masennusta-ja-astmaa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780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1246AD-F6CD-4D7E-CAFA-D26C4B04A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" y="121643"/>
            <a:ext cx="7001256" cy="536274"/>
          </a:xfrm>
        </p:spPr>
        <p:txBody>
          <a:bodyPr>
            <a:noAutofit/>
          </a:bodyPr>
          <a:lstStyle/>
          <a:p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 Light"/>
                <a:ea typeface="+mj-ea"/>
                <a:cs typeface="+mj-cs"/>
              </a:rPr>
              <a:t>Keuhkoahtaumatauti eli KAT /COPD</a:t>
            </a:r>
            <a:endParaRPr lang="fi-FI" sz="3200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7D13E3C-A578-B979-4386-8C6B51D8A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1" y="657917"/>
            <a:ext cx="5915023" cy="5914334"/>
          </a:xfrm>
        </p:spPr>
        <p:txBody>
          <a:bodyPr>
            <a:normAutofit fontScale="92500" lnSpcReduction="1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lang="fi-FI" sz="2200" b="1" dirty="0">
                <a:solidFill>
                  <a:srgbClr val="2C3948"/>
                </a:solidFill>
                <a:latin typeface="Univers"/>
              </a:rPr>
              <a:t>parantumaton, h</a:t>
            </a:r>
            <a:r>
              <a:rPr kumimoji="0" lang="fi-FI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itaasti</a:t>
            </a: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 etenevä sairaus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lang="fi-FI" sz="2200" b="1" dirty="0">
                <a:solidFill>
                  <a:srgbClr val="2C3948"/>
                </a:solidFill>
                <a:latin typeface="Univers"/>
              </a:rPr>
              <a:t>l</a:t>
            </a:r>
            <a:r>
              <a:rPr kumimoji="0" lang="fi-FI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yhentää</a:t>
            </a: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 elinikää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Sairauden tunnusmerkit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lang="fi-FI" sz="2200" dirty="0">
                <a:solidFill>
                  <a:srgbClr val="2C3948"/>
                </a:solidFill>
                <a:latin typeface="Univers"/>
              </a:rPr>
              <a:t>1. krooninen keuhkoputkien tulehdus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2. keuhkoputkien ahtautuminen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lang="fi-FI" sz="2200" dirty="0">
                <a:solidFill>
                  <a:srgbClr val="2C3948"/>
                </a:solidFill>
                <a:latin typeface="Univers"/>
              </a:rPr>
              <a:t>3. keuhkolaajentuma (keuhkorakkuloiden väliseinät tuhoutuvat)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lang="fi-FI" sz="2200" b="1" dirty="0">
                <a:solidFill>
                  <a:srgbClr val="2C3948"/>
                </a:solidFill>
                <a:latin typeface="Univers"/>
              </a:rPr>
              <a:t>Yleisin syy</a:t>
            </a:r>
            <a:endParaRPr kumimoji="0" lang="fi-FI" sz="2200" b="1" i="0" u="none" strike="noStrike" kern="1200" cap="none" spc="0" normalizeH="0" baseline="0" noProof="0" dirty="0">
              <a:ln>
                <a:noFill/>
              </a:ln>
              <a:solidFill>
                <a:srgbClr val="2C3948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pitkäaikainen altistuminen tupakansavulle, ilmansaasteille tai esim. puupölylle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None/>
              <a:tabLst/>
              <a:defRPr/>
            </a:pPr>
            <a:r>
              <a:rPr lang="fi-FI" sz="2200" b="1" dirty="0">
                <a:solidFill>
                  <a:srgbClr val="2C3948"/>
                </a:solidFill>
                <a:latin typeface="Univers"/>
              </a:rPr>
              <a:t>Seuraukset</a:t>
            </a:r>
            <a:endParaRPr kumimoji="0" lang="fi-FI" sz="2200" b="1" i="0" u="none" strike="noStrike" kern="1200" cap="none" spc="0" normalizeH="0" baseline="0" noProof="0" dirty="0">
              <a:ln>
                <a:noFill/>
              </a:ln>
              <a:solidFill>
                <a:srgbClr val="2C3948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lang="fi-FI" sz="2200" dirty="0">
                <a:solidFill>
                  <a:srgbClr val="2C3948"/>
                </a:solidFill>
                <a:latin typeface="Univers"/>
              </a:rPr>
              <a:t>h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apensaanti vaikeutuu, hengenahdistus</a:t>
            </a:r>
            <a:endParaRPr lang="fi-FI" sz="2200" dirty="0">
              <a:solidFill>
                <a:srgbClr val="2C3948"/>
              </a:solidFill>
              <a:latin typeface="Univer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lang="fi-FI" sz="2200" dirty="0">
                <a:solidFill>
                  <a:srgbClr val="2C3948"/>
                </a:solidFill>
                <a:latin typeface="Univers"/>
              </a:rPr>
              <a:t>f</a:t>
            </a:r>
            <a:r>
              <a:rPr kumimoji="0" lang="fi-FI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yysisen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 suorituskyvyn heikkeneminen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pitkäkestoinen yskä ja limannousu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6947C"/>
              </a:buClr>
              <a:buSzTx/>
              <a:buFont typeface="Wingdings 2" panose="05020102010507070707" pitchFamily="18" charset="2"/>
              <a:buChar char="¬"/>
              <a:tabLst/>
              <a:defRPr/>
            </a:pPr>
            <a:r>
              <a:rPr lang="fi-FI" sz="2200" dirty="0">
                <a:solidFill>
                  <a:srgbClr val="2C3948"/>
                </a:solidFill>
                <a:latin typeface="Univers"/>
              </a:rPr>
              <a:t>t</a:t>
            </a:r>
            <a:r>
              <a:rPr kumimoji="0" lang="fi-FI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aipumus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2C3948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 hengitystieinfektioihin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2F1BDD0D-AA09-7839-991E-AAA08A17E5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0976" y="657917"/>
            <a:ext cx="5676899" cy="6110014"/>
          </a:xfrm>
        </p:spPr>
      </p:pic>
    </p:spTree>
    <p:extLst>
      <p:ext uri="{BB962C8B-B14F-4D97-AF65-F5344CB8AC3E}">
        <p14:creationId xmlns:p14="http://schemas.microsoft.com/office/powerpoint/2010/main" val="322184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7A23A8-AC41-57D4-DBA0-9B91C2D21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0" y="0"/>
            <a:ext cx="6472772" cy="777875"/>
          </a:xfrm>
        </p:spPr>
        <p:txBody>
          <a:bodyPr>
            <a:noAutofit/>
          </a:bodyPr>
          <a:lstStyle/>
          <a:p>
            <a:r>
              <a:rPr lang="fi-FI" sz="3200" b="1" dirty="0"/>
              <a:t>Keuhkoahtaumataudin merkittävin riskitekijä on tupakansavu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3FD7B7-E13B-FC90-01D4-75A17DC3A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6723" y="777875"/>
            <a:ext cx="6974232" cy="55984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2000" b="1" dirty="0"/>
              <a:t>Yleisyys Suomessa</a:t>
            </a:r>
          </a:p>
          <a:p>
            <a:r>
              <a:rPr lang="fi-FI" sz="2000" dirty="0"/>
              <a:t>Diagnoosin saaneita on noin 200 000.</a:t>
            </a:r>
          </a:p>
          <a:p>
            <a:r>
              <a:rPr lang="fi-FI" sz="2000" dirty="0"/>
              <a:t>Yli 100 000 sairastaa tietämättään.</a:t>
            </a:r>
          </a:p>
          <a:p>
            <a:pPr marL="0" indent="0">
              <a:buNone/>
            </a:pPr>
            <a:r>
              <a:rPr lang="fi-FI" sz="2000" b="1" dirty="0"/>
              <a:t>Ennaltaehkäisy </a:t>
            </a:r>
          </a:p>
          <a:p>
            <a:r>
              <a:rPr lang="fi-FI" sz="2000" dirty="0"/>
              <a:t>Tupakoimattomuus on tehokkain ehkäisykeino.</a:t>
            </a:r>
          </a:p>
          <a:p>
            <a:r>
              <a:rPr lang="fi-FI" sz="2000" dirty="0"/>
              <a:t>Sairastuneista yhdeksän kymmenestä on tupakoitsijoita.</a:t>
            </a:r>
          </a:p>
          <a:p>
            <a:pPr marL="0" indent="0">
              <a:buNone/>
            </a:pPr>
            <a:r>
              <a:rPr lang="fi-FI" sz="2000" b="1" dirty="0"/>
              <a:t>Hoito</a:t>
            </a:r>
            <a:endParaRPr lang="fi-FI" sz="2000" dirty="0"/>
          </a:p>
          <a:p>
            <a:r>
              <a:rPr lang="fi-FI" sz="2000" dirty="0"/>
              <a:t>Lääkkeillä ja kuntoutuksella (liikunta ja fysioterapia) voi hidastaa taudin etenemistä ja lievittää oireita.</a:t>
            </a:r>
          </a:p>
          <a:p>
            <a:r>
              <a:rPr lang="fi-FI" sz="2000" dirty="0"/>
              <a:t>Tupakoinnin lopettaminen välttämätöntä.</a:t>
            </a:r>
          </a:p>
          <a:p>
            <a:r>
              <a:rPr lang="fi-FI" sz="2000" dirty="0"/>
              <a:t>Pitkälle edenneessä taudissa happihoito (esim. nestehappipullosta).</a:t>
            </a:r>
          </a:p>
          <a:p>
            <a:endParaRPr lang="fi-FI" sz="2000" dirty="0"/>
          </a:p>
        </p:txBody>
      </p:sp>
      <p:pic>
        <p:nvPicPr>
          <p:cNvPr id="6" name="Sisällön paikkamerkki 5" descr="Kuva, joka sisältää kohteen teksti, sulje&#10;&#10;Kuvaus luotu automaattisesti">
            <a:extLst>
              <a:ext uri="{FF2B5EF4-FFF2-40B4-BE49-F238E27FC236}">
                <a16:creationId xmlns:a16="http://schemas.microsoft.com/office/drawing/2014/main" id="{4AAA5690-B34B-656C-195D-2D47E75E1A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03" y="173919"/>
            <a:ext cx="2621797" cy="2584687"/>
          </a:xfr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4D7EBEB5-D49D-25B8-37AA-07D91438DCA4}"/>
              </a:ext>
            </a:extLst>
          </p:cNvPr>
          <p:cNvSpPr txBox="1"/>
          <p:nvPr/>
        </p:nvSpPr>
        <p:spPr>
          <a:xfrm>
            <a:off x="9861630" y="5359079"/>
            <a:ext cx="2021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Lex </a:t>
            </a:r>
            <a:r>
              <a:rPr lang="fi-FI" sz="1400" dirty="0" err="1"/>
              <a:t>Guerra</a:t>
            </a:r>
            <a:endParaRPr lang="fi-FI" sz="14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8941401-E245-23DB-3248-3F13EBE95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47" y="92988"/>
            <a:ext cx="3014818" cy="374284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4446F37-0B1A-24A3-E6AD-71D85D389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1059" y="1998363"/>
            <a:ext cx="2580084" cy="271260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7A57A392-7089-EF59-A27A-AED3343CD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113" y="3835829"/>
            <a:ext cx="2371621" cy="27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5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AD6A2C-9D13-D737-F374-6B2E1CE6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4419600" cy="704850"/>
          </a:xfrm>
        </p:spPr>
        <p:txBody>
          <a:bodyPr>
            <a:normAutofit/>
          </a:bodyPr>
          <a:lstStyle/>
          <a:p>
            <a:r>
              <a:rPr lang="fi-FI" sz="3200" b="1" dirty="0"/>
              <a:t>Astma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06224F5-AE1B-3C6C-6E86-70D26644F6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76084" y="0"/>
            <a:ext cx="4525331" cy="5907261"/>
          </a:xfr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307EE8-4A2A-0B25-3D7C-995259002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585613"/>
            <a:ext cx="8296275" cy="5907261"/>
          </a:xfrm>
        </p:spPr>
        <p:txBody>
          <a:bodyPr>
            <a:normAutofit/>
          </a:bodyPr>
          <a:lstStyle/>
          <a:p>
            <a:r>
              <a:rPr lang="fi-FI" sz="2000" dirty="0"/>
              <a:t>pitkäaikainen keuhkosairaus</a:t>
            </a:r>
          </a:p>
          <a:p>
            <a:r>
              <a:rPr lang="fi-FI" sz="2000" dirty="0"/>
              <a:t>keuhkoputkien limakalvot tulehtuneet ja liman eritys lisääntynyt</a:t>
            </a:r>
          </a:p>
          <a:p>
            <a:r>
              <a:rPr lang="fi-FI" sz="2000" dirty="0"/>
              <a:t>perimmäistä syytä ei tunneta</a:t>
            </a:r>
          </a:p>
          <a:p>
            <a:r>
              <a:rPr lang="fi-FI" sz="2000" dirty="0"/>
              <a:t>sairastumisen taustalla voi olla atopia</a:t>
            </a:r>
          </a:p>
          <a:p>
            <a:r>
              <a:rPr lang="fi-FI" sz="2000" dirty="0"/>
              <a:t>Astma voi liittyä</a:t>
            </a:r>
          </a:p>
          <a:p>
            <a:pPr lvl="1"/>
            <a:r>
              <a:rPr lang="fi-FI" sz="2000" dirty="0"/>
              <a:t>allergiaan</a:t>
            </a:r>
          </a:p>
          <a:p>
            <a:pPr lvl="1"/>
            <a:r>
              <a:rPr lang="fi-FI" sz="2000" dirty="0"/>
              <a:t>hengitystieinfektioihin</a:t>
            </a:r>
          </a:p>
          <a:p>
            <a:pPr lvl="1"/>
            <a:r>
              <a:rPr lang="fi-FI" sz="2000" dirty="0"/>
              <a:t>lihavuuteen</a:t>
            </a:r>
          </a:p>
          <a:p>
            <a:pPr lvl="1"/>
            <a:r>
              <a:rPr lang="fi-FI" sz="2000" dirty="0"/>
              <a:t>tupakointiin</a:t>
            </a:r>
          </a:p>
          <a:p>
            <a:r>
              <a:rPr lang="fi-FI" sz="2000" dirty="0"/>
              <a:t>Astmakohtauksessa </a:t>
            </a:r>
          </a:p>
          <a:p>
            <a:pPr lvl="1"/>
            <a:r>
              <a:rPr lang="fi-FI" sz="2000" dirty="0"/>
              <a:t>keuhkoputket supistuvat äkisti</a:t>
            </a:r>
          </a:p>
          <a:p>
            <a:pPr lvl="1"/>
            <a:r>
              <a:rPr lang="fi-FI" sz="2000" dirty="0"/>
              <a:t>hengittäminen vaikeutuu</a:t>
            </a:r>
          </a:p>
          <a:p>
            <a:pPr lvl="1"/>
            <a:r>
              <a:rPr lang="fi-FI" sz="2000" dirty="0"/>
              <a:t>jos lääkkeet eivät auta, soita hätänumeroon 112</a:t>
            </a:r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93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C223512-338E-4248-2C42-847B4717D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0"/>
            <a:ext cx="11860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2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9CE9782-0FD1-493B-9C50-C51AB7C5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619023-691E-4F1C-A10A-0EA3D044E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F31C88-3DEF-4EA8-AE3A-49441413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85800"/>
            <a:ext cx="422144" cy="5486400"/>
          </a:xfrm>
          <a:prstGeom prst="rect">
            <a:avLst/>
          </a:prstGeom>
          <a:solidFill>
            <a:srgbClr val="15C6FF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7EAFFD-2BD1-4600-B034-EEF70078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B1411C-3E66-532B-DA14-427AEB641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680" y="-15252"/>
            <a:ext cx="5828376" cy="7095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Astman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riskitekijät</a:t>
            </a:r>
            <a:r>
              <a:rPr lang="en-US" sz="3200" b="1" dirty="0">
                <a:solidFill>
                  <a:schemeClr val="tx1"/>
                </a:solidFill>
              </a:rPr>
              <a:t> ja </a:t>
            </a:r>
            <a:r>
              <a:rPr lang="en-US" sz="3200" b="1" dirty="0" err="1">
                <a:solidFill>
                  <a:schemeClr val="tx1"/>
                </a:solidFill>
              </a:rPr>
              <a:t>hoito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Sisällön paikkamerkki 5" descr="Kuva, joka sisältää kohteen vesiurheilu, uiminen, sininen&#10;&#10;Kuvaus luotu automaattisesti">
            <a:extLst>
              <a:ext uri="{FF2B5EF4-FFF2-40B4-BE49-F238E27FC236}">
                <a16:creationId xmlns:a16="http://schemas.microsoft.com/office/drawing/2014/main" id="{51543843-A792-A54F-9D9B-474CEC6C43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r="-1" b="28380"/>
          <a:stretch/>
        </p:blipFill>
        <p:spPr>
          <a:xfrm>
            <a:off x="376355" y="-5610"/>
            <a:ext cx="4073933" cy="54864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8546F2-C403-40C3-0BC2-4EAAEF7D83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2080" y="685800"/>
            <a:ext cx="6687456" cy="54864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b="1" dirty="0" err="1">
                <a:solidFill>
                  <a:schemeClr val="tx1"/>
                </a:solidFill>
              </a:rPr>
              <a:t>Astman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riskitekijöitä</a:t>
            </a:r>
            <a:endParaRPr lang="en-US" sz="2000" b="1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Ylipaino</a:t>
            </a:r>
            <a:r>
              <a:rPr lang="en-US" sz="2000" dirty="0">
                <a:solidFill>
                  <a:schemeClr val="tx1"/>
                </a:solidFill>
              </a:rPr>
              <a:t> ja </a:t>
            </a:r>
            <a:r>
              <a:rPr lang="en-US" sz="2000" dirty="0" err="1">
                <a:solidFill>
                  <a:schemeClr val="tx1"/>
                </a:solidFill>
              </a:rPr>
              <a:t>lihavuus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Aktiivinen</a:t>
            </a:r>
            <a:r>
              <a:rPr lang="en-US" sz="2000" dirty="0">
                <a:solidFill>
                  <a:schemeClr val="tx1"/>
                </a:solidFill>
              </a:rPr>
              <a:t> ja </a:t>
            </a:r>
            <a:r>
              <a:rPr lang="en-US" sz="2000" dirty="0" err="1">
                <a:solidFill>
                  <a:schemeClr val="tx1"/>
                </a:solidFill>
              </a:rPr>
              <a:t>passiivinen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tupakointi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Hengitystieinfektiot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Perinnöllinen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alttius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Allergia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atopia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b="1" dirty="0" err="1">
                <a:solidFill>
                  <a:schemeClr val="tx1"/>
                </a:solidFill>
              </a:rPr>
              <a:t>Astman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hoito</a:t>
            </a:r>
            <a:endParaRPr lang="en-US" sz="2000" b="1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Päivittäiset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tulehdusta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hillitsevät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lääkkeet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Tarvittaessa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avaavat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lääkkeet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Lääkkeet eivät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paranna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astmaa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mutta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hillitsevät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oireita</a:t>
            </a:r>
            <a:r>
              <a:rPr lang="en-US" sz="2000" dirty="0">
                <a:solidFill>
                  <a:schemeClr val="tx1"/>
                </a:solidFill>
              </a:rPr>
              <a:t> ja </a:t>
            </a:r>
            <a:r>
              <a:rPr lang="en-US" sz="2000" dirty="0" err="1">
                <a:solidFill>
                  <a:schemeClr val="tx1"/>
                </a:solidFill>
              </a:rPr>
              <a:t>estävät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vaurioiden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syntymistä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keuhkoihin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500" dirty="0">
              <a:solidFill>
                <a:schemeClr val="tx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4B5F26-8713-4267-9186-183BB809C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15C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2C66DF-2004-4C24-8C07-554E4149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15C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E235B43E-68CA-8FFF-12DA-B555BBFB823A}"/>
              </a:ext>
            </a:extLst>
          </p:cNvPr>
          <p:cNvSpPr txBox="1"/>
          <p:nvPr/>
        </p:nvSpPr>
        <p:spPr>
          <a:xfrm>
            <a:off x="413003" y="6232335"/>
            <a:ext cx="4073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Raj</a:t>
            </a:r>
            <a:r>
              <a:rPr lang="fi-FI" sz="1400" dirty="0"/>
              <a:t> </a:t>
            </a:r>
            <a:r>
              <a:rPr lang="fi-FI" sz="1400" dirty="0" err="1"/>
              <a:t>Rana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58439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BE3E4D2-2C13-0F89-D209-51C500AB8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17" y="1179173"/>
            <a:ext cx="4578326" cy="503936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B1705239-93CA-CAB1-9900-3F3252AE1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611" y="1179173"/>
            <a:ext cx="6551820" cy="503936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66E4A5A-D700-45D2-4F49-B723A1AF50FA}"/>
              </a:ext>
            </a:extLst>
          </p:cNvPr>
          <p:cNvSpPr txBox="1"/>
          <p:nvPr/>
        </p:nvSpPr>
        <p:spPr>
          <a:xfrm>
            <a:off x="225617" y="54692"/>
            <a:ext cx="10517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Uniapnea</a:t>
            </a:r>
            <a:r>
              <a:rPr lang="fi-FI" sz="3200" dirty="0"/>
              <a:t> </a:t>
            </a:r>
            <a:r>
              <a:rPr lang="fi-FI" sz="2800" dirty="0"/>
              <a:t>on unen aikana tapahtuva hengityshäiriö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F74F58C-2455-F855-3B2B-A49CC4929213}"/>
              </a:ext>
            </a:extLst>
          </p:cNvPr>
          <p:cNvSpPr txBox="1"/>
          <p:nvPr/>
        </p:nvSpPr>
        <p:spPr>
          <a:xfrm>
            <a:off x="3551183" y="532842"/>
            <a:ext cx="86408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https://www.mtv.fi/lyhyet/df3593f9509f33122459/video-miljoonalla-suomalaisella-uniapnea-laakari-luettelee-tyyppioireet</a:t>
            </a:r>
            <a:endParaRPr lang="fi-FI" dirty="0"/>
          </a:p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9AA5C33C-8EAC-D107-6DF8-2997DA6C5896}"/>
              </a:ext>
            </a:extLst>
          </p:cNvPr>
          <p:cNvSpPr txBox="1"/>
          <p:nvPr/>
        </p:nvSpPr>
        <p:spPr>
          <a:xfrm>
            <a:off x="3048786" y="1672712"/>
            <a:ext cx="6094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5"/>
              </a:rPr>
              <a:t>https://neurolaboratorio.fi/tutkimukset/</a:t>
            </a:r>
            <a:r>
              <a:rPr lang="fi-FI">
                <a:hlinkClick r:id="rId5"/>
              </a:rPr>
              <a:t>yopolygrafia-unitutkimus/</a:t>
            </a:r>
            <a:endParaRPr lang="fi-FI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70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AA9D7C9-0452-4338-840E-1F41073B5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D28149-A976-4FDF-A0AD-7E066FF7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0536FF-D2DD-47A6-BB60-E22DD2FEF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489940F-5FF5-B873-A808-7A323BBB1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60" y="-21251"/>
            <a:ext cx="6743290" cy="5658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Uniapnean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aiheuttamia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oireita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8FCAB2-CA03-F90A-B1AA-5C4DCE050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3158" y="685800"/>
            <a:ext cx="5828376" cy="55076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000" b="1" dirty="0" err="1">
                <a:solidFill>
                  <a:schemeClr val="tx1"/>
                </a:solidFill>
              </a:rPr>
              <a:t>Fyysisiä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haittoja</a:t>
            </a:r>
            <a:endParaRPr lang="en-US" sz="2000" b="1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Hengityskatkokset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kuorsaus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Herääminen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tukehtumisen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tunteeseen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Yöllinen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lisääntynyt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pissahätä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Aamupäänsärky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Unettomuus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en-US" sz="2000" b="1" dirty="0" err="1">
                <a:solidFill>
                  <a:schemeClr val="tx1"/>
                </a:solidFill>
              </a:rPr>
              <a:t>Kognitiivisia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haittoja</a:t>
            </a:r>
            <a:endParaRPr lang="en-US" sz="2000" b="1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Muistivirheet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Keskittymiskyvyn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heikkeneminen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Lisääntynyt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stressi</a:t>
            </a: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000" dirty="0" err="1">
                <a:solidFill>
                  <a:schemeClr val="tx1"/>
                </a:solidFill>
              </a:rPr>
              <a:t>Vaikeus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oppia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uutta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392873-A54A-4077-810F-3AFC8F442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6183" y="685801"/>
            <a:ext cx="702496" cy="5486400"/>
          </a:xfrm>
          <a:prstGeom prst="rect">
            <a:avLst/>
          </a:prstGeom>
          <a:solidFill>
            <a:srgbClr val="C0996F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" name="Sisällön paikkamerkki 5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6902610A-B48D-AE6B-CF05-26EF4CBA6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9" r="-3" b="8129"/>
          <a:stretch/>
        </p:blipFill>
        <p:spPr>
          <a:xfrm>
            <a:off x="7085825" y="658617"/>
            <a:ext cx="4394334" cy="553483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7CAC88-B0CB-4E8A-916D-9CB90525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0996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2C2666-64A2-43AB-B2DB-267B04A07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0996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D6EFBE0A-A12F-F3F1-BAFC-4DEC56C86893}"/>
              </a:ext>
            </a:extLst>
          </p:cNvPr>
          <p:cNvSpPr txBox="1"/>
          <p:nvPr/>
        </p:nvSpPr>
        <p:spPr>
          <a:xfrm rot="5400000">
            <a:off x="9303656" y="4024193"/>
            <a:ext cx="4943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Cassidy</a:t>
            </a:r>
            <a:r>
              <a:rPr lang="fi-FI" sz="1400" dirty="0"/>
              <a:t> Dickens</a:t>
            </a:r>
          </a:p>
        </p:txBody>
      </p:sp>
    </p:spTree>
    <p:extLst>
      <p:ext uri="{BB962C8B-B14F-4D97-AF65-F5344CB8AC3E}">
        <p14:creationId xmlns:p14="http://schemas.microsoft.com/office/powerpoint/2010/main" val="201901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462F69-2038-A68B-7CB3-918A2684D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33329"/>
            <a:ext cx="10760456" cy="809952"/>
          </a:xfrm>
        </p:spPr>
        <p:txBody>
          <a:bodyPr>
            <a:normAutofit/>
          </a:bodyPr>
          <a:lstStyle/>
          <a:p>
            <a:r>
              <a:rPr lang="fi-FI" sz="3200" b="1" dirty="0"/>
              <a:t>Hoitamaton uniapnea aiheuttaa terveysriskejä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D9C92A1-5694-E038-A26B-373ACA1FD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3034"/>
            <a:ext cx="11555253" cy="6104966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DC370B3-9C7C-DD45-6FD6-E3EE548690CE}"/>
              </a:ext>
            </a:extLst>
          </p:cNvPr>
          <p:cNvSpPr txBox="1"/>
          <p:nvPr/>
        </p:nvSpPr>
        <p:spPr>
          <a:xfrm>
            <a:off x="2361598" y="753034"/>
            <a:ext cx="4542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Lisäksi uniapnean aiheuttama päiväväsymys lisää riskiä joutua onnettomuuksiin ja tapaturmiin.</a:t>
            </a:r>
          </a:p>
        </p:txBody>
      </p:sp>
    </p:spTree>
    <p:extLst>
      <p:ext uri="{BB962C8B-B14F-4D97-AF65-F5344CB8AC3E}">
        <p14:creationId xmlns:p14="http://schemas.microsoft.com/office/powerpoint/2010/main" val="249311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setVTI">
  <a:themeElements>
    <a:clrScheme name="Custom 20">
      <a:dk1>
        <a:srgbClr val="000000"/>
      </a:dk1>
      <a:lt1>
        <a:sysClr val="window" lastClr="FFFFFF"/>
      </a:lt1>
      <a:dk2>
        <a:srgbClr val="2C3948"/>
      </a:dk2>
      <a:lt2>
        <a:srgbClr val="F4F4F4"/>
      </a:lt2>
      <a:accent1>
        <a:srgbClr val="F49D90"/>
      </a:accent1>
      <a:accent2>
        <a:srgbClr val="D6947C"/>
      </a:accent2>
      <a:accent3>
        <a:srgbClr val="BF8484"/>
      </a:accent3>
      <a:accent4>
        <a:srgbClr val="96A9AA"/>
      </a:accent4>
      <a:accent5>
        <a:srgbClr val="DD796C"/>
      </a:accent5>
      <a:accent6>
        <a:srgbClr val="D09145"/>
      </a:accent6>
      <a:hlink>
        <a:srgbClr val="DF686A"/>
      </a:hlink>
      <a:folHlink>
        <a:srgbClr val="F93F1C"/>
      </a:folHlink>
    </a:clrScheme>
    <a:fontScheme name="Dante">
      <a:majorFont>
        <a:latin typeface="Univers Light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6" ma:contentTypeDescription="Luo uusi asiakirja." ma:contentTypeScope="" ma:versionID="bb47927913d2a0d34745ca5eae3b9b59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60d2bc5703ef11e63c845bf0e1fb3986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Props1.xml><?xml version="1.0" encoding="utf-8"?>
<ds:datastoreItem xmlns:ds="http://schemas.openxmlformats.org/officeDocument/2006/customXml" ds:itemID="{23C3A55F-570A-4BD7-BF20-19F55F4DE5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74D0C4-E990-4E6A-891D-F7FAD2D95A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EABC40-7E66-4087-9B5D-5B5518065849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466</Words>
  <Application>Microsoft Office PowerPoint</Application>
  <PresentationFormat>Laajakuva</PresentationFormat>
  <Paragraphs>105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8" baseType="lpstr">
      <vt:lpstr>Arial</vt:lpstr>
      <vt:lpstr>Dante (Headings)2</vt:lpstr>
      <vt:lpstr>Helvetica Neue Medium</vt:lpstr>
      <vt:lpstr>Univers</vt:lpstr>
      <vt:lpstr>Univers Light</vt:lpstr>
      <vt:lpstr>Wingdings 2</vt:lpstr>
      <vt:lpstr>OffsetVTI</vt:lpstr>
      <vt:lpstr>11. Keuhkosairaudet</vt:lpstr>
      <vt:lpstr>Keuhkoahtaumatauti eli KAT /COPD</vt:lpstr>
      <vt:lpstr>Keuhkoahtaumataudin merkittävin riskitekijä on tupakansavu</vt:lpstr>
      <vt:lpstr>Astma</vt:lpstr>
      <vt:lpstr>PowerPoint-esitys</vt:lpstr>
      <vt:lpstr>Astman riskitekijät ja hoito</vt:lpstr>
      <vt:lpstr>PowerPoint-esitys</vt:lpstr>
      <vt:lpstr>Uniapnean aiheuttamia oireita</vt:lpstr>
      <vt:lpstr>Hoitamaton uniapnea aiheuttaa terveysriskejä</vt:lpstr>
      <vt:lpstr>Uniapnean hoito</vt:lpstr>
      <vt:lpstr>Hengitysterveys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Keuhkosairaudet</dc:title>
  <dc:creator>Paula</dc:creator>
  <cp:lastModifiedBy>Anitta Marttila</cp:lastModifiedBy>
  <cp:revision>38</cp:revision>
  <dcterms:created xsi:type="dcterms:W3CDTF">2022-06-21T07:49:04Z</dcterms:created>
  <dcterms:modified xsi:type="dcterms:W3CDTF">2026-09-02T11:37:36Z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