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9"/>
  </p:notesMasterIdLst>
  <p:sldIdLst>
    <p:sldId id="256" r:id="rId6"/>
    <p:sldId id="260" r:id="rId7"/>
    <p:sldId id="265" r:id="rId8"/>
    <p:sldId id="257" r:id="rId9"/>
    <p:sldId id="27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1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61050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12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60122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13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65305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59783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96251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6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97942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7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72657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8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54158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9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431963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10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71194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11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67621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2 – Taloustieto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6100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Jakso </a:t>
            </a:r>
            <a:r>
              <a:rPr lang="fi-FI" sz="2400" i="0" dirty="0">
                <a:solidFill>
                  <a:schemeClr val="accent1"/>
                </a:solidFill>
              </a:rPr>
              <a:t>III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sz="2400" b="1" i="0" dirty="0">
                <a:solidFill>
                  <a:schemeClr val="accent1"/>
                </a:solidFill>
              </a:rPr>
              <a:t>Taitoaukeama</a:t>
            </a:r>
            <a:endParaRPr lang="fi-FI" altLang="fi-FI" sz="2400" b="1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0"/>
            <a:ext cx="7772400" cy="914400"/>
          </a:xfrm>
        </p:spPr>
        <p:txBody>
          <a:bodyPr/>
          <a:lstStyle/>
          <a:p>
            <a:r>
              <a:rPr lang="fi-FI" dirty="0"/>
              <a:t>c) Pohdi, mitä tekstin viimeinen lause käytännössä tarkoittaa valtion ja kuluttajan kannalta. (6p)</a:t>
            </a: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772816"/>
            <a:ext cx="80010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toisaalta jos bkt nousee, niin verotulot myös kasvavat ilman että kokonaisveroaste nousee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mahdollisuutena on myös muuttaa verotuksen painopisteitä esim. alentamalla tuloveroa ja korottamalla arvonlisäveroa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1397943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0"/>
            <a:ext cx="7772400" cy="914400"/>
          </a:xfrm>
        </p:spPr>
        <p:txBody>
          <a:bodyPr/>
          <a:lstStyle/>
          <a:p>
            <a:r>
              <a:rPr lang="fi-FI" dirty="0"/>
              <a:t>c) Pohdi, mitä tekstin viimeinen lause käytännössä tarkoittaa valtion ja kuluttajan kannalta. (6p)</a:t>
            </a: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772816"/>
            <a:ext cx="80010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kuluttajan kannalta lause tarkoittaa, ettei verotus kasva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toisaalta verotuksen painopisteen muutokset vaikuttavat kuluttajaan eri tavoin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tuloveron alenemisesta hyötyvät palkka- ja eläketuloa saavat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5723387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0"/>
            <a:ext cx="7772400" cy="914400"/>
          </a:xfrm>
        </p:spPr>
        <p:txBody>
          <a:bodyPr/>
          <a:lstStyle/>
          <a:p>
            <a:r>
              <a:rPr lang="fi-FI" dirty="0"/>
              <a:t>c) Pohdi, mitä tekstin viimeinen lause käytännössä tarkoittaa valtion ja kuluttajan kannalta. (6p)</a:t>
            </a: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772816"/>
            <a:ext cx="80010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arvonlisäveron korottaminen puolestaan vähentää pienituloisten ostovoimaa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tuloveron alentaminen ja toisaalta kunnallisveron nousu vaikuttavat myös eri tavoin: valtion tulovero on progressiivinen, kunnallisvero puolestaan suhteellinen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6908324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0"/>
            <a:ext cx="7772400" cy="914400"/>
          </a:xfrm>
        </p:spPr>
        <p:txBody>
          <a:bodyPr/>
          <a:lstStyle/>
          <a:p>
            <a:r>
              <a:rPr lang="fi-FI" dirty="0"/>
              <a:t>c) Pohdi, mitä tekstin viimeinen lause käytännössä tarkoittaa valtion ja kuluttajan kannalta. (6p)</a:t>
            </a: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772816"/>
            <a:ext cx="80010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vastauksessa voi pohtia myös lausetta ideologisista näkökulmista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oikeistopuolueet kannattavat yleensä vähemmän verojen korottamista kuin vasemmistopuolueet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86793258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5799" y="404664"/>
            <a:ext cx="7772400" cy="914400"/>
          </a:xfrm>
        </p:spPr>
        <p:txBody>
          <a:bodyPr/>
          <a:lstStyle/>
          <a:p>
            <a:r>
              <a:rPr lang="fi-FI" dirty="0"/>
              <a:t>Käsitetehtävä</a:t>
            </a:r>
            <a:endParaRPr lang="fi-FI" altLang="fi-FI" dirty="0"/>
          </a:p>
        </p:txBody>
      </p:sp>
      <p:pic>
        <p:nvPicPr>
          <p:cNvPr id="1026" name="Picture 2" descr="https://lh3.googleusercontent.com/z73Mvkzz6LNXQkEXNNZvDcFmwuX_F62xR4BSEN1Qj-0XzGT21_xMZ-KLydTb9_g0JuSCjyempOFQk6icCFuk-uqgh6cnzqt1v18upVND2IIODf2FLbwg580mB3u_H9XTPvV0wxt56Q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7" y="2708920"/>
            <a:ext cx="8048625" cy="312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5799" y="836712"/>
            <a:ext cx="7772400" cy="914400"/>
          </a:xfrm>
        </p:spPr>
        <p:txBody>
          <a:bodyPr/>
          <a:lstStyle/>
          <a:p>
            <a:r>
              <a:rPr lang="fi-FI" dirty="0"/>
              <a:t>a) Selitä dokumentista alleviivatut käsitteet. (12p)</a:t>
            </a: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pic>
        <p:nvPicPr>
          <p:cNvPr id="1026" name="Picture 2" descr="https://lh3.googleusercontent.com/z73Mvkzz6LNXQkEXNNZvDcFmwuX_F62xR4BSEN1Qj-0XzGT21_xMZ-KLydTb9_g0JuSCjyempOFQk6icCFuk-uqgh6cnzqt1v18upVND2IIODf2FLbwg580mB3u_H9XTPvV0wxt56Q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7" y="2708920"/>
            <a:ext cx="8048625" cy="312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7078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fi-FI" dirty="0"/>
              <a:t>Rakenteelliset uudistukset</a:t>
            </a: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uudistuksia, joilla pyritään muuttamaan talouden ja yhteiskunnan rakenteita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uudistuksilla suuria ja pitkäikäisiä rahaa säästäviä vaikutuksia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esimerkiksi työurien pidentäminen, </a:t>
            </a:r>
            <a:r>
              <a:rPr lang="fi-FI" dirty="0" err="1"/>
              <a:t>sote</a:t>
            </a:r>
            <a:r>
              <a:rPr lang="fi-FI" dirty="0"/>
              <a:t>-uudistus, työn tuottavuuden nosto (esim. </a:t>
            </a:r>
            <a:r>
              <a:rPr lang="fi-FI" dirty="0" err="1"/>
              <a:t>digitalisaatio</a:t>
            </a:r>
            <a:r>
              <a:rPr lang="fi-FI" dirty="0"/>
              <a:t>) 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79122" y="1066800"/>
            <a:ext cx="7772400" cy="914400"/>
          </a:xfrm>
        </p:spPr>
        <p:txBody>
          <a:bodyPr/>
          <a:lstStyle/>
          <a:p>
            <a:r>
              <a:rPr lang="fi-FI" dirty="0"/>
              <a:t>Työn tekemisen kannustimet</a:t>
            </a: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toimet, joilla lisätään työnteon houkuttelevuutta ja saadaan työelämän ulkopuolella olevia työelämään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esimerkiksi tuloveron alentaminen, sosiaalitukien leikkaaminen, osa-aikatyön helpottaminen, kannustinloukkujen purkaminen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41723117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02960" y="260648"/>
            <a:ext cx="7772400" cy="914400"/>
          </a:xfrm>
        </p:spPr>
        <p:txBody>
          <a:bodyPr/>
          <a:lstStyle/>
          <a:p>
            <a:r>
              <a:rPr lang="fi-FI" dirty="0"/>
              <a:t>Kestävä kasvu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liittyy kestävään talouskasvuun, jossa huomioidaan talouskasvun vaikutukset ympäristöön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esimerkiksi pyritään saamaan aikaan sama tuotanto kuluttamalla vähemmän raaka-aineita ja energiaa 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6884721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7772400" cy="914400"/>
          </a:xfrm>
        </p:spPr>
        <p:txBody>
          <a:bodyPr/>
          <a:lstStyle/>
          <a:p>
            <a:r>
              <a:rPr lang="fi-FI" dirty="0"/>
              <a:t>b) Miksi hallitus haluaa lopettaa Suomen velkaantumisen? (12p)</a:t>
            </a: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tavoite liittyy julkisen talouden kestävyysvajeeseen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Suomen velka on kasvanut jatkuvasti finanssikriisin jälkeen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iso velka merkitsee korkeampia korkomenoja, riippuen korkotasosta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velkaantumiskierre pyritään katkaisemaan ennen kuin tilanne muuttuu hallitsemattomaksi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4564108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7772400" cy="914400"/>
          </a:xfrm>
        </p:spPr>
        <p:txBody>
          <a:bodyPr/>
          <a:lstStyle/>
          <a:p>
            <a:r>
              <a:rPr lang="fi-FI" dirty="0"/>
              <a:t>b) Miksi hallitus haluaa lopettaa Suomen velkaantumisen? (12p)</a:t>
            </a: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julkisen velan osuus </a:t>
            </a:r>
            <a:r>
              <a:rPr lang="fi-FI" dirty="0" err="1"/>
              <a:t>bkt:sta</a:t>
            </a:r>
            <a:r>
              <a:rPr lang="fi-FI" dirty="0"/>
              <a:t> on noussut noin 60 prosenttiin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velan kasvu vaatii rakenteellisia uudistuksia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kysymystä voi problematisoida myös nettovelan näkökulmasta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6868826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0"/>
            <a:ext cx="7772400" cy="914400"/>
          </a:xfrm>
        </p:spPr>
        <p:txBody>
          <a:bodyPr/>
          <a:lstStyle/>
          <a:p>
            <a:r>
              <a:rPr lang="fi-FI" dirty="0"/>
              <a:t>c) Pohdi, mitä tekstin viimeinen lause käytännössä tarkoittaa valtion ja kuluttajan kannalta. (6p)</a:t>
            </a: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r>
              <a:rPr lang="fi-FI" b="0" dirty="0"/>
              <a:t/>
            </a:r>
            <a:br>
              <a:rPr lang="fi-FI" b="0" dirty="0"/>
            </a:b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772816"/>
            <a:ext cx="80010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kokonaisveroaste = kaikkien maksettujen verojen ja veroluonteisten maksujen määrä suhteessa bkt:hen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vaihtoehtona on säästää kuluista, mikä merkitsee julkiseen talouteen ja hyvinvointipalveluihin kohdistuvia leikkauksia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6154238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4FD2DD6E-41AC-4D3A-A8B5-1111DEEF208D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2414</TotalTime>
  <Words>381</Words>
  <Application>Microsoft Office PowerPoint</Application>
  <PresentationFormat>On-screen Show (4:3)</PresentationFormat>
  <Paragraphs>51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ＭＳ Ｐゴシック</vt:lpstr>
      <vt:lpstr>ＭＳ Ｐゴシック</vt:lpstr>
      <vt:lpstr>Arial</vt:lpstr>
      <vt:lpstr>Geneva</vt:lpstr>
      <vt:lpstr>Lucida Grande</vt:lpstr>
      <vt:lpstr>Verdana</vt:lpstr>
      <vt:lpstr>Blank Presentation</vt:lpstr>
      <vt:lpstr>PowerPoint Presentation</vt:lpstr>
      <vt:lpstr>Käsitetehtävä</vt:lpstr>
      <vt:lpstr>a) Selitä dokumentista alleviivatut käsitteet. (12p)  </vt:lpstr>
      <vt:lpstr>Rakenteelliset uudistukset  </vt:lpstr>
      <vt:lpstr>Työn tekemisen kannustimet    </vt:lpstr>
      <vt:lpstr>Kestävä kasvu</vt:lpstr>
      <vt:lpstr>b) Miksi hallitus haluaa lopettaa Suomen velkaantumisen? (12p)    </vt:lpstr>
      <vt:lpstr>b) Miksi hallitus haluaa lopettaa Suomen velkaantumisen? (12p)    </vt:lpstr>
      <vt:lpstr>c) Pohdi, mitä tekstin viimeinen lause käytännössä tarkoittaa valtion ja kuluttajan kannalta. (6p)     </vt:lpstr>
      <vt:lpstr>c) Pohdi, mitä tekstin viimeinen lause käytännössä tarkoittaa valtion ja kuluttajan kannalta. (6p)     </vt:lpstr>
      <vt:lpstr>c) Pohdi, mitä tekstin viimeinen lause käytännössä tarkoittaa valtion ja kuluttajan kannalta. (6p)     </vt:lpstr>
      <vt:lpstr>c) Pohdi, mitä tekstin viimeinen lause käytännössä tarkoittaa valtion ja kuluttajan kannalta. (6p)     </vt:lpstr>
      <vt:lpstr>c) Pohdi, mitä tekstin viimeinen lause käytännössä tarkoittaa valtion ja kuluttajan kannalta. (6p)     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56</cp:revision>
  <dcterms:created xsi:type="dcterms:W3CDTF">2010-04-19T08:09:13Z</dcterms:created>
  <dcterms:modified xsi:type="dcterms:W3CDTF">2021-02-14T09:41:57Z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