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eda.net/p/AnniVidb%C3%A4ck/animaatiokoulu/animaatiokoulu/p5hat/vjsat/s:file/download/6bef5627a2036a65ef7b48f11ab5ae8ef69f295e/Stopmotionesittely.mp4" TargetMode="External"/><Relationship Id="rId3" Type="http://schemas.openxmlformats.org/officeDocument/2006/relationships/hyperlink" Target="https://www.youtube.com/watch?v=-DzV3-1lnTQ&amp;list=PLhekTmFb9ZP6qSBbmjmB6ma2JSu4qmvna"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punet.net/materiaalit/aanipankki/"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h2cc97992ccf7fb3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h2cc97992ccf7fb3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h2cc97992ccf7fb34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h2cc97992ccf7fb34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h2cc97992ccf7fb3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h2cc97992ccf7fb3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h2cc97992ccf7fb34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h2cc97992ccf7fb3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h2cc97992ccf7fb34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h2cc97992ccf7fb34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h2cc97992ccf7fb3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h2cc97992ccf7fb3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https://www.youtube.com/watch?v=UuscWamhztc</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2cc97992ccf7fb3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h2cc97992ccf7fb34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https://youtu.be/AIvG0jUYVdY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h2cc97992ccf7fb34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h2cc97992ccf7fb34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h2cc97992ccf7fb34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h2cc97992ccf7fb3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h2cc97992ccf7fb34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h2cc97992ccf7fb3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https://peda.net/p/AnniVidb%C3%A4ck/animaatiokoulu/animaatiokoulu/p5hat/vjsat/s:file/download/6bef5627a2036a65ef7b48f11ab5ae8ef69f295e/Stopmotionesittely.mp4</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https://www.youtube.com/watch?v=-DzV3-1lnTQ&amp;list=PLhekTmFb9ZP6qSBbmjmB6ma2JSu4qmvna</a:t>
            </a:r>
            <a:r>
              <a:rPr lang="en"/>
              <a:t>  - stop motion sovelluksen oma lyhyt opas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h2cc97992ccf7fb34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h2cc97992ccf7fb3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h2cc97992ccf7fb34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h2cc97992ccf7fb34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Ääniä voi ladata cc lisenssillä esim papunetistä </a:t>
            </a:r>
            <a:r>
              <a:rPr lang="en" u="sng">
                <a:solidFill>
                  <a:schemeClr val="hlink"/>
                </a:solidFill>
                <a:hlinkClick r:id="rId2"/>
              </a:rPr>
              <a:t>https://papunet.net/materiaalit/aanipankki/</a:t>
            </a:r>
            <a:r>
              <a:rPr lang="en"/>
              <a:t> mutta stop motion studiossa on paljon omia ääniä saatavilla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h2cc97992ccf7fb34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h2cc97992ccf7fb34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fi.wikipedia.org/wiki/Animaatio" TargetMode="External"/><Relationship Id="rId4" Type="http://schemas.openxmlformats.org/officeDocument/2006/relationships/image" Target="../media/image3.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drive.google.com/file/d/1zkPaChU475bgfoUHNFBVVMVM7tXfkdhm/view" TargetMode="Externa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E8jl_55xmGw" TargetMode="External"/><Relationship Id="rId4" Type="http://schemas.openxmlformats.org/officeDocument/2006/relationships/image" Target="../media/image10.jpg"/><Relationship Id="rId5" Type="http://schemas.openxmlformats.org/officeDocument/2006/relationships/hyperlink" Target="http://www.youtube.com/watch?v=-Ii81E4DLnU" TargetMode="External"/><Relationship Id="rId6"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cMTI5yT3weE" TargetMode="External"/><Relationship Id="rId4" Type="http://schemas.openxmlformats.org/officeDocument/2006/relationships/image" Target="../media/image8.jpg"/><Relationship Id="rId5" Type="http://schemas.openxmlformats.org/officeDocument/2006/relationships/hyperlink" Target="http://www.youtube.com/watch?v=K8nF1Rw3rtc" TargetMode="External"/><Relationship Id="rId6"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Xt4-EMZSEoM" TargetMode="Externa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UuscWamhztc" TargetMode="Externa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AIvG0jUYVdY" TargetMode="Externa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JXeeJGtYwFY" TargetMode="Externa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Animaatio</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Stop motion ja piirrosanimaatio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Stop motion </a:t>
            </a:r>
            <a:endParaRPr/>
          </a:p>
        </p:txBody>
      </p:sp>
      <p:sp>
        <p:nvSpPr>
          <p:cNvPr id="61" name="Google Shape;61;p14"/>
          <p:cNvSpPr txBox="1"/>
          <p:nvPr>
            <p:ph idx="1" type="body"/>
          </p:nvPr>
        </p:nvSpPr>
        <p:spPr>
          <a:xfrm>
            <a:off x="311700" y="1152475"/>
            <a:ext cx="3189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600"/>
              <a:t>A</a:t>
            </a:r>
            <a:r>
              <a:rPr lang="en" sz="1600" u="sng">
                <a:hlinkClick r:id="rId3"/>
              </a:rPr>
              <a:t>nimaatiotekniikka</a:t>
            </a:r>
            <a:r>
              <a:rPr lang="en" sz="1600"/>
              <a:t>, jonka avulla esineet saadaan liikkumaan elokuvissa. Tekniikka toimii siten, että esinettä liikutetaan vähän kerrallaan ja jokainen muutos kuvataan yhdeksi ruuduksi animaatioon. Kun kuvat esitetään nopeasti peräkkäin saadaan illuusio liikkeestä</a:t>
            </a:r>
            <a:endParaRPr sz="1600"/>
          </a:p>
        </p:txBody>
      </p:sp>
      <p:pic>
        <p:nvPicPr>
          <p:cNvPr id="62" name="Google Shape;62;p14"/>
          <p:cNvPicPr preferRelativeResize="0"/>
          <p:nvPr/>
        </p:nvPicPr>
        <p:blipFill>
          <a:blip r:embed="rId4">
            <a:alphaModFix/>
          </a:blip>
          <a:stretch>
            <a:fillRect/>
          </a:stretch>
        </p:blipFill>
        <p:spPr>
          <a:xfrm>
            <a:off x="4753625" y="266525"/>
            <a:ext cx="3810000" cy="2857500"/>
          </a:xfrm>
          <a:prstGeom prst="rect">
            <a:avLst/>
          </a:prstGeom>
          <a:noFill/>
          <a:ln>
            <a:noFill/>
          </a:ln>
        </p:spPr>
      </p:pic>
      <p:pic>
        <p:nvPicPr>
          <p:cNvPr id="63" name="Google Shape;63;p14"/>
          <p:cNvPicPr preferRelativeResize="0"/>
          <p:nvPr/>
        </p:nvPicPr>
        <p:blipFill>
          <a:blip r:embed="rId5">
            <a:alphaModFix/>
          </a:blip>
          <a:stretch>
            <a:fillRect/>
          </a:stretch>
        </p:blipFill>
        <p:spPr>
          <a:xfrm>
            <a:off x="4872500" y="3241675"/>
            <a:ext cx="3572239" cy="1714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1554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820"/>
              <a:t>Valokuva animaatio</a:t>
            </a:r>
            <a:endParaRPr sz="1420"/>
          </a:p>
        </p:txBody>
      </p:sp>
      <p:pic>
        <p:nvPicPr>
          <p:cNvPr id="69" name="Google Shape;69;p15" title="My_Stop_Motion_Movie-2.mov">
            <a:hlinkClick r:id="rId3"/>
          </p:cNvPr>
          <p:cNvPicPr preferRelativeResize="0"/>
          <p:nvPr/>
        </p:nvPicPr>
        <p:blipFill>
          <a:blip r:embed="rId4">
            <a:alphaModFix/>
          </a:blip>
          <a:stretch>
            <a:fillRect/>
          </a:stretch>
        </p:blipFill>
        <p:spPr>
          <a:xfrm>
            <a:off x="772038" y="681400"/>
            <a:ext cx="7599926" cy="42749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1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descr="Steve gets turned into a zombie, but Alex has a plan to turn him back." id="74" name="Google Shape;74;p16" title="Zombie Transformation | Lego Stop-motion">
            <a:hlinkClick r:id="rId3"/>
          </p:cNvPr>
          <p:cNvPicPr preferRelativeResize="0"/>
          <p:nvPr/>
        </p:nvPicPr>
        <p:blipFill>
          <a:blip r:embed="rId4">
            <a:alphaModFix/>
          </a:blip>
          <a:stretch>
            <a:fillRect/>
          </a:stretch>
        </p:blipFill>
        <p:spPr>
          <a:xfrm>
            <a:off x="3488200" y="228298"/>
            <a:ext cx="7741750" cy="4354725"/>
          </a:xfrm>
          <a:prstGeom prst="rect">
            <a:avLst/>
          </a:prstGeom>
          <a:noFill/>
          <a:ln>
            <a:noFill/>
          </a:ln>
        </p:spPr>
      </p:pic>
      <p:pic>
        <p:nvPicPr>
          <p:cNvPr descr="Pipe cleaner man doing jumping jacks in stop motion animation.  Or maybe it's a swimmer doing the backstroke." id="75" name="Google Shape;75;p16" title="Jumping Jacks Stop Motion">
            <a:hlinkClick r:id="rId5"/>
          </p:cNvPr>
          <p:cNvPicPr preferRelativeResize="0"/>
          <p:nvPr/>
        </p:nvPicPr>
        <p:blipFill>
          <a:blip r:embed="rId6">
            <a:alphaModFix/>
          </a:blip>
          <a:stretch>
            <a:fillRect/>
          </a:stretch>
        </p:blipFill>
        <p:spPr>
          <a:xfrm>
            <a:off x="-602375" y="795425"/>
            <a:ext cx="6315850" cy="3552650"/>
          </a:xfrm>
          <a:prstGeom prst="rect">
            <a:avLst/>
          </a:prstGeom>
          <a:noFill/>
          <a:ln>
            <a:noFill/>
          </a:ln>
        </p:spPr>
      </p:pic>
      <p:sp>
        <p:nvSpPr>
          <p:cNvPr id="76" name="Google Shape;76;p16"/>
          <p:cNvSpPr txBox="1"/>
          <p:nvPr/>
        </p:nvSpPr>
        <p:spPr>
          <a:xfrm>
            <a:off x="85725" y="170375"/>
            <a:ext cx="3463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rPr>
              <a:t>Animaatio esineillä</a:t>
            </a:r>
            <a:endParaRPr b="1" sz="16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103200" y="62750"/>
            <a:ext cx="3003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1820"/>
              <a:t>Vaha-animaatio</a:t>
            </a:r>
            <a:endParaRPr b="1" sz="1820"/>
          </a:p>
        </p:txBody>
      </p:sp>
      <p:pic>
        <p:nvPicPr>
          <p:cNvPr descr="Two handmade clay characters face off in a fast, playful kung fu battle animated using stop-motion. Quick strikes, classic martial arts poses, and old-school kung fu movie vibes — all sculpted frame by frame.&#10;&#10;Made with clay and patience&#10;&#10;#Claymation #StopMotion #KungFu #MartialArts #AnimationShort #StopMotionAnimation #KungFuFight #ClayAnimation #ShortFilm" id="82" name="Google Shape;82;p17" title="Fists of Clay | Claymation Kung Fu Fight">
            <a:hlinkClick r:id="rId3"/>
          </p:cNvPr>
          <p:cNvPicPr preferRelativeResize="0"/>
          <p:nvPr/>
        </p:nvPicPr>
        <p:blipFill>
          <a:blip r:embed="rId4">
            <a:alphaModFix/>
          </a:blip>
          <a:stretch>
            <a:fillRect/>
          </a:stretch>
        </p:blipFill>
        <p:spPr>
          <a:xfrm>
            <a:off x="-1892000" y="570850"/>
            <a:ext cx="7443797" cy="4187150"/>
          </a:xfrm>
          <a:prstGeom prst="rect">
            <a:avLst/>
          </a:prstGeom>
          <a:noFill/>
          <a:ln>
            <a:noFill/>
          </a:ln>
        </p:spPr>
      </p:pic>
      <p:pic>
        <p:nvPicPr>
          <p:cNvPr descr="Hello! I know it's been a while since my last claymation upload, so forgive me for that. This particular project took way longer in post because of all the flying shots but I've learnt a bunch about rig placement. Hopefully it's paid off and looks good in your eyes too! I've set up channel memberships now as well, so if you'd like to support the channel (with a few perks too) then any help is greatly appreciated.&#10;&#10;If you enjoyed the video, please consider showing your support by clicking the join button!&#10;&#10;Social Links:&#10;Website: www.mamshmam.com&#10;Insta: www.instagram.com/mamshmam&#10;&#10;Some sound effects sourced from https://www.zapsplat.com/" id="83" name="Google Shape;83;p17" title="Compatible Claymation">
            <a:hlinkClick r:id="rId5"/>
          </p:cNvPr>
          <p:cNvPicPr preferRelativeResize="0"/>
          <p:nvPr/>
        </p:nvPicPr>
        <p:blipFill>
          <a:blip r:embed="rId6">
            <a:alphaModFix/>
          </a:blip>
          <a:stretch>
            <a:fillRect/>
          </a:stretch>
        </p:blipFill>
        <p:spPr>
          <a:xfrm>
            <a:off x="3822525" y="1480538"/>
            <a:ext cx="5321475" cy="2993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
                                        </p:tgtEl>
                                        <p:attrNameLst>
                                          <p:attrName>style.visibility</p:attrName>
                                        </p:attrNameLst>
                                      </p:cBhvr>
                                      <p:to>
                                        <p:strVal val="visible"/>
                                      </p:to>
                                    </p:set>
                                    <p:animEffect filter="fade" transition="in">
                                      <p:cBhvr>
                                        <p:cTn dur="1000"/>
                                        <p:tgtEl>
                                          <p:spTgt spid="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
                                        </p:tgtEl>
                                        <p:attrNameLst>
                                          <p:attrName>style.visibility</p:attrName>
                                        </p:attrNameLst>
                                      </p:cBhvr>
                                      <p:to>
                                        <p:strVal val="visible"/>
                                      </p:to>
                                    </p:set>
                                    <p:animEffect filter="fade" transition="in">
                                      <p:cBhvr>
                                        <p:cTn dur="1000"/>
                                        <p:tgtEl>
                                          <p:spTgt spid="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142213" y="1206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Pala-animaatio</a:t>
            </a:r>
            <a:endParaRPr sz="1820"/>
          </a:p>
          <a:p>
            <a:pPr indent="0" lvl="0" marL="0" rtl="0" algn="l">
              <a:spcBef>
                <a:spcPts val="0"/>
              </a:spcBef>
              <a:spcAft>
                <a:spcPts val="0"/>
              </a:spcAft>
              <a:buSzPts val="990"/>
              <a:buNone/>
            </a:pPr>
            <a:r>
              <a:t/>
            </a:r>
            <a:endParaRPr sz="2520"/>
          </a:p>
        </p:txBody>
      </p:sp>
      <p:pic>
        <p:nvPicPr>
          <p:cNvPr descr="This paper cut out animation was made by Jon R. in his ASM 4M1 media arts class in 2014." id="89" name="Google Shape;89;p18" title="Paper Cut Out Animation">
            <a:hlinkClick r:id="rId3"/>
          </p:cNvPr>
          <p:cNvPicPr preferRelativeResize="0"/>
          <p:nvPr/>
        </p:nvPicPr>
        <p:blipFill>
          <a:blip r:embed="rId4">
            <a:alphaModFix/>
          </a:blip>
          <a:stretch>
            <a:fillRect/>
          </a:stretch>
        </p:blipFill>
        <p:spPr>
          <a:xfrm>
            <a:off x="870625" y="868925"/>
            <a:ext cx="7063778" cy="3973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149525" y="10907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820"/>
              <a:t>Hiilipiirros animaatio</a:t>
            </a:r>
            <a:endParaRPr sz="1820"/>
          </a:p>
        </p:txBody>
      </p:sp>
      <p:pic>
        <p:nvPicPr>
          <p:cNvPr id="95" name="Google Shape;95;p19" title="Alt. Strategy animation Final: Charcoal Animation">
            <a:hlinkClick r:id="rId3"/>
          </p:cNvPr>
          <p:cNvPicPr preferRelativeResize="0"/>
          <p:nvPr/>
        </p:nvPicPr>
        <p:blipFill>
          <a:blip r:embed="rId4">
            <a:alphaModFix/>
          </a:blip>
          <a:stretch>
            <a:fillRect/>
          </a:stretch>
        </p:blipFill>
        <p:spPr>
          <a:xfrm>
            <a:off x="1253725" y="681775"/>
            <a:ext cx="7126800" cy="4008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Der S3 -Kurs Kunst der Literaturprofils hat animierte Kohlezeichnungen in Anlehnung an den Künstler William Kentridge erstellt." id="100" name="Google Shape;100;p20" title="Samras animierte Kohlezeichnung in Anlehnung an den Künstler William Kentridge">
            <a:hlinkClick r:id="rId3"/>
          </p:cNvPr>
          <p:cNvPicPr preferRelativeResize="0"/>
          <p:nvPr/>
        </p:nvPicPr>
        <p:blipFill>
          <a:blip r:embed="rId4">
            <a:alphaModFix/>
          </a:blip>
          <a:stretch>
            <a:fillRect/>
          </a:stretch>
        </p:blipFill>
        <p:spPr>
          <a:xfrm>
            <a:off x="737326" y="595450"/>
            <a:ext cx="7630900" cy="42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149525" y="109100"/>
            <a:ext cx="5577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820"/>
              <a:t>Kuvataajuus (FPS - Frames per second)</a:t>
            </a:r>
            <a:endParaRPr sz="1820"/>
          </a:p>
        </p:txBody>
      </p:sp>
      <p:pic>
        <p:nvPicPr>
          <p:cNvPr id="106" name="Google Shape;106;p21" title="Stop motion framerate comparison! 8FPS, 15FPS, 24FPS">
            <a:hlinkClick r:id="rId3"/>
          </p:cNvPr>
          <p:cNvPicPr preferRelativeResize="0"/>
          <p:nvPr/>
        </p:nvPicPr>
        <p:blipFill>
          <a:blip r:embed="rId4">
            <a:alphaModFix/>
          </a:blip>
          <a:stretch>
            <a:fillRect/>
          </a:stretch>
        </p:blipFill>
        <p:spPr>
          <a:xfrm>
            <a:off x="-832250" y="797600"/>
            <a:ext cx="7067025" cy="3975200"/>
          </a:xfrm>
          <a:prstGeom prst="rect">
            <a:avLst/>
          </a:prstGeom>
          <a:noFill/>
          <a:ln>
            <a:noFill/>
          </a:ln>
        </p:spPr>
      </p:pic>
      <p:sp>
        <p:nvSpPr>
          <p:cNvPr id="107" name="Google Shape;107;p21"/>
          <p:cNvSpPr txBox="1"/>
          <p:nvPr/>
        </p:nvSpPr>
        <p:spPr>
          <a:xfrm>
            <a:off x="6234775" y="1151500"/>
            <a:ext cx="29091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2"/>
                </a:solidFill>
              </a:rPr>
              <a:t>Liike on sulavampaa mitä useammasta kuvasta se muodostuu.</a:t>
            </a:r>
            <a:endParaRPr sz="1800">
              <a:solidFill>
                <a:schemeClr val="lt2"/>
              </a:solidFill>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rPr lang="en" sz="1800">
                <a:solidFill>
                  <a:schemeClr val="lt2"/>
                </a:solidFill>
              </a:rPr>
              <a:t>Vähän kuvia sisältävä animaatio näyttää töksähtelevältä</a:t>
            </a:r>
            <a:endParaRPr sz="1800">
              <a:solidFill>
                <a:schemeClr val="lt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Rakenna animaatiostudio</a:t>
            </a:r>
            <a:endParaRPr/>
          </a:p>
        </p:txBody>
      </p:sp>
      <p:sp>
        <p:nvSpPr>
          <p:cNvPr id="113" name="Google Shape;113;p22"/>
          <p:cNvSpPr/>
          <p:nvPr/>
        </p:nvSpPr>
        <p:spPr>
          <a:xfrm>
            <a:off x="4925700" y="722875"/>
            <a:ext cx="3906600" cy="4042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t>TARVIKKEET:</a:t>
            </a:r>
            <a:endParaRPr sz="1700"/>
          </a:p>
          <a:p>
            <a:pPr indent="0" lvl="0" marL="0" rtl="0" algn="l">
              <a:lnSpc>
                <a:spcPct val="115000"/>
              </a:lnSpc>
              <a:spcBef>
                <a:spcPts val="1200"/>
              </a:spcBef>
              <a:spcAft>
                <a:spcPts val="0"/>
              </a:spcAft>
              <a:buNone/>
            </a:pPr>
            <a:r>
              <a:rPr lang="en" sz="1700"/>
              <a:t>📱 </a:t>
            </a:r>
            <a:r>
              <a:rPr b="1" lang="en" sz="1700"/>
              <a:t>Puhelin tai tabletti</a:t>
            </a:r>
            <a:endParaRPr b="1" sz="1700"/>
          </a:p>
          <a:p>
            <a:pPr indent="0" lvl="0" marL="0" rtl="0" algn="l">
              <a:lnSpc>
                <a:spcPct val="115000"/>
              </a:lnSpc>
              <a:spcBef>
                <a:spcPts val="1200"/>
              </a:spcBef>
              <a:spcAft>
                <a:spcPts val="0"/>
              </a:spcAft>
              <a:buNone/>
            </a:pPr>
            <a:r>
              <a:rPr lang="en" sz="1700"/>
              <a:t>📷 </a:t>
            </a:r>
            <a:r>
              <a:rPr b="1" lang="en" sz="1700"/>
              <a:t>Stop motion -sovellus</a:t>
            </a:r>
            <a:endParaRPr b="1" sz="1700"/>
          </a:p>
          <a:p>
            <a:pPr indent="0" lvl="0" marL="0" rtl="0" algn="l">
              <a:lnSpc>
                <a:spcPct val="115000"/>
              </a:lnSpc>
              <a:spcBef>
                <a:spcPts val="1200"/>
              </a:spcBef>
              <a:spcAft>
                <a:spcPts val="0"/>
              </a:spcAft>
              <a:buNone/>
            </a:pPr>
            <a:r>
              <a:rPr lang="en" sz="1700"/>
              <a:t>🧸 </a:t>
            </a:r>
            <a:r>
              <a:rPr b="1" lang="en" sz="1700"/>
              <a:t>Hahmoja tai esineitä</a:t>
            </a:r>
            <a:endParaRPr b="1" sz="1700"/>
          </a:p>
          <a:p>
            <a:pPr indent="0" lvl="0" marL="0" rtl="0" algn="l">
              <a:lnSpc>
                <a:spcPct val="115000"/>
              </a:lnSpc>
              <a:spcBef>
                <a:spcPts val="1200"/>
              </a:spcBef>
              <a:spcAft>
                <a:spcPts val="0"/>
              </a:spcAft>
              <a:buNone/>
            </a:pPr>
            <a:r>
              <a:rPr lang="en" sz="1700"/>
              <a:t>💡 </a:t>
            </a:r>
            <a:r>
              <a:rPr b="1" lang="en" sz="1700"/>
              <a:t>Hyvä valaistus</a:t>
            </a:r>
            <a:endParaRPr b="1" sz="1700"/>
          </a:p>
          <a:p>
            <a:pPr indent="0" lvl="0" marL="0" rtl="0" algn="l">
              <a:lnSpc>
                <a:spcPct val="115000"/>
              </a:lnSpc>
              <a:spcBef>
                <a:spcPts val="1200"/>
              </a:spcBef>
              <a:spcAft>
                <a:spcPts val="0"/>
              </a:spcAft>
              <a:buNone/>
            </a:pPr>
            <a:r>
              <a:rPr lang="en" sz="1700"/>
              <a:t>🪑 </a:t>
            </a:r>
            <a:r>
              <a:rPr b="1" lang="en" sz="1700"/>
              <a:t>Jalusta tai teline kuvaamiseen</a:t>
            </a:r>
            <a:endParaRPr b="1" sz="1700"/>
          </a:p>
          <a:p>
            <a:pPr indent="0" lvl="0" marL="0" rtl="0" algn="l">
              <a:lnSpc>
                <a:spcPct val="115000"/>
              </a:lnSpc>
              <a:spcBef>
                <a:spcPts val="1200"/>
              </a:spcBef>
              <a:spcAft>
                <a:spcPts val="0"/>
              </a:spcAft>
              <a:buNone/>
            </a:pPr>
            <a:r>
              <a:rPr lang="en" sz="1700"/>
              <a:t>🎨 </a:t>
            </a:r>
            <a:r>
              <a:rPr b="1" lang="en" sz="1700"/>
              <a:t>Tausta, mahdollisia lavasteita </a:t>
            </a:r>
            <a:endParaRPr b="1" sz="1700"/>
          </a:p>
          <a:p>
            <a:pPr indent="0" lvl="0" marL="0" rtl="0" algn="l">
              <a:lnSpc>
                <a:spcPct val="115000"/>
              </a:lnSpc>
              <a:spcBef>
                <a:spcPts val="1200"/>
              </a:spcBef>
              <a:spcAft>
                <a:spcPts val="1200"/>
              </a:spcAft>
              <a:buNone/>
            </a:pPr>
            <a:r>
              <a:rPr b="1" lang="en" sz="1700"/>
              <a:t>✂️ Teippiä ym. kiinnitysvälineitä</a:t>
            </a:r>
            <a:endParaRPr b="1" sz="1700"/>
          </a:p>
        </p:txBody>
      </p:sp>
      <p:pic>
        <p:nvPicPr>
          <p:cNvPr id="114" name="Google Shape;114;p22"/>
          <p:cNvPicPr preferRelativeResize="0"/>
          <p:nvPr/>
        </p:nvPicPr>
        <p:blipFill>
          <a:blip r:embed="rId3">
            <a:alphaModFix/>
          </a:blip>
          <a:stretch>
            <a:fillRect/>
          </a:stretch>
        </p:blipFill>
        <p:spPr>
          <a:xfrm>
            <a:off x="7691825" y="1017725"/>
            <a:ext cx="917725" cy="917725"/>
          </a:xfrm>
          <a:prstGeom prst="rect">
            <a:avLst/>
          </a:prstGeom>
          <a:noFill/>
          <a:ln>
            <a:noFill/>
          </a:ln>
        </p:spPr>
      </p:pic>
      <p:pic>
        <p:nvPicPr>
          <p:cNvPr id="115" name="Google Shape;115;p22"/>
          <p:cNvPicPr preferRelativeResize="0"/>
          <p:nvPr/>
        </p:nvPicPr>
        <p:blipFill>
          <a:blip r:embed="rId4">
            <a:alphaModFix/>
          </a:blip>
          <a:stretch>
            <a:fillRect/>
          </a:stretch>
        </p:blipFill>
        <p:spPr>
          <a:xfrm>
            <a:off x="106075" y="1258988"/>
            <a:ext cx="4620901" cy="297057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311700" y="445025"/>
            <a:ext cx="3965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Kuvaa stop motion</a:t>
            </a:r>
            <a:endParaRPr/>
          </a:p>
        </p:txBody>
      </p:sp>
      <p:pic>
        <p:nvPicPr>
          <p:cNvPr id="121" name="Google Shape;121;p23"/>
          <p:cNvPicPr preferRelativeResize="0"/>
          <p:nvPr/>
        </p:nvPicPr>
        <p:blipFill>
          <a:blip r:embed="rId3">
            <a:alphaModFix/>
          </a:blip>
          <a:stretch>
            <a:fillRect/>
          </a:stretch>
        </p:blipFill>
        <p:spPr>
          <a:xfrm>
            <a:off x="3741525" y="343275"/>
            <a:ext cx="917725" cy="917725"/>
          </a:xfrm>
          <a:prstGeom prst="rect">
            <a:avLst/>
          </a:prstGeom>
          <a:noFill/>
          <a:ln>
            <a:noFill/>
          </a:ln>
        </p:spPr>
      </p:pic>
      <p:pic>
        <p:nvPicPr>
          <p:cNvPr id="122" name="Google Shape;122;p23"/>
          <p:cNvPicPr preferRelativeResize="0"/>
          <p:nvPr/>
        </p:nvPicPr>
        <p:blipFill rotWithShape="1">
          <a:blip r:embed="rId4">
            <a:alphaModFix/>
          </a:blip>
          <a:srcRect b="0" l="10619" r="0" t="0"/>
          <a:stretch/>
        </p:blipFill>
        <p:spPr>
          <a:xfrm>
            <a:off x="187675" y="1336850"/>
            <a:ext cx="5464749" cy="3434151"/>
          </a:xfrm>
          <a:prstGeom prst="rect">
            <a:avLst/>
          </a:prstGeom>
          <a:noFill/>
          <a:ln>
            <a:noFill/>
          </a:ln>
        </p:spPr>
      </p:pic>
      <p:pic>
        <p:nvPicPr>
          <p:cNvPr id="123" name="Google Shape;123;p23"/>
          <p:cNvPicPr preferRelativeResize="0"/>
          <p:nvPr/>
        </p:nvPicPr>
        <p:blipFill>
          <a:blip r:embed="rId5">
            <a:alphaModFix/>
          </a:blip>
          <a:stretch>
            <a:fillRect/>
          </a:stretch>
        </p:blipFill>
        <p:spPr>
          <a:xfrm>
            <a:off x="4824425" y="1209163"/>
            <a:ext cx="4132425" cy="2725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 name="Shape 127"/>
        <p:cNvGrpSpPr/>
        <p:nvPr/>
      </p:nvGrpSpPr>
      <p:grpSpPr>
        <a:xfrm>
          <a:off x="0" y="0"/>
          <a:ext cx="0" cy="0"/>
          <a:chOff x="0" y="0"/>
          <a:chExt cx="0" cy="0"/>
        </a:xfrm>
      </p:grpSpPr>
      <p:sp>
        <p:nvSpPr>
          <p:cNvPr id="128" name="Google Shape;128;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Tehtävä: Luontodokumentti animaationa</a:t>
            </a:r>
            <a:endParaRPr/>
          </a:p>
        </p:txBody>
      </p:sp>
      <p:sp>
        <p:nvSpPr>
          <p:cNvPr id="129" name="Google Shape;129;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Suunnittele ja toteuta pareittain metsään sijoittuva luontodokumentti stop motion animaationa. Animaation pituus 10-</a:t>
            </a:r>
            <a:r>
              <a:rPr lang="en"/>
              <a:t>20 sekuntia</a:t>
            </a:r>
            <a:r>
              <a:rPr lang="en"/>
              <a:t> Maalaa tausta isolle litoposteri paperille. Muovaile metsän eläimet 1-</a:t>
            </a:r>
            <a:r>
              <a:rPr lang="en"/>
              <a:t>2 kpl</a:t>
            </a:r>
            <a:r>
              <a:rPr lang="en"/>
              <a:t> muovailuvahasta. Suunnittele parisi kanssa mitä animaatiossa tapahtuu. Rakentakaa animaatiostudio ja kuvatkaa animaatio stop motion studio sovelluksella. Käyttäkää vähintään 12 FPS kuvataajuutta. Äänittäkää animaatioon äänet ja lisätkää efektejä</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Tehtävä: Muodonmuutos</a:t>
            </a:r>
            <a:endParaRPr/>
          </a:p>
        </p:txBody>
      </p:sp>
      <p:sp>
        <p:nvSpPr>
          <p:cNvPr id="135" name="Google Shape;135;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Toteuta parin kanssa stop motion animaatio aiheesta muodonmuutos. </a:t>
            </a:r>
            <a:endParaRPr/>
          </a:p>
          <a:p>
            <a:pPr indent="-342900" lvl="0" marL="457200" rtl="0" algn="l">
              <a:spcBef>
                <a:spcPts val="1200"/>
              </a:spcBef>
              <a:spcAft>
                <a:spcPts val="0"/>
              </a:spcAft>
              <a:buSzPts val="1800"/>
              <a:buAutoNum type="arabicPeriod"/>
            </a:pPr>
            <a:r>
              <a:rPr lang="en"/>
              <a:t>Suunnittele parisi kanssa mitä animaatiossa tapahtuu, kirjoittakaa ja piirtäkää lyhyt suunnitelma. </a:t>
            </a:r>
            <a:endParaRPr/>
          </a:p>
          <a:p>
            <a:pPr indent="-342900" lvl="0" marL="457200" rtl="0" algn="l">
              <a:spcBef>
                <a:spcPts val="0"/>
              </a:spcBef>
              <a:spcAft>
                <a:spcPts val="0"/>
              </a:spcAft>
              <a:buSzPts val="1800"/>
              <a:buAutoNum type="arabicPeriod"/>
            </a:pPr>
            <a:r>
              <a:rPr lang="en"/>
              <a:t>Rakentakaa animaatiostudio.</a:t>
            </a:r>
            <a:endParaRPr/>
          </a:p>
          <a:p>
            <a:pPr indent="-342900" lvl="0" marL="457200" rtl="0" algn="l">
              <a:spcBef>
                <a:spcPts val="0"/>
              </a:spcBef>
              <a:spcAft>
                <a:spcPts val="0"/>
              </a:spcAft>
              <a:buSzPts val="1800"/>
              <a:buAutoNum type="arabicPeriod"/>
            </a:pPr>
            <a:r>
              <a:rPr lang="en"/>
              <a:t>Kuvaa animaatio käyttäen vähintään 12FPS kuvataajuutta.</a:t>
            </a:r>
            <a:endParaRPr/>
          </a:p>
          <a:p>
            <a:pPr indent="-342900" lvl="0" marL="457200" rtl="0" algn="l">
              <a:spcBef>
                <a:spcPts val="0"/>
              </a:spcBef>
              <a:spcAft>
                <a:spcPts val="0"/>
              </a:spcAft>
              <a:buSzPts val="1800"/>
              <a:buAutoNum type="arabicPeriod"/>
            </a:pPr>
            <a:r>
              <a:rPr lang="en"/>
              <a:t>Muokkaa animaatiota tarvittaessa. Lisää tai äänitä äänet.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b="1" lang="en" sz="2220"/>
              <a:t>Näin onnistut animaation tekemisessä:</a:t>
            </a:r>
            <a:endParaRPr b="1" sz="2220"/>
          </a:p>
        </p:txBody>
      </p:sp>
      <p:sp>
        <p:nvSpPr>
          <p:cNvPr id="141" name="Google Shape;141;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419100" lvl="0" marL="457200" rtl="0" algn="l">
              <a:lnSpc>
                <a:spcPct val="105000"/>
              </a:lnSpc>
              <a:spcBef>
                <a:spcPts val="0"/>
              </a:spcBef>
              <a:spcAft>
                <a:spcPts val="0"/>
              </a:spcAft>
              <a:buClr>
                <a:schemeClr val="dk1"/>
              </a:buClr>
              <a:buSzPts val="3000"/>
              <a:buChar char="➔"/>
            </a:pPr>
            <a:r>
              <a:rPr lang="en" sz="3000">
                <a:solidFill>
                  <a:schemeClr val="dk1"/>
                </a:solidFill>
              </a:rPr>
              <a:t> Suunnittele tarina etukäteen.</a:t>
            </a:r>
            <a:endParaRPr sz="3000">
              <a:solidFill>
                <a:schemeClr val="dk1"/>
              </a:solidFill>
            </a:endParaRPr>
          </a:p>
          <a:p>
            <a:pPr indent="-419100" lvl="0" marL="457200" rtl="0" algn="l">
              <a:lnSpc>
                <a:spcPct val="105000"/>
              </a:lnSpc>
              <a:spcBef>
                <a:spcPts val="0"/>
              </a:spcBef>
              <a:spcAft>
                <a:spcPts val="0"/>
              </a:spcAft>
              <a:buClr>
                <a:schemeClr val="dk1"/>
              </a:buClr>
              <a:buSzPts val="3000"/>
              <a:buChar char="➔"/>
            </a:pPr>
            <a:r>
              <a:rPr lang="en" sz="3000">
                <a:solidFill>
                  <a:schemeClr val="dk1"/>
                </a:solidFill>
              </a:rPr>
              <a:t> Pidä kamera paikallaan.</a:t>
            </a:r>
            <a:endParaRPr sz="3000">
              <a:solidFill>
                <a:schemeClr val="dk1"/>
              </a:solidFill>
            </a:endParaRPr>
          </a:p>
          <a:p>
            <a:pPr indent="-419100" lvl="0" marL="457200" rtl="0" algn="l">
              <a:lnSpc>
                <a:spcPct val="105000"/>
              </a:lnSpc>
              <a:spcBef>
                <a:spcPts val="0"/>
              </a:spcBef>
              <a:spcAft>
                <a:spcPts val="0"/>
              </a:spcAft>
              <a:buClr>
                <a:schemeClr val="dk1"/>
              </a:buClr>
              <a:buSzPts val="3000"/>
              <a:buChar char="➔"/>
            </a:pPr>
            <a:r>
              <a:rPr lang="en" sz="3000">
                <a:solidFill>
                  <a:schemeClr val="dk1"/>
                </a:solidFill>
              </a:rPr>
              <a:t> Liikuta hahmoja vähän kerrallaan.</a:t>
            </a:r>
            <a:endParaRPr sz="3000">
              <a:solidFill>
                <a:schemeClr val="dk1"/>
              </a:solidFill>
            </a:endParaRPr>
          </a:p>
          <a:p>
            <a:pPr indent="-419100" lvl="0" marL="457200" rtl="0" algn="l">
              <a:lnSpc>
                <a:spcPct val="105000"/>
              </a:lnSpc>
              <a:spcBef>
                <a:spcPts val="0"/>
              </a:spcBef>
              <a:spcAft>
                <a:spcPts val="0"/>
              </a:spcAft>
              <a:buClr>
                <a:schemeClr val="dk1"/>
              </a:buClr>
              <a:buSzPts val="3000"/>
              <a:buChar char="➔"/>
            </a:pPr>
            <a:r>
              <a:rPr lang="en" sz="3000">
                <a:solidFill>
                  <a:schemeClr val="dk1"/>
                </a:solidFill>
              </a:rPr>
              <a:t> Käytä tasaista valaistusta.</a:t>
            </a:r>
            <a:endParaRPr sz="3000">
              <a:solidFill>
                <a:schemeClr val="dk1"/>
              </a:solidFill>
            </a:endParaRPr>
          </a:p>
          <a:p>
            <a:pPr indent="-419100" lvl="0" marL="457200" rtl="0" algn="l">
              <a:lnSpc>
                <a:spcPct val="105000"/>
              </a:lnSpc>
              <a:spcBef>
                <a:spcPts val="0"/>
              </a:spcBef>
              <a:spcAft>
                <a:spcPts val="0"/>
              </a:spcAft>
              <a:buClr>
                <a:schemeClr val="dk1"/>
              </a:buClr>
              <a:buSzPts val="3000"/>
              <a:buChar char="➔"/>
            </a:pPr>
            <a:r>
              <a:rPr lang="en" sz="3000">
                <a:solidFill>
                  <a:schemeClr val="dk1"/>
                </a:solidFill>
              </a:rPr>
              <a:t> Kuvaa mieluummin liikaa kuin liian vähän.</a:t>
            </a:r>
            <a:endParaRPr sz="3000">
              <a:solidFill>
                <a:schemeClr val="dk1"/>
              </a:solidFill>
            </a:endParaRPr>
          </a:p>
          <a:p>
            <a:pPr indent="-419100" lvl="0" marL="457200" rtl="0" algn="l">
              <a:lnSpc>
                <a:spcPct val="105000"/>
              </a:lnSpc>
              <a:spcBef>
                <a:spcPts val="0"/>
              </a:spcBef>
              <a:spcAft>
                <a:spcPts val="0"/>
              </a:spcAft>
              <a:buClr>
                <a:schemeClr val="dk1"/>
              </a:buClr>
              <a:buSzPts val="3000"/>
              <a:buChar char="➔"/>
            </a:pPr>
            <a:r>
              <a:rPr lang="en" sz="3000">
                <a:solidFill>
                  <a:schemeClr val="dk1"/>
                </a:solidFill>
              </a:rPr>
              <a:t> Tarkista animaatio välillä.</a:t>
            </a:r>
            <a:endParaRPr sz="3000">
              <a:solidFill>
                <a:schemeClr val="dk1"/>
              </a:solidFill>
            </a:endParaRPr>
          </a:p>
          <a:p>
            <a:pPr indent="-419100" lvl="0" marL="457200" rtl="0" algn="l">
              <a:lnSpc>
                <a:spcPct val="105000"/>
              </a:lnSpc>
              <a:spcBef>
                <a:spcPts val="0"/>
              </a:spcBef>
              <a:spcAft>
                <a:spcPts val="0"/>
              </a:spcAft>
              <a:buClr>
                <a:schemeClr val="dk1"/>
              </a:buClr>
              <a:buSzPts val="3000"/>
              <a:buChar char="➔"/>
            </a:pPr>
            <a:r>
              <a:rPr lang="en" sz="3000">
                <a:solidFill>
                  <a:schemeClr val="dk1"/>
                </a:solidFill>
              </a:rPr>
              <a:t> Lisää ääntä ja tehosteita.</a:t>
            </a:r>
            <a:endParaRPr sz="30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