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7" r:id="rId3"/>
    <p:sldId id="286" r:id="rId4"/>
    <p:sldId id="298" r:id="rId5"/>
    <p:sldId id="263" r:id="rId6"/>
    <p:sldId id="264" r:id="rId7"/>
    <p:sldId id="265" r:id="rId8"/>
    <p:sldId id="267" r:id="rId9"/>
    <p:sldId id="268" r:id="rId10"/>
    <p:sldId id="270" r:id="rId11"/>
    <p:sldId id="269" r:id="rId12"/>
    <p:sldId id="288" r:id="rId13"/>
    <p:sldId id="289" r:id="rId14"/>
    <p:sldId id="274" r:id="rId15"/>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Taul1!$B$1</c:f>
              <c:strCache>
                <c:ptCount val="1"/>
                <c:pt idx="0">
                  <c:v>Sarja 1</c:v>
                </c:pt>
              </c:strCache>
            </c:strRef>
          </c:tx>
          <c:spPr>
            <a:gradFill>
              <a:gsLst>
                <a:gs pos="0">
                  <a:schemeClr val="accent1"/>
                </a:gs>
                <a:gs pos="100000">
                  <a:schemeClr val="accent1">
                    <a:lumMod val="84000"/>
                  </a:schemeClr>
                </a:gs>
              </a:gsLst>
              <a:lin ang="5400000" scaled="1"/>
            </a:gradFill>
            <a:ln>
              <a:noFill/>
            </a:ln>
            <a:effectLst>
              <a:outerShdw blurRad="76200" dir="18900000" sy="23000" kx="-1200000" algn="bl" rotWithShape="0">
                <a:prstClr val="black">
                  <a:alpha val="20000"/>
                </a:prstClr>
              </a:outerShdw>
            </a:effectLst>
            <a:scene3d>
              <a:camera prst="orthographicFront"/>
              <a:lightRig rig="threePt" dir="t"/>
            </a:scene3d>
            <a:sp3d>
              <a:bevelT w="139700" h="139700" prst="divot"/>
            </a:sp3d>
          </c:spPr>
          <c:invertIfNegative val="0"/>
          <c:dPt>
            <c:idx val="1"/>
            <c:invertIfNegative val="0"/>
            <c:bubble3D val="0"/>
            <c:spPr>
              <a:solidFill>
                <a:srgbClr val="9966FF"/>
              </a:solidFill>
              <a:ln>
                <a:noFill/>
              </a:ln>
              <a:effectLst>
                <a:outerShdw blurRad="76200" dir="18900000" sy="23000" kx="-1200000" algn="bl" rotWithShape="0">
                  <a:prstClr val="black">
                    <a:alpha val="20000"/>
                  </a:prstClr>
                </a:outerShdw>
              </a:effectLst>
              <a:scene3d>
                <a:camera prst="orthographicFront"/>
                <a:lightRig rig="threePt" dir="t"/>
              </a:scene3d>
              <a:sp3d>
                <a:bevelT w="139700" h="139700" prst="divot"/>
              </a:sp3d>
            </c:spPr>
            <c:extLst>
              <c:ext xmlns:c16="http://schemas.microsoft.com/office/drawing/2014/chart" uri="{C3380CC4-5D6E-409C-BE32-E72D297353CC}">
                <c16:uniqueId val="{00000003-8586-4848-9F62-B01B9F846EEA}"/>
              </c:ext>
            </c:extLst>
          </c:dPt>
          <c:dPt>
            <c:idx val="2"/>
            <c:invertIfNegative val="0"/>
            <c:bubble3D val="0"/>
            <c:spPr>
              <a:solidFill>
                <a:schemeClr val="accent6">
                  <a:lumMod val="75000"/>
                </a:schemeClr>
              </a:solidFill>
              <a:ln>
                <a:noFill/>
              </a:ln>
              <a:effectLst>
                <a:outerShdw blurRad="76200" dir="18900000" sy="23000" kx="-1200000" algn="bl" rotWithShape="0">
                  <a:prstClr val="black">
                    <a:alpha val="20000"/>
                  </a:prstClr>
                </a:outerShdw>
              </a:effectLst>
              <a:scene3d>
                <a:camera prst="orthographicFront"/>
                <a:lightRig rig="threePt" dir="t"/>
              </a:scene3d>
              <a:sp3d>
                <a:bevelT w="139700" h="139700" prst="divot"/>
              </a:sp3d>
            </c:spPr>
            <c:extLst>
              <c:ext xmlns:c16="http://schemas.microsoft.com/office/drawing/2014/chart" uri="{C3380CC4-5D6E-409C-BE32-E72D297353CC}">
                <c16:uniqueId val="{00000004-8586-4848-9F62-B01B9F846EEA}"/>
              </c:ext>
            </c:extLst>
          </c:dPt>
          <c:dPt>
            <c:idx val="3"/>
            <c:invertIfNegative val="0"/>
            <c:bubble3D val="0"/>
            <c:spPr>
              <a:solidFill>
                <a:schemeClr val="accent4">
                  <a:lumMod val="75000"/>
                </a:schemeClr>
              </a:solidFill>
              <a:ln>
                <a:noFill/>
              </a:ln>
              <a:effectLst>
                <a:outerShdw blurRad="76200" dir="18900000" sy="23000" kx="-1200000" algn="bl" rotWithShape="0">
                  <a:prstClr val="black">
                    <a:alpha val="20000"/>
                  </a:prstClr>
                </a:outerShdw>
              </a:effectLst>
              <a:scene3d>
                <a:camera prst="orthographicFront"/>
                <a:lightRig rig="threePt" dir="t"/>
              </a:scene3d>
              <a:sp3d>
                <a:bevelT w="139700" h="139700" prst="divot"/>
              </a:sp3d>
            </c:spPr>
            <c:extLst>
              <c:ext xmlns:c16="http://schemas.microsoft.com/office/drawing/2014/chart" uri="{C3380CC4-5D6E-409C-BE32-E72D297353CC}">
                <c16:uniqueId val="{00000005-8586-4848-9F62-B01B9F846EEA}"/>
              </c:ext>
            </c:extLst>
          </c:dPt>
          <c:dPt>
            <c:idx val="4"/>
            <c:invertIfNegative val="0"/>
            <c:bubble3D val="0"/>
            <c:spPr>
              <a:solidFill>
                <a:srgbClr val="FFC000"/>
              </a:solidFill>
              <a:ln>
                <a:noFill/>
              </a:ln>
              <a:effectLst>
                <a:outerShdw blurRad="76200" dir="18900000" sy="23000" kx="-1200000" algn="bl" rotWithShape="0">
                  <a:prstClr val="black">
                    <a:alpha val="20000"/>
                  </a:prstClr>
                </a:outerShdw>
              </a:effectLst>
              <a:scene3d>
                <a:camera prst="orthographicFront"/>
                <a:lightRig rig="threePt" dir="t"/>
              </a:scene3d>
              <a:sp3d>
                <a:bevelT w="139700" h="139700" prst="divot"/>
              </a:sp3d>
            </c:spPr>
            <c:extLst>
              <c:ext xmlns:c16="http://schemas.microsoft.com/office/drawing/2014/chart" uri="{C3380CC4-5D6E-409C-BE32-E72D297353CC}">
                <c16:uniqueId val="{00000006-8586-4848-9F62-B01B9F846EEA}"/>
              </c:ext>
            </c:extLst>
          </c:dPt>
          <c:dPt>
            <c:idx val="5"/>
            <c:invertIfNegative val="0"/>
            <c:bubble3D val="0"/>
            <c:spPr>
              <a:solidFill>
                <a:schemeClr val="accent2">
                  <a:lumMod val="75000"/>
                </a:schemeClr>
              </a:solidFill>
              <a:ln>
                <a:noFill/>
              </a:ln>
              <a:effectLst>
                <a:outerShdw blurRad="76200" dir="18900000" sy="23000" kx="-1200000" algn="bl" rotWithShape="0">
                  <a:prstClr val="black">
                    <a:alpha val="20000"/>
                  </a:prstClr>
                </a:outerShdw>
              </a:effectLst>
              <a:scene3d>
                <a:camera prst="orthographicFront"/>
                <a:lightRig rig="threePt" dir="t"/>
              </a:scene3d>
              <a:sp3d>
                <a:bevelT w="139700" h="139700" prst="divot"/>
              </a:sp3d>
            </c:spPr>
            <c:extLst>
              <c:ext xmlns:c16="http://schemas.microsoft.com/office/drawing/2014/chart" uri="{C3380CC4-5D6E-409C-BE32-E72D297353CC}">
                <c16:uniqueId val="{00000007-8586-4848-9F62-B01B9F846EEA}"/>
              </c:ext>
            </c:extLst>
          </c:dPt>
          <c:dPt>
            <c:idx val="6"/>
            <c:invertIfNegative val="0"/>
            <c:bubble3D val="0"/>
            <c:spPr>
              <a:solidFill>
                <a:srgbClr val="C00000"/>
              </a:solidFill>
              <a:ln>
                <a:solidFill>
                  <a:srgbClr val="C00000"/>
                </a:solidFill>
              </a:ln>
              <a:effectLst>
                <a:outerShdw blurRad="76200" dir="18900000" sy="23000" kx="-1200000" algn="bl" rotWithShape="0">
                  <a:prstClr val="black">
                    <a:alpha val="20000"/>
                  </a:prstClr>
                </a:outerShdw>
              </a:effectLst>
              <a:scene3d>
                <a:camera prst="orthographicFront"/>
                <a:lightRig rig="threePt" dir="t"/>
              </a:scene3d>
              <a:sp3d>
                <a:bevelT w="139700" h="139700" prst="divot"/>
              </a:sp3d>
            </c:spPr>
            <c:extLst>
              <c:ext xmlns:c16="http://schemas.microsoft.com/office/drawing/2014/chart" uri="{C3380CC4-5D6E-409C-BE32-E72D297353CC}">
                <c16:uniqueId val="{00000008-8586-4848-9F62-B01B9F846EEA}"/>
              </c:ext>
            </c:extLst>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endParaRPr lang="fi-FI"/>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Taul1!$A$2:$A$8</c:f>
              <c:strCache>
                <c:ptCount val="7"/>
                <c:pt idx="0">
                  <c:v>L</c:v>
                </c:pt>
                <c:pt idx="1">
                  <c:v>E</c:v>
                </c:pt>
                <c:pt idx="2">
                  <c:v>M</c:v>
                </c:pt>
                <c:pt idx="3">
                  <c:v>C</c:v>
                </c:pt>
                <c:pt idx="4">
                  <c:v>B</c:v>
                </c:pt>
                <c:pt idx="5">
                  <c:v>A</c:v>
                </c:pt>
                <c:pt idx="6">
                  <c:v>I</c:v>
                </c:pt>
              </c:strCache>
            </c:strRef>
          </c:cat>
          <c:val>
            <c:numRef>
              <c:f>Taul1!$B$2:$B$8</c:f>
              <c:numCache>
                <c:formatCode>General</c:formatCode>
                <c:ptCount val="7"/>
                <c:pt idx="0">
                  <c:v>5</c:v>
                </c:pt>
                <c:pt idx="1">
                  <c:v>15</c:v>
                </c:pt>
                <c:pt idx="2">
                  <c:v>20</c:v>
                </c:pt>
                <c:pt idx="3">
                  <c:v>20</c:v>
                </c:pt>
                <c:pt idx="4">
                  <c:v>20</c:v>
                </c:pt>
                <c:pt idx="5">
                  <c:v>15</c:v>
                </c:pt>
                <c:pt idx="6">
                  <c:v>5</c:v>
                </c:pt>
              </c:numCache>
            </c:numRef>
          </c:val>
          <c:extLst>
            <c:ext xmlns:c16="http://schemas.microsoft.com/office/drawing/2014/chart" uri="{C3380CC4-5D6E-409C-BE32-E72D297353CC}">
              <c16:uniqueId val="{00000000-8586-4848-9F62-B01B9F846EEA}"/>
            </c:ext>
          </c:extLst>
        </c:ser>
        <c:dLbls>
          <c:dLblPos val="inEnd"/>
          <c:showLegendKey val="0"/>
          <c:showVal val="1"/>
          <c:showCatName val="0"/>
          <c:showSerName val="0"/>
          <c:showPercent val="0"/>
          <c:showBubbleSize val="0"/>
        </c:dLbls>
        <c:gapWidth val="41"/>
        <c:axId val="535937552"/>
        <c:axId val="535937872"/>
      </c:barChart>
      <c:catAx>
        <c:axId val="53593755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dk1">
                    <a:lumMod val="65000"/>
                    <a:lumOff val="35000"/>
                  </a:schemeClr>
                </a:solidFill>
                <a:effectLst/>
                <a:latin typeface="+mn-lt"/>
                <a:ea typeface="+mn-ea"/>
                <a:cs typeface="+mn-cs"/>
              </a:defRPr>
            </a:pPr>
            <a:endParaRPr lang="fi-FI"/>
          </a:p>
        </c:txPr>
        <c:crossAx val="535937872"/>
        <c:crosses val="autoZero"/>
        <c:auto val="1"/>
        <c:lblAlgn val="ctr"/>
        <c:lblOffset val="100"/>
        <c:noMultiLvlLbl val="0"/>
      </c:catAx>
      <c:valAx>
        <c:axId val="535937872"/>
        <c:scaling>
          <c:orientation val="minMax"/>
        </c:scaling>
        <c:delete val="1"/>
        <c:axPos val="l"/>
        <c:numFmt formatCode="General" sourceLinked="1"/>
        <c:majorTickMark val="none"/>
        <c:minorTickMark val="none"/>
        <c:tickLblPos val="nextTo"/>
        <c:crossAx val="5359375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28575" cap="flat" cmpd="sng" algn="ctr">
      <a:solidFill>
        <a:schemeClr val="accent1">
          <a:lumMod val="75000"/>
        </a:schemeClr>
      </a:solidFill>
      <a:round/>
    </a:ln>
    <a:effectLst>
      <a:glow rad="101600">
        <a:schemeClr val="accent1">
          <a:satMod val="175000"/>
          <a:alpha val="40000"/>
        </a:schemeClr>
      </a:glow>
    </a:effectLst>
  </c:spPr>
  <c:txPr>
    <a:bodyPr/>
    <a:lstStyle/>
    <a:p>
      <a:pPr>
        <a:defRPr/>
      </a:pPr>
      <a:endParaRPr lang="fi-FI"/>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defRPr sz="1197"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330" kern="1200"/>
  </cs:chartArea>
  <cs:dataLabel>
    <cs:lnRef idx="0"/>
    <cs:fillRef idx="0"/>
    <cs:effectRef idx="0"/>
    <cs:fontRef idx="minor">
      <a:schemeClr val="lt1"/>
    </cs:fontRef>
    <cs:spPr/>
    <cs:defRPr sz="133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33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1197"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17958BF-46BC-106C-6399-78E895563E34}"/>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04E7B911-E6B9-DE1C-ACE7-5B1B67705C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A8255F28-C843-D9F2-ADD7-A3E7607016CC}"/>
              </a:ext>
            </a:extLst>
          </p:cNvPr>
          <p:cNvSpPr>
            <a:spLocks noGrp="1"/>
          </p:cNvSpPr>
          <p:nvPr>
            <p:ph type="dt" sz="half" idx="10"/>
          </p:nvPr>
        </p:nvSpPr>
        <p:spPr/>
        <p:txBody>
          <a:bodyPr/>
          <a:lstStyle/>
          <a:p>
            <a:fld id="{C26D6843-CAB5-4E3B-8751-001B2F06E9A2}" type="datetimeFigureOut">
              <a:rPr lang="fi-FI" smtClean="0"/>
              <a:t>3.9.2026</a:t>
            </a:fld>
            <a:endParaRPr lang="fi-FI"/>
          </a:p>
        </p:txBody>
      </p:sp>
      <p:sp>
        <p:nvSpPr>
          <p:cNvPr id="5" name="Alatunnisteen paikkamerkki 4">
            <a:extLst>
              <a:ext uri="{FF2B5EF4-FFF2-40B4-BE49-F238E27FC236}">
                <a16:creationId xmlns:a16="http://schemas.microsoft.com/office/drawing/2014/main" id="{7976E6AD-CD8A-9999-EEE3-4E1D30EBE30C}"/>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3557054B-D041-BD53-9A83-419D88252166}"/>
              </a:ext>
            </a:extLst>
          </p:cNvPr>
          <p:cNvSpPr>
            <a:spLocks noGrp="1"/>
          </p:cNvSpPr>
          <p:nvPr>
            <p:ph type="sldNum" sz="quarter" idx="12"/>
          </p:nvPr>
        </p:nvSpPr>
        <p:spPr/>
        <p:txBody>
          <a:bodyPr/>
          <a:lstStyle/>
          <a:p>
            <a:fld id="{8531E5D3-9037-4D9E-B751-C6B9B4C0C776}" type="slidenum">
              <a:rPr lang="fi-FI" smtClean="0"/>
              <a:t>‹#›</a:t>
            </a:fld>
            <a:endParaRPr lang="fi-FI"/>
          </a:p>
        </p:txBody>
      </p:sp>
    </p:spTree>
    <p:extLst>
      <p:ext uri="{BB962C8B-B14F-4D97-AF65-F5344CB8AC3E}">
        <p14:creationId xmlns:p14="http://schemas.microsoft.com/office/powerpoint/2010/main" val="2209225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76923A9-957A-CFE0-5AF8-C93C76DBC227}"/>
              </a:ext>
            </a:extLst>
          </p:cNvPr>
          <p:cNvSpPr>
            <a:spLocks noGrp="1"/>
          </p:cNvSpPr>
          <p:nvPr>
            <p:ph type="title"/>
          </p:nvPr>
        </p:nvSpPr>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3444CC4B-D10B-4561-86E4-908CE20D2FBC}"/>
              </a:ext>
            </a:extLst>
          </p:cNvPr>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AEDA9008-87DF-F827-736B-77852DCADB65}"/>
              </a:ext>
            </a:extLst>
          </p:cNvPr>
          <p:cNvSpPr>
            <a:spLocks noGrp="1"/>
          </p:cNvSpPr>
          <p:nvPr>
            <p:ph type="dt" sz="half" idx="10"/>
          </p:nvPr>
        </p:nvSpPr>
        <p:spPr/>
        <p:txBody>
          <a:bodyPr/>
          <a:lstStyle/>
          <a:p>
            <a:fld id="{C26D6843-CAB5-4E3B-8751-001B2F06E9A2}" type="datetimeFigureOut">
              <a:rPr lang="fi-FI" smtClean="0"/>
              <a:t>3.9.2026</a:t>
            </a:fld>
            <a:endParaRPr lang="fi-FI"/>
          </a:p>
        </p:txBody>
      </p:sp>
      <p:sp>
        <p:nvSpPr>
          <p:cNvPr id="5" name="Alatunnisteen paikkamerkki 4">
            <a:extLst>
              <a:ext uri="{FF2B5EF4-FFF2-40B4-BE49-F238E27FC236}">
                <a16:creationId xmlns:a16="http://schemas.microsoft.com/office/drawing/2014/main" id="{8BC281C9-9475-D129-D0B8-19D124CF7ADD}"/>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5AD90FD6-C803-2F4B-09D9-D358DA1D3075}"/>
              </a:ext>
            </a:extLst>
          </p:cNvPr>
          <p:cNvSpPr>
            <a:spLocks noGrp="1"/>
          </p:cNvSpPr>
          <p:nvPr>
            <p:ph type="sldNum" sz="quarter" idx="12"/>
          </p:nvPr>
        </p:nvSpPr>
        <p:spPr/>
        <p:txBody>
          <a:bodyPr/>
          <a:lstStyle/>
          <a:p>
            <a:fld id="{8531E5D3-9037-4D9E-B751-C6B9B4C0C776}" type="slidenum">
              <a:rPr lang="fi-FI" smtClean="0"/>
              <a:t>‹#›</a:t>
            </a:fld>
            <a:endParaRPr lang="fi-FI"/>
          </a:p>
        </p:txBody>
      </p:sp>
    </p:spTree>
    <p:extLst>
      <p:ext uri="{BB962C8B-B14F-4D97-AF65-F5344CB8AC3E}">
        <p14:creationId xmlns:p14="http://schemas.microsoft.com/office/powerpoint/2010/main" val="2459775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ABC9DD55-C02C-3A64-284D-A24417FBA084}"/>
              </a:ext>
            </a:extLst>
          </p:cNvPr>
          <p:cNvSpPr>
            <a:spLocks noGrp="1"/>
          </p:cNvSpPr>
          <p:nvPr>
            <p:ph type="title" orient="vert"/>
          </p:nvPr>
        </p:nvSpPr>
        <p:spPr>
          <a:xfrm>
            <a:off x="8724900" y="365125"/>
            <a:ext cx="2628900" cy="5811838"/>
          </a:xfr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0D9824CB-EA42-1605-D41E-C201073C3E50}"/>
              </a:ext>
            </a:extLst>
          </p:cNvPr>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67C2E86E-6AB9-B7A3-296F-1912BC02C88B}"/>
              </a:ext>
            </a:extLst>
          </p:cNvPr>
          <p:cNvSpPr>
            <a:spLocks noGrp="1"/>
          </p:cNvSpPr>
          <p:nvPr>
            <p:ph type="dt" sz="half" idx="10"/>
          </p:nvPr>
        </p:nvSpPr>
        <p:spPr/>
        <p:txBody>
          <a:bodyPr/>
          <a:lstStyle/>
          <a:p>
            <a:fld id="{C26D6843-CAB5-4E3B-8751-001B2F06E9A2}" type="datetimeFigureOut">
              <a:rPr lang="fi-FI" smtClean="0"/>
              <a:t>3.9.2026</a:t>
            </a:fld>
            <a:endParaRPr lang="fi-FI"/>
          </a:p>
        </p:txBody>
      </p:sp>
      <p:sp>
        <p:nvSpPr>
          <p:cNvPr id="5" name="Alatunnisteen paikkamerkki 4">
            <a:extLst>
              <a:ext uri="{FF2B5EF4-FFF2-40B4-BE49-F238E27FC236}">
                <a16:creationId xmlns:a16="http://schemas.microsoft.com/office/drawing/2014/main" id="{7761D66E-2F6D-AD25-7EB2-89D0BB0BAA0F}"/>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E7302B99-E31B-9132-04F1-28FEA876D6DF}"/>
              </a:ext>
            </a:extLst>
          </p:cNvPr>
          <p:cNvSpPr>
            <a:spLocks noGrp="1"/>
          </p:cNvSpPr>
          <p:nvPr>
            <p:ph type="sldNum" sz="quarter" idx="12"/>
          </p:nvPr>
        </p:nvSpPr>
        <p:spPr/>
        <p:txBody>
          <a:bodyPr/>
          <a:lstStyle/>
          <a:p>
            <a:fld id="{8531E5D3-9037-4D9E-B751-C6B9B4C0C776}" type="slidenum">
              <a:rPr lang="fi-FI" smtClean="0"/>
              <a:t>‹#›</a:t>
            </a:fld>
            <a:endParaRPr lang="fi-FI"/>
          </a:p>
        </p:txBody>
      </p:sp>
    </p:spTree>
    <p:extLst>
      <p:ext uri="{BB962C8B-B14F-4D97-AF65-F5344CB8AC3E}">
        <p14:creationId xmlns:p14="http://schemas.microsoft.com/office/powerpoint/2010/main" val="30865557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Otsikkodia">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439193FB-AC4B-4FDD-ABEB-1B426599070A}" type="slidenum">
              <a:rPr lang="fi-FI" smtClean="0"/>
              <a:t>‹#›</a:t>
            </a:fld>
            <a:endParaRPr lang="fi-FI"/>
          </a:p>
        </p:txBody>
      </p:sp>
    </p:spTree>
    <p:extLst>
      <p:ext uri="{BB962C8B-B14F-4D97-AF65-F5344CB8AC3E}">
        <p14:creationId xmlns:p14="http://schemas.microsoft.com/office/powerpoint/2010/main" val="2643274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F800265-C655-F371-2E06-FD4CF906E34C}"/>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2FF22009-0093-3EB1-1559-65A428B9E01B}"/>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AD6704DB-F539-0A67-2AE1-BB684B537179}"/>
              </a:ext>
            </a:extLst>
          </p:cNvPr>
          <p:cNvSpPr>
            <a:spLocks noGrp="1"/>
          </p:cNvSpPr>
          <p:nvPr>
            <p:ph type="dt" sz="half" idx="10"/>
          </p:nvPr>
        </p:nvSpPr>
        <p:spPr/>
        <p:txBody>
          <a:bodyPr/>
          <a:lstStyle/>
          <a:p>
            <a:fld id="{C26D6843-CAB5-4E3B-8751-001B2F06E9A2}" type="datetimeFigureOut">
              <a:rPr lang="fi-FI" smtClean="0"/>
              <a:t>3.9.2026</a:t>
            </a:fld>
            <a:endParaRPr lang="fi-FI"/>
          </a:p>
        </p:txBody>
      </p:sp>
      <p:sp>
        <p:nvSpPr>
          <p:cNvPr id="5" name="Alatunnisteen paikkamerkki 4">
            <a:extLst>
              <a:ext uri="{FF2B5EF4-FFF2-40B4-BE49-F238E27FC236}">
                <a16:creationId xmlns:a16="http://schemas.microsoft.com/office/drawing/2014/main" id="{5B7CE1A1-08DB-6B8D-D253-430C34F282ED}"/>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59B3FF28-AE83-05A7-64CE-A8663DD60F05}"/>
              </a:ext>
            </a:extLst>
          </p:cNvPr>
          <p:cNvSpPr>
            <a:spLocks noGrp="1"/>
          </p:cNvSpPr>
          <p:nvPr>
            <p:ph type="sldNum" sz="quarter" idx="12"/>
          </p:nvPr>
        </p:nvSpPr>
        <p:spPr/>
        <p:txBody>
          <a:bodyPr/>
          <a:lstStyle/>
          <a:p>
            <a:fld id="{8531E5D3-9037-4D9E-B751-C6B9B4C0C776}" type="slidenum">
              <a:rPr lang="fi-FI" smtClean="0"/>
              <a:t>‹#›</a:t>
            </a:fld>
            <a:endParaRPr lang="fi-FI"/>
          </a:p>
        </p:txBody>
      </p:sp>
    </p:spTree>
    <p:extLst>
      <p:ext uri="{BB962C8B-B14F-4D97-AF65-F5344CB8AC3E}">
        <p14:creationId xmlns:p14="http://schemas.microsoft.com/office/powerpoint/2010/main" val="1084586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9D4E8C2-3A5C-8C33-E912-CC558698B5CE}"/>
              </a:ext>
            </a:extLst>
          </p:cNvPr>
          <p:cNvSpPr>
            <a:spLocks noGrp="1"/>
          </p:cNvSpPr>
          <p:nvPr>
            <p:ph type="title"/>
          </p:nvPr>
        </p:nvSpPr>
        <p:spPr>
          <a:xfrm>
            <a:off x="831850" y="1709738"/>
            <a:ext cx="10515600" cy="2852737"/>
          </a:xfrm>
        </p:spPr>
        <p:txBody>
          <a:bodyPr anchor="b"/>
          <a:lstStyle>
            <a:lvl1pPr>
              <a:defRPr sz="6000"/>
            </a:lvl1pPr>
          </a:lstStyle>
          <a:p>
            <a:r>
              <a:rPr lang="fi-FI"/>
              <a:t>Muokkaa ots. perustyyl. napsautt.</a:t>
            </a:r>
          </a:p>
        </p:txBody>
      </p:sp>
      <p:sp>
        <p:nvSpPr>
          <p:cNvPr id="3" name="Tekstin paikkamerkki 2">
            <a:extLst>
              <a:ext uri="{FF2B5EF4-FFF2-40B4-BE49-F238E27FC236}">
                <a16:creationId xmlns:a16="http://schemas.microsoft.com/office/drawing/2014/main" id="{FB634216-B760-4AE2-366D-08735080F61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99BEDB30-216B-853E-225A-3DD353D18831}"/>
              </a:ext>
            </a:extLst>
          </p:cNvPr>
          <p:cNvSpPr>
            <a:spLocks noGrp="1"/>
          </p:cNvSpPr>
          <p:nvPr>
            <p:ph type="dt" sz="half" idx="10"/>
          </p:nvPr>
        </p:nvSpPr>
        <p:spPr/>
        <p:txBody>
          <a:bodyPr/>
          <a:lstStyle/>
          <a:p>
            <a:fld id="{C26D6843-CAB5-4E3B-8751-001B2F06E9A2}" type="datetimeFigureOut">
              <a:rPr lang="fi-FI" smtClean="0"/>
              <a:t>3.9.2026</a:t>
            </a:fld>
            <a:endParaRPr lang="fi-FI"/>
          </a:p>
        </p:txBody>
      </p:sp>
      <p:sp>
        <p:nvSpPr>
          <p:cNvPr id="5" name="Alatunnisteen paikkamerkki 4">
            <a:extLst>
              <a:ext uri="{FF2B5EF4-FFF2-40B4-BE49-F238E27FC236}">
                <a16:creationId xmlns:a16="http://schemas.microsoft.com/office/drawing/2014/main" id="{A806FD9A-14B8-EB0E-038B-E48FC09DDD58}"/>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BF350E3D-5008-CE10-4111-124F813C40F9}"/>
              </a:ext>
            </a:extLst>
          </p:cNvPr>
          <p:cNvSpPr>
            <a:spLocks noGrp="1"/>
          </p:cNvSpPr>
          <p:nvPr>
            <p:ph type="sldNum" sz="quarter" idx="12"/>
          </p:nvPr>
        </p:nvSpPr>
        <p:spPr/>
        <p:txBody>
          <a:bodyPr/>
          <a:lstStyle/>
          <a:p>
            <a:fld id="{8531E5D3-9037-4D9E-B751-C6B9B4C0C776}" type="slidenum">
              <a:rPr lang="fi-FI" smtClean="0"/>
              <a:t>‹#›</a:t>
            </a:fld>
            <a:endParaRPr lang="fi-FI"/>
          </a:p>
        </p:txBody>
      </p:sp>
    </p:spTree>
    <p:extLst>
      <p:ext uri="{BB962C8B-B14F-4D97-AF65-F5344CB8AC3E}">
        <p14:creationId xmlns:p14="http://schemas.microsoft.com/office/powerpoint/2010/main" val="30434770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31F59DA-FE05-C7E5-FE3D-6745A0358B59}"/>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88B7A83C-11B4-15FC-5FD7-66D414A098C6}"/>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8D50EDDE-7BE9-7E58-8D31-F856B3A3BF84}"/>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B2FB9B79-0EB6-78F7-ECA2-26078866772F}"/>
              </a:ext>
            </a:extLst>
          </p:cNvPr>
          <p:cNvSpPr>
            <a:spLocks noGrp="1"/>
          </p:cNvSpPr>
          <p:nvPr>
            <p:ph type="dt" sz="half" idx="10"/>
          </p:nvPr>
        </p:nvSpPr>
        <p:spPr/>
        <p:txBody>
          <a:bodyPr/>
          <a:lstStyle/>
          <a:p>
            <a:fld id="{C26D6843-CAB5-4E3B-8751-001B2F06E9A2}" type="datetimeFigureOut">
              <a:rPr lang="fi-FI" smtClean="0"/>
              <a:t>3.9.2026</a:t>
            </a:fld>
            <a:endParaRPr lang="fi-FI"/>
          </a:p>
        </p:txBody>
      </p:sp>
      <p:sp>
        <p:nvSpPr>
          <p:cNvPr id="6" name="Alatunnisteen paikkamerkki 5">
            <a:extLst>
              <a:ext uri="{FF2B5EF4-FFF2-40B4-BE49-F238E27FC236}">
                <a16:creationId xmlns:a16="http://schemas.microsoft.com/office/drawing/2014/main" id="{56583619-6B2A-4CFE-B4BD-E501CAE56A1C}"/>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E2478619-C4AB-5511-2567-33A2EB79F530}"/>
              </a:ext>
            </a:extLst>
          </p:cNvPr>
          <p:cNvSpPr>
            <a:spLocks noGrp="1"/>
          </p:cNvSpPr>
          <p:nvPr>
            <p:ph type="sldNum" sz="quarter" idx="12"/>
          </p:nvPr>
        </p:nvSpPr>
        <p:spPr/>
        <p:txBody>
          <a:bodyPr/>
          <a:lstStyle/>
          <a:p>
            <a:fld id="{8531E5D3-9037-4D9E-B751-C6B9B4C0C776}" type="slidenum">
              <a:rPr lang="fi-FI" smtClean="0"/>
              <a:t>‹#›</a:t>
            </a:fld>
            <a:endParaRPr lang="fi-FI"/>
          </a:p>
        </p:txBody>
      </p:sp>
    </p:spTree>
    <p:extLst>
      <p:ext uri="{BB962C8B-B14F-4D97-AF65-F5344CB8AC3E}">
        <p14:creationId xmlns:p14="http://schemas.microsoft.com/office/powerpoint/2010/main" val="15935716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EA6A791-FF30-64EB-0448-535BCCF51475}"/>
              </a:ext>
            </a:extLst>
          </p:cNvPr>
          <p:cNvSpPr>
            <a:spLocks noGrp="1"/>
          </p:cNvSpPr>
          <p:nvPr>
            <p:ph type="title"/>
          </p:nvPr>
        </p:nvSpPr>
        <p:spPr>
          <a:xfrm>
            <a:off x="839788" y="365125"/>
            <a:ext cx="10515600" cy="1325563"/>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3C1B9C2C-F73A-2A8D-212F-A8236D732A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D264CFD6-38F8-D9A7-2000-66ED64E04363}"/>
              </a:ext>
            </a:extLst>
          </p:cNvPr>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E3AF95DF-8BE9-A0EE-43AD-A63576517B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F68C823F-2364-5FE6-F6C3-767D84F95F67}"/>
              </a:ext>
            </a:extLst>
          </p:cNvPr>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08E0C8AF-635A-5F2F-5840-EF15591B7B32}"/>
              </a:ext>
            </a:extLst>
          </p:cNvPr>
          <p:cNvSpPr>
            <a:spLocks noGrp="1"/>
          </p:cNvSpPr>
          <p:nvPr>
            <p:ph type="dt" sz="half" idx="10"/>
          </p:nvPr>
        </p:nvSpPr>
        <p:spPr/>
        <p:txBody>
          <a:bodyPr/>
          <a:lstStyle/>
          <a:p>
            <a:fld id="{C26D6843-CAB5-4E3B-8751-001B2F06E9A2}" type="datetimeFigureOut">
              <a:rPr lang="fi-FI" smtClean="0"/>
              <a:t>3.9.2026</a:t>
            </a:fld>
            <a:endParaRPr lang="fi-FI"/>
          </a:p>
        </p:txBody>
      </p:sp>
      <p:sp>
        <p:nvSpPr>
          <p:cNvPr id="8" name="Alatunnisteen paikkamerkki 7">
            <a:extLst>
              <a:ext uri="{FF2B5EF4-FFF2-40B4-BE49-F238E27FC236}">
                <a16:creationId xmlns:a16="http://schemas.microsoft.com/office/drawing/2014/main" id="{F98FB0D3-2BA3-2734-F62E-2C991C91E1EA}"/>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6CFEE646-6400-A301-965F-6DF67A715AB1}"/>
              </a:ext>
            </a:extLst>
          </p:cNvPr>
          <p:cNvSpPr>
            <a:spLocks noGrp="1"/>
          </p:cNvSpPr>
          <p:nvPr>
            <p:ph type="sldNum" sz="quarter" idx="12"/>
          </p:nvPr>
        </p:nvSpPr>
        <p:spPr/>
        <p:txBody>
          <a:bodyPr/>
          <a:lstStyle/>
          <a:p>
            <a:fld id="{8531E5D3-9037-4D9E-B751-C6B9B4C0C776}" type="slidenum">
              <a:rPr lang="fi-FI" smtClean="0"/>
              <a:t>‹#›</a:t>
            </a:fld>
            <a:endParaRPr lang="fi-FI"/>
          </a:p>
        </p:txBody>
      </p:sp>
    </p:spTree>
    <p:extLst>
      <p:ext uri="{BB962C8B-B14F-4D97-AF65-F5344CB8AC3E}">
        <p14:creationId xmlns:p14="http://schemas.microsoft.com/office/powerpoint/2010/main" val="2095749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EACEA37-BCAC-0387-2AAE-3C6953523351}"/>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94A4CE4A-ADA2-22B3-BA0C-AA3F7E404044}"/>
              </a:ext>
            </a:extLst>
          </p:cNvPr>
          <p:cNvSpPr>
            <a:spLocks noGrp="1"/>
          </p:cNvSpPr>
          <p:nvPr>
            <p:ph type="dt" sz="half" idx="10"/>
          </p:nvPr>
        </p:nvSpPr>
        <p:spPr/>
        <p:txBody>
          <a:bodyPr/>
          <a:lstStyle/>
          <a:p>
            <a:fld id="{C26D6843-CAB5-4E3B-8751-001B2F06E9A2}" type="datetimeFigureOut">
              <a:rPr lang="fi-FI" smtClean="0"/>
              <a:t>3.9.2026</a:t>
            </a:fld>
            <a:endParaRPr lang="fi-FI"/>
          </a:p>
        </p:txBody>
      </p:sp>
      <p:sp>
        <p:nvSpPr>
          <p:cNvPr id="4" name="Alatunnisteen paikkamerkki 3">
            <a:extLst>
              <a:ext uri="{FF2B5EF4-FFF2-40B4-BE49-F238E27FC236}">
                <a16:creationId xmlns:a16="http://schemas.microsoft.com/office/drawing/2014/main" id="{766EF349-A8E9-101E-C97A-FD9D5346D954}"/>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AA49A49F-919D-EE75-55C7-DDCDCE1DBB82}"/>
              </a:ext>
            </a:extLst>
          </p:cNvPr>
          <p:cNvSpPr>
            <a:spLocks noGrp="1"/>
          </p:cNvSpPr>
          <p:nvPr>
            <p:ph type="sldNum" sz="quarter" idx="12"/>
          </p:nvPr>
        </p:nvSpPr>
        <p:spPr/>
        <p:txBody>
          <a:bodyPr/>
          <a:lstStyle/>
          <a:p>
            <a:fld id="{8531E5D3-9037-4D9E-B751-C6B9B4C0C776}" type="slidenum">
              <a:rPr lang="fi-FI" smtClean="0"/>
              <a:t>‹#›</a:t>
            </a:fld>
            <a:endParaRPr lang="fi-FI"/>
          </a:p>
        </p:txBody>
      </p:sp>
    </p:spTree>
    <p:extLst>
      <p:ext uri="{BB962C8B-B14F-4D97-AF65-F5344CB8AC3E}">
        <p14:creationId xmlns:p14="http://schemas.microsoft.com/office/powerpoint/2010/main" val="1244441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456419C5-65C0-828E-E4F8-AE973F45B9EB}"/>
              </a:ext>
            </a:extLst>
          </p:cNvPr>
          <p:cNvSpPr>
            <a:spLocks noGrp="1"/>
          </p:cNvSpPr>
          <p:nvPr>
            <p:ph type="dt" sz="half" idx="10"/>
          </p:nvPr>
        </p:nvSpPr>
        <p:spPr/>
        <p:txBody>
          <a:bodyPr/>
          <a:lstStyle/>
          <a:p>
            <a:fld id="{C26D6843-CAB5-4E3B-8751-001B2F06E9A2}" type="datetimeFigureOut">
              <a:rPr lang="fi-FI" smtClean="0"/>
              <a:t>3.9.2026</a:t>
            </a:fld>
            <a:endParaRPr lang="fi-FI"/>
          </a:p>
        </p:txBody>
      </p:sp>
      <p:sp>
        <p:nvSpPr>
          <p:cNvPr id="3" name="Alatunnisteen paikkamerkki 2">
            <a:extLst>
              <a:ext uri="{FF2B5EF4-FFF2-40B4-BE49-F238E27FC236}">
                <a16:creationId xmlns:a16="http://schemas.microsoft.com/office/drawing/2014/main" id="{2D339780-C2B9-2F8C-651B-5BB8EB1726EE}"/>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46EA154B-4516-7589-C160-BDAA1B755CDC}"/>
              </a:ext>
            </a:extLst>
          </p:cNvPr>
          <p:cNvSpPr>
            <a:spLocks noGrp="1"/>
          </p:cNvSpPr>
          <p:nvPr>
            <p:ph type="sldNum" sz="quarter" idx="12"/>
          </p:nvPr>
        </p:nvSpPr>
        <p:spPr/>
        <p:txBody>
          <a:bodyPr/>
          <a:lstStyle/>
          <a:p>
            <a:fld id="{8531E5D3-9037-4D9E-B751-C6B9B4C0C776}" type="slidenum">
              <a:rPr lang="fi-FI" smtClean="0"/>
              <a:t>‹#›</a:t>
            </a:fld>
            <a:endParaRPr lang="fi-FI"/>
          </a:p>
        </p:txBody>
      </p:sp>
    </p:spTree>
    <p:extLst>
      <p:ext uri="{BB962C8B-B14F-4D97-AF65-F5344CB8AC3E}">
        <p14:creationId xmlns:p14="http://schemas.microsoft.com/office/powerpoint/2010/main" val="21301561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739BEB9-5CE6-455A-7A74-67FC12C107C0}"/>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DFDD2A38-AC22-388B-B4D8-7CF73BE94C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6AC6C035-BBF3-C2AB-572D-084C369C28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2F74C8DB-C231-8097-95BA-46AEE380D128}"/>
              </a:ext>
            </a:extLst>
          </p:cNvPr>
          <p:cNvSpPr>
            <a:spLocks noGrp="1"/>
          </p:cNvSpPr>
          <p:nvPr>
            <p:ph type="dt" sz="half" idx="10"/>
          </p:nvPr>
        </p:nvSpPr>
        <p:spPr/>
        <p:txBody>
          <a:bodyPr/>
          <a:lstStyle/>
          <a:p>
            <a:fld id="{C26D6843-CAB5-4E3B-8751-001B2F06E9A2}" type="datetimeFigureOut">
              <a:rPr lang="fi-FI" smtClean="0"/>
              <a:t>3.9.2026</a:t>
            </a:fld>
            <a:endParaRPr lang="fi-FI"/>
          </a:p>
        </p:txBody>
      </p:sp>
      <p:sp>
        <p:nvSpPr>
          <p:cNvPr id="6" name="Alatunnisteen paikkamerkki 5">
            <a:extLst>
              <a:ext uri="{FF2B5EF4-FFF2-40B4-BE49-F238E27FC236}">
                <a16:creationId xmlns:a16="http://schemas.microsoft.com/office/drawing/2014/main" id="{56BB6482-3BD4-CF55-11A7-CA6075BAD9CD}"/>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B43D9AED-8687-F29A-A178-BE4A82C483AA}"/>
              </a:ext>
            </a:extLst>
          </p:cNvPr>
          <p:cNvSpPr>
            <a:spLocks noGrp="1"/>
          </p:cNvSpPr>
          <p:nvPr>
            <p:ph type="sldNum" sz="quarter" idx="12"/>
          </p:nvPr>
        </p:nvSpPr>
        <p:spPr/>
        <p:txBody>
          <a:bodyPr/>
          <a:lstStyle/>
          <a:p>
            <a:fld id="{8531E5D3-9037-4D9E-B751-C6B9B4C0C776}" type="slidenum">
              <a:rPr lang="fi-FI" smtClean="0"/>
              <a:t>‹#›</a:t>
            </a:fld>
            <a:endParaRPr lang="fi-FI"/>
          </a:p>
        </p:txBody>
      </p:sp>
    </p:spTree>
    <p:extLst>
      <p:ext uri="{BB962C8B-B14F-4D97-AF65-F5344CB8AC3E}">
        <p14:creationId xmlns:p14="http://schemas.microsoft.com/office/powerpoint/2010/main" val="40399660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183A4BC-20E5-9E28-09C2-ABED1F87883E}"/>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EDD0FFAA-1D5E-3BEE-935F-8A1EE2CA7A5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a:extLst>
              <a:ext uri="{FF2B5EF4-FFF2-40B4-BE49-F238E27FC236}">
                <a16:creationId xmlns:a16="http://schemas.microsoft.com/office/drawing/2014/main" id="{5921AB99-DD24-1BA5-F10F-217F17EF0C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B9B4C2B6-F747-C769-925F-1B95B9EE31B7}"/>
              </a:ext>
            </a:extLst>
          </p:cNvPr>
          <p:cNvSpPr>
            <a:spLocks noGrp="1"/>
          </p:cNvSpPr>
          <p:nvPr>
            <p:ph type="dt" sz="half" idx="10"/>
          </p:nvPr>
        </p:nvSpPr>
        <p:spPr/>
        <p:txBody>
          <a:bodyPr/>
          <a:lstStyle/>
          <a:p>
            <a:fld id="{C26D6843-CAB5-4E3B-8751-001B2F06E9A2}" type="datetimeFigureOut">
              <a:rPr lang="fi-FI" smtClean="0"/>
              <a:t>3.9.2026</a:t>
            </a:fld>
            <a:endParaRPr lang="fi-FI"/>
          </a:p>
        </p:txBody>
      </p:sp>
      <p:sp>
        <p:nvSpPr>
          <p:cNvPr id="6" name="Alatunnisteen paikkamerkki 5">
            <a:extLst>
              <a:ext uri="{FF2B5EF4-FFF2-40B4-BE49-F238E27FC236}">
                <a16:creationId xmlns:a16="http://schemas.microsoft.com/office/drawing/2014/main" id="{6307A5EA-0485-83F3-678A-763C6E8A9055}"/>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60A5F1C3-55C1-C744-C880-CAE5940F30F5}"/>
              </a:ext>
            </a:extLst>
          </p:cNvPr>
          <p:cNvSpPr>
            <a:spLocks noGrp="1"/>
          </p:cNvSpPr>
          <p:nvPr>
            <p:ph type="sldNum" sz="quarter" idx="12"/>
          </p:nvPr>
        </p:nvSpPr>
        <p:spPr/>
        <p:txBody>
          <a:bodyPr/>
          <a:lstStyle/>
          <a:p>
            <a:fld id="{8531E5D3-9037-4D9E-B751-C6B9B4C0C776}" type="slidenum">
              <a:rPr lang="fi-FI" smtClean="0"/>
              <a:t>‹#›</a:t>
            </a:fld>
            <a:endParaRPr lang="fi-FI"/>
          </a:p>
        </p:txBody>
      </p:sp>
    </p:spTree>
    <p:extLst>
      <p:ext uri="{BB962C8B-B14F-4D97-AF65-F5344CB8AC3E}">
        <p14:creationId xmlns:p14="http://schemas.microsoft.com/office/powerpoint/2010/main" val="3159513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B84090BF-E821-C967-8590-C885B3B142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74606E7E-782B-BE0E-141C-DB54FD9480C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567AC682-EBF9-E637-A583-5276712B59A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26D6843-CAB5-4E3B-8751-001B2F06E9A2}" type="datetimeFigureOut">
              <a:rPr lang="fi-FI" smtClean="0"/>
              <a:t>3.9.2026</a:t>
            </a:fld>
            <a:endParaRPr lang="fi-FI"/>
          </a:p>
        </p:txBody>
      </p:sp>
      <p:sp>
        <p:nvSpPr>
          <p:cNvPr id="5" name="Alatunnisteen paikkamerkki 4">
            <a:extLst>
              <a:ext uri="{FF2B5EF4-FFF2-40B4-BE49-F238E27FC236}">
                <a16:creationId xmlns:a16="http://schemas.microsoft.com/office/drawing/2014/main" id="{A8361D6C-1D42-9F26-9152-5F16124F74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i-FI"/>
          </a:p>
        </p:txBody>
      </p:sp>
      <p:sp>
        <p:nvSpPr>
          <p:cNvPr id="6" name="Dian numeron paikkamerkki 5">
            <a:extLst>
              <a:ext uri="{FF2B5EF4-FFF2-40B4-BE49-F238E27FC236}">
                <a16:creationId xmlns:a16="http://schemas.microsoft.com/office/drawing/2014/main" id="{42C465E6-AD83-0760-E34B-0C42361699D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531E5D3-9037-4D9E-B751-C6B9B4C0C776}" type="slidenum">
              <a:rPr lang="fi-FI" smtClean="0"/>
              <a:t>‹#›</a:t>
            </a:fld>
            <a:endParaRPr lang="fi-FI"/>
          </a:p>
        </p:txBody>
      </p:sp>
    </p:spTree>
    <p:extLst>
      <p:ext uri="{BB962C8B-B14F-4D97-AF65-F5344CB8AC3E}">
        <p14:creationId xmlns:p14="http://schemas.microsoft.com/office/powerpoint/2010/main" val="19498796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xml"/><Relationship Id="rId1" Type="http://schemas.openxmlformats.org/officeDocument/2006/relationships/slideLayout" Target="../slideLayouts/slideLayout12.xml"/><Relationship Id="rId5" Type="http://schemas.openxmlformats.org/officeDocument/2006/relationships/hyperlink" Target="https://www.ylioppilastutkinto.fi/ylioppilastutkinto/pisterajat" TargetMode="External"/><Relationship Id="rId4" Type="http://schemas.openxmlformats.org/officeDocument/2006/relationships/hyperlink" Target="http://hikipedia.info/wiki/Tiedosto:Magnifying_glass_01.svg"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slide" Target="slide5.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slide" Target="slide5.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4C397CF-1EB5-7C49-69EA-1E5FD968EFCC}"/>
              </a:ext>
            </a:extLst>
          </p:cNvPr>
          <p:cNvSpPr>
            <a:spLocks noGrp="1"/>
          </p:cNvSpPr>
          <p:nvPr>
            <p:ph type="ctrTitle"/>
          </p:nvPr>
        </p:nvSpPr>
        <p:spPr/>
        <p:txBody>
          <a:bodyPr/>
          <a:lstStyle/>
          <a:p>
            <a:r>
              <a:rPr lang="fi-FI" dirty="0"/>
              <a:t>Yo-ohjeita</a:t>
            </a:r>
          </a:p>
        </p:txBody>
      </p:sp>
      <p:sp>
        <p:nvSpPr>
          <p:cNvPr id="3" name="Alaotsikko 2">
            <a:extLst>
              <a:ext uri="{FF2B5EF4-FFF2-40B4-BE49-F238E27FC236}">
                <a16:creationId xmlns:a16="http://schemas.microsoft.com/office/drawing/2014/main" id="{8ED8C593-12B7-97E7-C232-811242BAAA58}"/>
              </a:ext>
            </a:extLst>
          </p:cNvPr>
          <p:cNvSpPr>
            <a:spLocks noGrp="1"/>
          </p:cNvSpPr>
          <p:nvPr>
            <p:ph type="subTitle" idx="1"/>
          </p:nvPr>
        </p:nvSpPr>
        <p:spPr/>
        <p:txBody>
          <a:bodyPr/>
          <a:lstStyle/>
          <a:p>
            <a:r>
              <a:rPr lang="fi-FI" dirty="0"/>
              <a:t>Syksyn 2026 kirjoittajille</a:t>
            </a:r>
          </a:p>
        </p:txBody>
      </p:sp>
    </p:spTree>
    <p:extLst>
      <p:ext uri="{BB962C8B-B14F-4D97-AF65-F5344CB8AC3E}">
        <p14:creationId xmlns:p14="http://schemas.microsoft.com/office/powerpoint/2010/main" val="23454158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VILPPI</a:t>
            </a:r>
          </a:p>
        </p:txBody>
      </p:sp>
      <p:sp>
        <p:nvSpPr>
          <p:cNvPr id="3" name="Sisällön paikkamerkki 2"/>
          <p:cNvSpPr>
            <a:spLocks noGrp="1"/>
          </p:cNvSpPr>
          <p:nvPr>
            <p:ph idx="1"/>
          </p:nvPr>
        </p:nvSpPr>
        <p:spPr/>
        <p:txBody>
          <a:bodyPr>
            <a:normAutofit/>
          </a:bodyPr>
          <a:lstStyle/>
          <a:p>
            <a:r>
              <a:rPr lang="fi-FI" dirty="0"/>
              <a:t>Kokelas, joka syyllistyy vilppiin tai vilpin yritykseen tai avustaa siinä tai muutoin rikkoo järjestystä, menettää oikeutensa jatkaa tutkinnon suorittamista kyseisenä tutkintokertana. Kokeet, joihin kokelas on kyseisenä tutkintokertana ilmoittautunut, katsotaan hylätyiksi.</a:t>
            </a:r>
          </a:p>
          <a:p>
            <a:r>
              <a:rPr lang="fi-FI" b="1" dirty="0" err="1"/>
              <a:t>Huom</a:t>
            </a:r>
            <a:r>
              <a:rPr lang="fi-FI" b="1" dirty="0"/>
              <a:t>! </a:t>
            </a:r>
            <a:r>
              <a:rPr lang="fi-FI" dirty="0"/>
              <a:t>Matkapuhelimen tuominen koetilaisuuteen tulkitaan vilpin yritykseksi (luovuta kännykkä valvojalle, virta pois päältä, tunnista omasi!)</a:t>
            </a:r>
            <a:endParaRPr lang="fi-FI" b="1" dirty="0"/>
          </a:p>
        </p:txBody>
      </p:sp>
    </p:spTree>
    <p:extLst>
      <p:ext uri="{BB962C8B-B14F-4D97-AF65-F5344CB8AC3E}">
        <p14:creationId xmlns:p14="http://schemas.microsoft.com/office/powerpoint/2010/main" val="13823160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1919536" y="332657"/>
            <a:ext cx="8291264" cy="5793507"/>
          </a:xfrm>
        </p:spPr>
        <p:txBody>
          <a:bodyPr/>
          <a:lstStyle/>
          <a:p>
            <a:r>
              <a:rPr lang="fi-FI" dirty="0"/>
              <a:t>Koe alkaa klo </a:t>
            </a:r>
            <a:r>
              <a:rPr lang="fi-FI" b="1" dirty="0"/>
              <a:t>9.00</a:t>
            </a:r>
            <a:r>
              <a:rPr lang="fi-FI" dirty="0"/>
              <a:t> ja poistua saa klo </a:t>
            </a:r>
            <a:r>
              <a:rPr lang="fi-FI" b="1" dirty="0"/>
              <a:t>12.00</a:t>
            </a:r>
            <a:r>
              <a:rPr lang="fi-FI" dirty="0"/>
              <a:t> jälkeen. Viimeistään klo </a:t>
            </a:r>
            <a:r>
              <a:rPr lang="fi-FI" b="1" dirty="0"/>
              <a:t>15.00</a:t>
            </a:r>
            <a:r>
              <a:rPr lang="fi-FI" dirty="0"/>
              <a:t> koe päättyy ja sinun on poistuttava, paitsi jos sinulle on myönnetty </a:t>
            </a:r>
            <a:r>
              <a:rPr lang="fi-FI" b="1" dirty="0"/>
              <a:t>lisäaikaa</a:t>
            </a:r>
            <a:r>
              <a:rPr lang="fi-FI" dirty="0"/>
              <a:t>. </a:t>
            </a:r>
          </a:p>
          <a:p>
            <a:r>
              <a:rPr lang="fi-FI" dirty="0"/>
              <a:t>Tupakointi ja nuuskan käyttö on kielletty.</a:t>
            </a:r>
          </a:p>
          <a:p>
            <a:r>
              <a:rPr lang="fi-FI" b="1" dirty="0"/>
              <a:t>Lopuksi</a:t>
            </a:r>
            <a:r>
              <a:rPr lang="fi-FI" dirty="0"/>
              <a:t>: muista päättää sähköinen koe, palauta pöydälläsi ollut kortti ja ”suttupaperit” sekä tyhjät paperit </a:t>
            </a:r>
            <a:r>
              <a:rPr lang="fi-FI"/>
              <a:t>ja muistitikku</a:t>
            </a:r>
            <a:endParaRPr lang="fi-FI" dirty="0"/>
          </a:p>
        </p:txBody>
      </p:sp>
    </p:spTree>
    <p:extLst>
      <p:ext uri="{BB962C8B-B14F-4D97-AF65-F5344CB8AC3E}">
        <p14:creationId xmlns:p14="http://schemas.microsoft.com/office/powerpoint/2010/main" val="2268394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43160FA-33E2-44C4-8B83-B24DF8EDF038}"/>
              </a:ext>
            </a:extLst>
          </p:cNvPr>
          <p:cNvSpPr>
            <a:spLocks noGrp="1"/>
          </p:cNvSpPr>
          <p:nvPr>
            <p:ph type="ctrTitle" idx="4294967295"/>
          </p:nvPr>
        </p:nvSpPr>
        <p:spPr>
          <a:xfrm>
            <a:off x="3719736" y="74589"/>
            <a:ext cx="6192688" cy="620688"/>
          </a:xfrm>
          <a:prstGeom prst="rect">
            <a:avLst/>
          </a:prstGeom>
        </p:spPr>
        <p:txBody>
          <a:bodyPr>
            <a:normAutofit fontScale="90000"/>
          </a:bodyPr>
          <a:lstStyle/>
          <a:p>
            <a:r>
              <a:rPr lang="fi-FI" dirty="0"/>
              <a:t>Kokeen arvostelu</a:t>
            </a:r>
          </a:p>
        </p:txBody>
      </p:sp>
      <p:sp>
        <p:nvSpPr>
          <p:cNvPr id="3" name="Vuokaaviosymboli: Tallennettu tieto 2">
            <a:extLst>
              <a:ext uri="{FF2B5EF4-FFF2-40B4-BE49-F238E27FC236}">
                <a16:creationId xmlns:a16="http://schemas.microsoft.com/office/drawing/2014/main" id="{F175E21D-6948-4570-B4A3-D248085B7E74}"/>
              </a:ext>
            </a:extLst>
          </p:cNvPr>
          <p:cNvSpPr/>
          <p:nvPr/>
        </p:nvSpPr>
        <p:spPr>
          <a:xfrm>
            <a:off x="1775520" y="1266718"/>
            <a:ext cx="2736304" cy="648072"/>
          </a:xfrm>
          <a:prstGeom prst="flowChartOnlineStorage">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fi-FI" b="1" dirty="0">
                <a:solidFill>
                  <a:schemeClr val="bg1"/>
                </a:solidFill>
              </a:rPr>
              <a:t>Laudatur</a:t>
            </a:r>
          </a:p>
        </p:txBody>
      </p:sp>
      <p:sp>
        <p:nvSpPr>
          <p:cNvPr id="10" name="Vuokaaviosymboli: Tallennettu tieto 9">
            <a:extLst>
              <a:ext uri="{FF2B5EF4-FFF2-40B4-BE49-F238E27FC236}">
                <a16:creationId xmlns:a16="http://schemas.microsoft.com/office/drawing/2014/main" id="{7CFC1018-F6BA-4DF4-8983-5835648A6A43}"/>
              </a:ext>
            </a:extLst>
          </p:cNvPr>
          <p:cNvSpPr/>
          <p:nvPr/>
        </p:nvSpPr>
        <p:spPr>
          <a:xfrm>
            <a:off x="1775520" y="1988840"/>
            <a:ext cx="2808312" cy="648072"/>
          </a:xfrm>
          <a:prstGeom prst="flowChartOnlineStorage">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fi-FI" b="1" dirty="0">
                <a:solidFill>
                  <a:schemeClr val="bg1"/>
                </a:solidFill>
              </a:rPr>
              <a:t>Eximia cum laude approbatur</a:t>
            </a:r>
          </a:p>
        </p:txBody>
      </p:sp>
      <p:sp>
        <p:nvSpPr>
          <p:cNvPr id="11" name="Vuokaaviosymboli: Tallennettu tieto 10">
            <a:extLst>
              <a:ext uri="{FF2B5EF4-FFF2-40B4-BE49-F238E27FC236}">
                <a16:creationId xmlns:a16="http://schemas.microsoft.com/office/drawing/2014/main" id="{ABF5BEF3-D0BB-4591-AE78-724152F02DFD}"/>
              </a:ext>
            </a:extLst>
          </p:cNvPr>
          <p:cNvSpPr/>
          <p:nvPr/>
        </p:nvSpPr>
        <p:spPr>
          <a:xfrm>
            <a:off x="1775520" y="2708920"/>
            <a:ext cx="2808312" cy="648072"/>
          </a:xfrm>
          <a:prstGeom prst="flowChartOnlineStorage">
            <a:avLst/>
          </a:prstGeom>
          <a:solidFill>
            <a:schemeClr val="accent6">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fi-FI" b="1" dirty="0">
                <a:solidFill>
                  <a:schemeClr val="bg1"/>
                </a:solidFill>
              </a:rPr>
              <a:t>Magna cum laude approbatur</a:t>
            </a:r>
          </a:p>
        </p:txBody>
      </p:sp>
      <p:sp>
        <p:nvSpPr>
          <p:cNvPr id="12" name="Vuokaaviosymboli: Tallennettu tieto 11">
            <a:extLst>
              <a:ext uri="{FF2B5EF4-FFF2-40B4-BE49-F238E27FC236}">
                <a16:creationId xmlns:a16="http://schemas.microsoft.com/office/drawing/2014/main" id="{B682CD9D-4AB0-47EB-82BB-542C595B7FB3}"/>
              </a:ext>
            </a:extLst>
          </p:cNvPr>
          <p:cNvSpPr/>
          <p:nvPr/>
        </p:nvSpPr>
        <p:spPr>
          <a:xfrm>
            <a:off x="1775520" y="4869160"/>
            <a:ext cx="2808312" cy="648072"/>
          </a:xfrm>
          <a:prstGeom prst="flowChartOnlineStorage">
            <a:avLst/>
          </a:prstGeom>
          <a:solidFill>
            <a:schemeClr val="accent2">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fi-FI" b="1" dirty="0">
                <a:solidFill>
                  <a:schemeClr val="bg1"/>
                </a:solidFill>
              </a:rPr>
              <a:t>Approbatur</a:t>
            </a:r>
          </a:p>
        </p:txBody>
      </p:sp>
      <p:sp>
        <p:nvSpPr>
          <p:cNvPr id="13" name="Vuokaaviosymboli: Tallennettu tieto 12">
            <a:extLst>
              <a:ext uri="{FF2B5EF4-FFF2-40B4-BE49-F238E27FC236}">
                <a16:creationId xmlns:a16="http://schemas.microsoft.com/office/drawing/2014/main" id="{1A248919-E06B-4DDE-8339-350C3828F744}"/>
              </a:ext>
            </a:extLst>
          </p:cNvPr>
          <p:cNvSpPr/>
          <p:nvPr/>
        </p:nvSpPr>
        <p:spPr>
          <a:xfrm>
            <a:off x="1775520" y="3429000"/>
            <a:ext cx="2808312" cy="648072"/>
          </a:xfrm>
          <a:prstGeom prst="flowChartOnlineStorage">
            <a:avLst/>
          </a:prstGeom>
          <a:solidFill>
            <a:schemeClr val="accent4">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fi-FI" b="1" dirty="0">
                <a:solidFill>
                  <a:schemeClr val="bg1"/>
                </a:solidFill>
              </a:rPr>
              <a:t>Cum laude approbatur</a:t>
            </a:r>
          </a:p>
        </p:txBody>
      </p:sp>
      <p:sp>
        <p:nvSpPr>
          <p:cNvPr id="14" name="Vuokaaviosymboli: Tallennettu tieto 13">
            <a:extLst>
              <a:ext uri="{FF2B5EF4-FFF2-40B4-BE49-F238E27FC236}">
                <a16:creationId xmlns:a16="http://schemas.microsoft.com/office/drawing/2014/main" id="{45C8FDC1-1AC7-451D-BD74-08B4F3D3DE4B}"/>
              </a:ext>
            </a:extLst>
          </p:cNvPr>
          <p:cNvSpPr/>
          <p:nvPr/>
        </p:nvSpPr>
        <p:spPr>
          <a:xfrm>
            <a:off x="1775520" y="4149080"/>
            <a:ext cx="2808312" cy="648072"/>
          </a:xfrm>
          <a:prstGeom prst="flowChartOnlineStorage">
            <a:avLst/>
          </a:prstGeom>
          <a:solidFill>
            <a:srgbClr val="FFC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fi-FI" b="1" dirty="0">
                <a:solidFill>
                  <a:schemeClr val="bg1"/>
                </a:solidFill>
              </a:rPr>
              <a:t>Lubenter approbatur</a:t>
            </a:r>
          </a:p>
        </p:txBody>
      </p:sp>
      <p:sp>
        <p:nvSpPr>
          <p:cNvPr id="15" name="Vuokaaviosymboli: Tallennettu tieto 14">
            <a:extLst>
              <a:ext uri="{FF2B5EF4-FFF2-40B4-BE49-F238E27FC236}">
                <a16:creationId xmlns:a16="http://schemas.microsoft.com/office/drawing/2014/main" id="{339ECFDD-A2F3-499F-8EC3-D0DBA6BB85C1}"/>
              </a:ext>
            </a:extLst>
          </p:cNvPr>
          <p:cNvSpPr/>
          <p:nvPr/>
        </p:nvSpPr>
        <p:spPr>
          <a:xfrm>
            <a:off x="1775520" y="5589240"/>
            <a:ext cx="2808312" cy="648072"/>
          </a:xfrm>
          <a:prstGeom prst="flowChartOnlineStorage">
            <a:avLst/>
          </a:prstGeom>
          <a:solidFill>
            <a:srgbClr val="C00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fi-FI" b="1" dirty="0">
                <a:solidFill>
                  <a:schemeClr val="bg1"/>
                </a:solidFill>
              </a:rPr>
              <a:t>Improbatur</a:t>
            </a:r>
          </a:p>
        </p:txBody>
      </p:sp>
      <p:sp>
        <p:nvSpPr>
          <p:cNvPr id="5" name="Tekstiruutu 4">
            <a:extLst>
              <a:ext uri="{FF2B5EF4-FFF2-40B4-BE49-F238E27FC236}">
                <a16:creationId xmlns:a16="http://schemas.microsoft.com/office/drawing/2014/main" id="{108B77C8-B70E-4C0A-B3B4-C15FA312E4BC}"/>
              </a:ext>
            </a:extLst>
          </p:cNvPr>
          <p:cNvSpPr txBox="1"/>
          <p:nvPr/>
        </p:nvSpPr>
        <p:spPr>
          <a:xfrm>
            <a:off x="1919536" y="1359922"/>
            <a:ext cx="341760" cy="461665"/>
          </a:xfrm>
          <a:prstGeom prst="rect">
            <a:avLst/>
          </a:prstGeom>
          <a:noFill/>
        </p:spPr>
        <p:txBody>
          <a:bodyPr wrap="none" rtlCol="0">
            <a:spAutoFit/>
          </a:bodyPr>
          <a:lstStyle/>
          <a:p>
            <a:r>
              <a:rPr lang="fi-FI" sz="2400" b="1" dirty="0">
                <a:solidFill>
                  <a:schemeClr val="bg1"/>
                </a:solidFill>
              </a:rPr>
              <a:t>L</a:t>
            </a:r>
          </a:p>
        </p:txBody>
      </p:sp>
      <p:sp>
        <p:nvSpPr>
          <p:cNvPr id="17" name="Tekstiruutu 16">
            <a:extLst>
              <a:ext uri="{FF2B5EF4-FFF2-40B4-BE49-F238E27FC236}">
                <a16:creationId xmlns:a16="http://schemas.microsoft.com/office/drawing/2014/main" id="{D6F54674-78CB-4079-9516-D300D5F81E32}"/>
              </a:ext>
            </a:extLst>
          </p:cNvPr>
          <p:cNvSpPr txBox="1"/>
          <p:nvPr/>
        </p:nvSpPr>
        <p:spPr>
          <a:xfrm>
            <a:off x="1919536" y="2082044"/>
            <a:ext cx="360996" cy="461665"/>
          </a:xfrm>
          <a:prstGeom prst="rect">
            <a:avLst/>
          </a:prstGeom>
          <a:noFill/>
        </p:spPr>
        <p:txBody>
          <a:bodyPr wrap="none" rtlCol="0">
            <a:spAutoFit/>
          </a:bodyPr>
          <a:lstStyle/>
          <a:p>
            <a:r>
              <a:rPr lang="fi-FI" sz="2400" b="1" dirty="0">
                <a:solidFill>
                  <a:schemeClr val="bg1"/>
                </a:solidFill>
              </a:rPr>
              <a:t>E</a:t>
            </a:r>
          </a:p>
        </p:txBody>
      </p:sp>
      <p:sp>
        <p:nvSpPr>
          <p:cNvPr id="19" name="Tekstiruutu 18">
            <a:extLst>
              <a:ext uri="{FF2B5EF4-FFF2-40B4-BE49-F238E27FC236}">
                <a16:creationId xmlns:a16="http://schemas.microsoft.com/office/drawing/2014/main" id="{EBC67319-9D15-4666-BFAD-8589451950F1}"/>
              </a:ext>
            </a:extLst>
          </p:cNvPr>
          <p:cNvSpPr txBox="1"/>
          <p:nvPr/>
        </p:nvSpPr>
        <p:spPr>
          <a:xfrm>
            <a:off x="1921820" y="5682444"/>
            <a:ext cx="274434" cy="461665"/>
          </a:xfrm>
          <a:prstGeom prst="rect">
            <a:avLst/>
          </a:prstGeom>
          <a:noFill/>
        </p:spPr>
        <p:txBody>
          <a:bodyPr wrap="none" rtlCol="0">
            <a:spAutoFit/>
          </a:bodyPr>
          <a:lstStyle/>
          <a:p>
            <a:r>
              <a:rPr lang="fi-FI" sz="2400" b="1" dirty="0">
                <a:solidFill>
                  <a:schemeClr val="bg1"/>
                </a:solidFill>
              </a:rPr>
              <a:t>I</a:t>
            </a:r>
          </a:p>
        </p:txBody>
      </p:sp>
      <p:sp>
        <p:nvSpPr>
          <p:cNvPr id="20" name="Tekstiruutu 19">
            <a:extLst>
              <a:ext uri="{FF2B5EF4-FFF2-40B4-BE49-F238E27FC236}">
                <a16:creationId xmlns:a16="http://schemas.microsoft.com/office/drawing/2014/main" id="{69087F1D-AE0E-475A-97E8-92392D093266}"/>
              </a:ext>
            </a:extLst>
          </p:cNvPr>
          <p:cNvSpPr txBox="1"/>
          <p:nvPr/>
        </p:nvSpPr>
        <p:spPr>
          <a:xfrm>
            <a:off x="1915005" y="4962364"/>
            <a:ext cx="375424" cy="461665"/>
          </a:xfrm>
          <a:prstGeom prst="rect">
            <a:avLst/>
          </a:prstGeom>
          <a:noFill/>
        </p:spPr>
        <p:txBody>
          <a:bodyPr wrap="none" rtlCol="0">
            <a:spAutoFit/>
          </a:bodyPr>
          <a:lstStyle/>
          <a:p>
            <a:r>
              <a:rPr lang="fi-FI" sz="2400" b="1" dirty="0">
                <a:solidFill>
                  <a:schemeClr val="bg1"/>
                </a:solidFill>
              </a:rPr>
              <a:t>A</a:t>
            </a:r>
          </a:p>
        </p:txBody>
      </p:sp>
      <p:sp>
        <p:nvSpPr>
          <p:cNvPr id="21" name="Tekstiruutu 20">
            <a:extLst>
              <a:ext uri="{FF2B5EF4-FFF2-40B4-BE49-F238E27FC236}">
                <a16:creationId xmlns:a16="http://schemas.microsoft.com/office/drawing/2014/main" id="{D339E881-B7AF-4BF2-AF46-CB8E11FE3FBE}"/>
              </a:ext>
            </a:extLst>
          </p:cNvPr>
          <p:cNvSpPr txBox="1"/>
          <p:nvPr/>
        </p:nvSpPr>
        <p:spPr>
          <a:xfrm>
            <a:off x="1921820" y="4242284"/>
            <a:ext cx="375424" cy="461665"/>
          </a:xfrm>
          <a:prstGeom prst="rect">
            <a:avLst/>
          </a:prstGeom>
          <a:noFill/>
        </p:spPr>
        <p:txBody>
          <a:bodyPr wrap="none" rtlCol="0">
            <a:spAutoFit/>
          </a:bodyPr>
          <a:lstStyle/>
          <a:p>
            <a:r>
              <a:rPr lang="fi-FI" sz="2400" b="1" dirty="0">
                <a:solidFill>
                  <a:schemeClr val="bg1"/>
                </a:solidFill>
              </a:rPr>
              <a:t>B</a:t>
            </a:r>
          </a:p>
        </p:txBody>
      </p:sp>
      <p:sp>
        <p:nvSpPr>
          <p:cNvPr id="22" name="Tekstiruutu 21">
            <a:extLst>
              <a:ext uri="{FF2B5EF4-FFF2-40B4-BE49-F238E27FC236}">
                <a16:creationId xmlns:a16="http://schemas.microsoft.com/office/drawing/2014/main" id="{EA977C1D-24C0-4C3A-BDF1-40904C4C54D3}"/>
              </a:ext>
            </a:extLst>
          </p:cNvPr>
          <p:cNvSpPr txBox="1"/>
          <p:nvPr/>
        </p:nvSpPr>
        <p:spPr>
          <a:xfrm>
            <a:off x="1915005" y="3522204"/>
            <a:ext cx="402674" cy="461665"/>
          </a:xfrm>
          <a:prstGeom prst="rect">
            <a:avLst/>
          </a:prstGeom>
          <a:noFill/>
        </p:spPr>
        <p:txBody>
          <a:bodyPr wrap="none" rtlCol="0">
            <a:spAutoFit/>
          </a:bodyPr>
          <a:lstStyle/>
          <a:p>
            <a:r>
              <a:rPr lang="fi-FI" sz="2400" b="1" dirty="0">
                <a:solidFill>
                  <a:schemeClr val="bg1"/>
                </a:solidFill>
              </a:rPr>
              <a:t>C</a:t>
            </a:r>
          </a:p>
        </p:txBody>
      </p:sp>
      <p:sp>
        <p:nvSpPr>
          <p:cNvPr id="23" name="Tekstiruutu 22">
            <a:extLst>
              <a:ext uri="{FF2B5EF4-FFF2-40B4-BE49-F238E27FC236}">
                <a16:creationId xmlns:a16="http://schemas.microsoft.com/office/drawing/2014/main" id="{F77E70F8-816A-4591-B50C-561E1513350A}"/>
              </a:ext>
            </a:extLst>
          </p:cNvPr>
          <p:cNvSpPr txBox="1"/>
          <p:nvPr/>
        </p:nvSpPr>
        <p:spPr>
          <a:xfrm>
            <a:off x="1849806" y="2783105"/>
            <a:ext cx="453970" cy="461665"/>
          </a:xfrm>
          <a:prstGeom prst="rect">
            <a:avLst/>
          </a:prstGeom>
          <a:noFill/>
        </p:spPr>
        <p:txBody>
          <a:bodyPr wrap="none" rtlCol="0">
            <a:spAutoFit/>
          </a:bodyPr>
          <a:lstStyle/>
          <a:p>
            <a:r>
              <a:rPr lang="fi-FI" sz="2400" b="1" dirty="0">
                <a:solidFill>
                  <a:schemeClr val="bg1"/>
                </a:solidFill>
              </a:rPr>
              <a:t>M</a:t>
            </a:r>
          </a:p>
        </p:txBody>
      </p:sp>
      <p:sp>
        <p:nvSpPr>
          <p:cNvPr id="31" name="Tekstiruutu 30">
            <a:extLst>
              <a:ext uri="{FF2B5EF4-FFF2-40B4-BE49-F238E27FC236}">
                <a16:creationId xmlns:a16="http://schemas.microsoft.com/office/drawing/2014/main" id="{CB33A6A8-FEDB-49E1-8B4C-C88170C4366D}"/>
              </a:ext>
            </a:extLst>
          </p:cNvPr>
          <p:cNvSpPr txBox="1"/>
          <p:nvPr/>
        </p:nvSpPr>
        <p:spPr>
          <a:xfrm>
            <a:off x="4749240" y="1339898"/>
            <a:ext cx="5667241" cy="6519047"/>
          </a:xfrm>
          <a:prstGeom prst="rect">
            <a:avLst/>
          </a:prstGeom>
          <a:noFill/>
          <a:ln w="50800">
            <a:solidFill>
              <a:schemeClr val="accent5"/>
            </a:solidFill>
          </a:ln>
        </p:spPr>
        <p:txBody>
          <a:bodyPr wrap="square" tIns="180000" bIns="180000" rtlCol="0">
            <a:spAutoFit/>
          </a:bodyPr>
          <a:lstStyle/>
          <a:p>
            <a:pPr marL="342900" indent="-342900">
              <a:buFont typeface="Arial" panose="020B0604020202020204" pitchFamily="34" charset="0"/>
              <a:buChar char="•"/>
            </a:pPr>
            <a:r>
              <a:rPr lang="fi-FI" sz="2000" b="1" dirty="0"/>
              <a:t>jokaisesta kokeesta annetaan erillinen arvosana</a:t>
            </a:r>
          </a:p>
          <a:p>
            <a:pPr marL="342900" indent="-342900">
              <a:buFont typeface="Arial" panose="020B0604020202020204" pitchFamily="34" charset="0"/>
              <a:buChar char="•"/>
            </a:pPr>
            <a:r>
              <a:rPr lang="fi-FI" sz="2000" b="1" dirty="0"/>
              <a:t>koesuorituksen tarkastaa ja arvostelee </a:t>
            </a:r>
            <a:r>
              <a:rPr lang="fi-FI" sz="2000" b="1" u="sng" dirty="0">
                <a:highlight>
                  <a:srgbClr val="FFFF00"/>
                </a:highlight>
              </a:rPr>
              <a:t>alustavasti lukion opettaja, näet tehtäväkohtaiset pisteet Wilmasta (lomakkeet)</a:t>
            </a:r>
          </a:p>
          <a:p>
            <a:pPr marL="342900" indent="-342900">
              <a:buFont typeface="Arial" panose="020B0604020202020204" pitchFamily="34" charset="0"/>
              <a:buChar char="•"/>
            </a:pPr>
            <a:r>
              <a:rPr lang="fi-FI" sz="2000" b="1" dirty="0"/>
              <a:t>lopullisen arvosanan antaa Ylioppilastutkintolautakuntatulosten</a:t>
            </a:r>
          </a:p>
          <a:p>
            <a:pPr marL="342900" indent="-342900">
              <a:buFont typeface="Arial" panose="020B0604020202020204" pitchFamily="34" charset="0"/>
              <a:buChar char="•"/>
            </a:pPr>
            <a:r>
              <a:rPr lang="fi-FI" sz="2000" b="1" dirty="0"/>
              <a:t> julkaisemisen yhteydessä lautakunta julkaisee myös lopulliset </a:t>
            </a:r>
            <a:r>
              <a:rPr lang="fi-FI" sz="2000" b="1" u="sng" dirty="0">
                <a:highlight>
                  <a:srgbClr val="FFFF00"/>
                </a:highlight>
              </a:rPr>
              <a:t>hyvän vastauksen piirteet</a:t>
            </a:r>
            <a:r>
              <a:rPr lang="fi-FI" sz="2000" b="1" dirty="0"/>
              <a:t>, joista ilmenevät perusteet, joiden mukaan arvostelu on suoritettu (Omaopintopolussa näet vastauksesi ja alustavat ja lopulliset pisteet ja merkinnät)</a:t>
            </a:r>
          </a:p>
          <a:p>
            <a:pPr marL="342900" indent="-342900">
              <a:buFont typeface="Arial" panose="020B0604020202020204" pitchFamily="34" charset="0"/>
              <a:buChar char="•"/>
            </a:pPr>
            <a:endParaRPr lang="fi-FI" sz="2000" b="1" dirty="0"/>
          </a:p>
          <a:p>
            <a:pPr marL="342900" indent="-342900">
              <a:buFont typeface="Arial" panose="020B0604020202020204" pitchFamily="34" charset="0"/>
              <a:buChar char="•"/>
            </a:pPr>
            <a:r>
              <a:rPr lang="fi-FI" sz="2000" b="1" dirty="0"/>
              <a:t>tutkinnon tulokset ja kokelaan arvostellut koesuoritukset annetaan kokelaalle ja alle 18-vuotiaan huoltajalle nähtäväksi lautakunnan ilmoittamassa verkkopalvelussa</a:t>
            </a:r>
          </a:p>
        </p:txBody>
      </p:sp>
      <p:grpSp>
        <p:nvGrpSpPr>
          <p:cNvPr id="32" name="Ryhmä 31">
            <a:extLst>
              <a:ext uri="{FF2B5EF4-FFF2-40B4-BE49-F238E27FC236}">
                <a16:creationId xmlns:a16="http://schemas.microsoft.com/office/drawing/2014/main" id="{9067727A-67F4-4232-A062-EFBC67CCE222}"/>
              </a:ext>
            </a:extLst>
          </p:cNvPr>
          <p:cNvGrpSpPr/>
          <p:nvPr/>
        </p:nvGrpSpPr>
        <p:grpSpPr>
          <a:xfrm>
            <a:off x="10100447" y="6349128"/>
            <a:ext cx="615874" cy="546128"/>
            <a:chOff x="8576447" y="6349128"/>
            <a:chExt cx="615874" cy="546128"/>
          </a:xfrm>
        </p:grpSpPr>
        <p:sp>
          <p:nvSpPr>
            <p:cNvPr id="33" name="Tekstiruutu 32">
              <a:extLst>
                <a:ext uri="{FF2B5EF4-FFF2-40B4-BE49-F238E27FC236}">
                  <a16:creationId xmlns:a16="http://schemas.microsoft.com/office/drawing/2014/main" id="{F755F0EC-9A10-4954-90CE-13C370642868}"/>
                </a:ext>
              </a:extLst>
            </p:cNvPr>
            <p:cNvSpPr txBox="1"/>
            <p:nvPr/>
          </p:nvSpPr>
          <p:spPr>
            <a:xfrm>
              <a:off x="8576447" y="6587479"/>
              <a:ext cx="615874" cy="307777"/>
            </a:xfrm>
            <a:prstGeom prst="rect">
              <a:avLst/>
            </a:prstGeom>
            <a:noFill/>
          </p:spPr>
          <p:txBody>
            <a:bodyPr wrap="none" rtlCol="0">
              <a:spAutoFit/>
            </a:bodyPr>
            <a:lstStyle/>
            <a:p>
              <a:r>
                <a:rPr lang="fi-FI" sz="1400" b="1" dirty="0"/>
                <a:t>Lisää</a:t>
              </a:r>
            </a:p>
          </p:txBody>
        </p:sp>
        <p:sp>
          <p:nvSpPr>
            <p:cNvPr id="34" name="Toimintopainike: Eteenpäin tai seuraava 33">
              <a:hlinkClick r:id="" action="ppaction://hlinkshowjump?jump=nextslide" highlightClick="1"/>
              <a:extLst>
                <a:ext uri="{FF2B5EF4-FFF2-40B4-BE49-F238E27FC236}">
                  <a16:creationId xmlns:a16="http://schemas.microsoft.com/office/drawing/2014/main" id="{E28F4321-AEFB-45EC-B286-7F7130691030}"/>
                </a:ext>
              </a:extLst>
            </p:cNvPr>
            <p:cNvSpPr/>
            <p:nvPr/>
          </p:nvSpPr>
          <p:spPr>
            <a:xfrm>
              <a:off x="8673105" y="6349128"/>
              <a:ext cx="360040" cy="307777"/>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grpSp>
    </p:spTree>
    <p:extLst>
      <p:ext uri="{BB962C8B-B14F-4D97-AF65-F5344CB8AC3E}">
        <p14:creationId xmlns:p14="http://schemas.microsoft.com/office/powerpoint/2010/main" val="856499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ppt_x"/>
                                          </p:val>
                                        </p:tav>
                                        <p:tav tm="100000">
                                          <p:val>
                                            <p:strVal val="#ppt_x"/>
                                          </p:val>
                                        </p:tav>
                                      </p:tavLst>
                                    </p:anim>
                                    <p:anim calcmode="lin" valueType="num">
                                      <p:cBhvr additive="base">
                                        <p:cTn id="8" dur="500" fill="hold"/>
                                        <p:tgtEl>
                                          <p:spTgt spid="3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2"/>
                                        </p:tgtEl>
                                        <p:attrNameLst>
                                          <p:attrName>style.visibility</p:attrName>
                                        </p:attrNameLst>
                                      </p:cBhvr>
                                      <p:to>
                                        <p:strVal val="visible"/>
                                      </p:to>
                                    </p:set>
                                    <p:anim calcmode="lin" valueType="num">
                                      <p:cBhvr additive="base">
                                        <p:cTn id="11" dur="500" fill="hold"/>
                                        <p:tgtEl>
                                          <p:spTgt spid="32"/>
                                        </p:tgtEl>
                                        <p:attrNameLst>
                                          <p:attrName>ppt_x</p:attrName>
                                        </p:attrNameLst>
                                      </p:cBhvr>
                                      <p:tavLst>
                                        <p:tav tm="0">
                                          <p:val>
                                            <p:strVal val="#ppt_x"/>
                                          </p:val>
                                        </p:tav>
                                        <p:tav tm="100000">
                                          <p:val>
                                            <p:strVal val="#ppt_x"/>
                                          </p:val>
                                        </p:tav>
                                      </p:tavLst>
                                    </p:anim>
                                    <p:anim calcmode="lin" valueType="num">
                                      <p:cBhvr additive="base">
                                        <p:cTn id="12"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43160FA-33E2-44C4-8B83-B24DF8EDF038}"/>
              </a:ext>
            </a:extLst>
          </p:cNvPr>
          <p:cNvSpPr>
            <a:spLocks noGrp="1"/>
          </p:cNvSpPr>
          <p:nvPr>
            <p:ph type="ctrTitle" idx="4294967295"/>
          </p:nvPr>
        </p:nvSpPr>
        <p:spPr>
          <a:xfrm>
            <a:off x="4113739" y="85694"/>
            <a:ext cx="6192688" cy="620688"/>
          </a:xfrm>
          <a:prstGeom prst="rect">
            <a:avLst/>
          </a:prstGeom>
        </p:spPr>
        <p:txBody>
          <a:bodyPr>
            <a:normAutofit fontScale="90000"/>
          </a:bodyPr>
          <a:lstStyle/>
          <a:p>
            <a:r>
              <a:rPr lang="fi-FI" dirty="0"/>
              <a:t>Arvosanajakauma</a:t>
            </a:r>
          </a:p>
        </p:txBody>
      </p:sp>
      <p:sp>
        <p:nvSpPr>
          <p:cNvPr id="31" name="Tekstiruutu 30">
            <a:extLst>
              <a:ext uri="{FF2B5EF4-FFF2-40B4-BE49-F238E27FC236}">
                <a16:creationId xmlns:a16="http://schemas.microsoft.com/office/drawing/2014/main" id="{CB33A6A8-FEDB-49E1-8B4C-C88170C4366D}"/>
              </a:ext>
            </a:extLst>
          </p:cNvPr>
          <p:cNvSpPr txBox="1"/>
          <p:nvPr/>
        </p:nvSpPr>
        <p:spPr>
          <a:xfrm>
            <a:off x="1988029" y="1268761"/>
            <a:ext cx="8352279" cy="1323439"/>
          </a:xfrm>
          <a:prstGeom prst="rect">
            <a:avLst/>
          </a:prstGeom>
          <a:noFill/>
          <a:ln w="38100">
            <a:solidFill>
              <a:schemeClr val="accent5"/>
            </a:solidFill>
          </a:ln>
        </p:spPr>
        <p:txBody>
          <a:bodyPr wrap="square" rtlCol="0">
            <a:spAutoFit/>
          </a:bodyPr>
          <a:lstStyle/>
          <a:p>
            <a:pPr marL="342900" indent="-342900">
              <a:buFont typeface="Arial" panose="020B0604020202020204" pitchFamily="34" charset="0"/>
              <a:buChar char="•"/>
            </a:pPr>
            <a:r>
              <a:rPr lang="fi-FI" sz="2000" b="1" dirty="0"/>
              <a:t>arvosanojen </a:t>
            </a:r>
            <a:r>
              <a:rPr lang="fi-FI" sz="2000" b="1" u="sng" dirty="0">
                <a:highlight>
                  <a:srgbClr val="FFFF00"/>
                </a:highlight>
              </a:rPr>
              <a:t>pisterajat vaihtelevat </a:t>
            </a:r>
            <a:r>
              <a:rPr lang="fi-FI" sz="2000" b="1" dirty="0"/>
              <a:t>eri kokeissa sekä eri tutkintokerroilla</a:t>
            </a:r>
          </a:p>
          <a:p>
            <a:pPr marL="342900" indent="-342900">
              <a:buFont typeface="Arial" panose="020B0604020202020204" pitchFamily="34" charset="0"/>
              <a:buChar char="•"/>
            </a:pPr>
            <a:r>
              <a:rPr lang="fi-FI" sz="2000" b="1" dirty="0"/>
              <a:t>pisterajojen määrittelyssä käytetään standardoitujen yhteispisteiden keskiarvoa (SYK-menetelmä)</a:t>
            </a:r>
          </a:p>
        </p:txBody>
      </p:sp>
      <p:graphicFrame>
        <p:nvGraphicFramePr>
          <p:cNvPr id="18" name="Kaavio 17">
            <a:extLst>
              <a:ext uri="{FF2B5EF4-FFF2-40B4-BE49-F238E27FC236}">
                <a16:creationId xmlns:a16="http://schemas.microsoft.com/office/drawing/2014/main" id="{A5006CC8-7406-4F36-929F-E16BB1D7DBDB}"/>
              </a:ext>
            </a:extLst>
          </p:cNvPr>
          <p:cNvGraphicFramePr/>
          <p:nvPr/>
        </p:nvGraphicFramePr>
        <p:xfrm>
          <a:off x="2495600" y="2492896"/>
          <a:ext cx="7221462" cy="4032448"/>
        </p:xfrm>
        <a:graphic>
          <a:graphicData uri="http://schemas.openxmlformats.org/drawingml/2006/chart">
            <c:chart xmlns:c="http://schemas.openxmlformats.org/drawingml/2006/chart" xmlns:r="http://schemas.openxmlformats.org/officeDocument/2006/relationships" r:id="rId2"/>
          </a:graphicData>
        </a:graphic>
      </p:graphicFrame>
      <p:sp>
        <p:nvSpPr>
          <p:cNvPr id="3" name="Tekstiruutu 2">
            <a:extLst>
              <a:ext uri="{FF2B5EF4-FFF2-40B4-BE49-F238E27FC236}">
                <a16:creationId xmlns:a16="http://schemas.microsoft.com/office/drawing/2014/main" id="{AA61D1EA-014C-4A67-B6EF-0E46B11A99F6}"/>
              </a:ext>
            </a:extLst>
          </p:cNvPr>
          <p:cNvSpPr txBox="1"/>
          <p:nvPr/>
        </p:nvSpPr>
        <p:spPr>
          <a:xfrm>
            <a:off x="2711624" y="2636912"/>
            <a:ext cx="1530034" cy="369332"/>
          </a:xfrm>
          <a:prstGeom prst="rect">
            <a:avLst/>
          </a:prstGeom>
          <a:noFill/>
        </p:spPr>
        <p:txBody>
          <a:bodyPr wrap="none" rtlCol="0">
            <a:spAutoFit/>
          </a:bodyPr>
          <a:lstStyle/>
          <a:p>
            <a:r>
              <a:rPr lang="fi-FI" b="1" dirty="0"/>
              <a:t>Prosentteina</a:t>
            </a:r>
          </a:p>
        </p:txBody>
      </p:sp>
      <p:grpSp>
        <p:nvGrpSpPr>
          <p:cNvPr id="9" name="Ryhmä 8">
            <a:extLst>
              <a:ext uri="{FF2B5EF4-FFF2-40B4-BE49-F238E27FC236}">
                <a16:creationId xmlns:a16="http://schemas.microsoft.com/office/drawing/2014/main" id="{49EA7A51-365E-4C17-B655-94AB380E34BC}"/>
              </a:ext>
            </a:extLst>
          </p:cNvPr>
          <p:cNvGrpSpPr/>
          <p:nvPr/>
        </p:nvGrpSpPr>
        <p:grpSpPr>
          <a:xfrm>
            <a:off x="10100447" y="6349128"/>
            <a:ext cx="615874" cy="546128"/>
            <a:chOff x="8576447" y="6349128"/>
            <a:chExt cx="615874" cy="546128"/>
          </a:xfrm>
        </p:grpSpPr>
        <p:sp>
          <p:nvSpPr>
            <p:cNvPr id="10" name="Tekstiruutu 9">
              <a:extLst>
                <a:ext uri="{FF2B5EF4-FFF2-40B4-BE49-F238E27FC236}">
                  <a16:creationId xmlns:a16="http://schemas.microsoft.com/office/drawing/2014/main" id="{03D377CF-159E-41F0-A2AF-29ABE9E42A75}"/>
                </a:ext>
              </a:extLst>
            </p:cNvPr>
            <p:cNvSpPr txBox="1"/>
            <p:nvPr/>
          </p:nvSpPr>
          <p:spPr>
            <a:xfrm>
              <a:off x="8576447" y="6587479"/>
              <a:ext cx="615874" cy="307777"/>
            </a:xfrm>
            <a:prstGeom prst="rect">
              <a:avLst/>
            </a:prstGeom>
            <a:noFill/>
          </p:spPr>
          <p:txBody>
            <a:bodyPr wrap="none" rtlCol="0">
              <a:spAutoFit/>
            </a:bodyPr>
            <a:lstStyle/>
            <a:p>
              <a:r>
                <a:rPr lang="fi-FI" sz="1400" b="1" dirty="0"/>
                <a:t>Lisää</a:t>
              </a:r>
            </a:p>
          </p:txBody>
        </p:sp>
        <p:sp>
          <p:nvSpPr>
            <p:cNvPr id="11" name="Toimintopainike: Eteenpäin tai seuraava 10">
              <a:hlinkClick r:id="" action="ppaction://hlinkshowjump?jump=nextslide" highlightClick="1"/>
              <a:extLst>
                <a:ext uri="{FF2B5EF4-FFF2-40B4-BE49-F238E27FC236}">
                  <a16:creationId xmlns:a16="http://schemas.microsoft.com/office/drawing/2014/main" id="{F32F4CA6-826D-43FE-BDCA-79DB65E1ADD6}"/>
                </a:ext>
              </a:extLst>
            </p:cNvPr>
            <p:cNvSpPr/>
            <p:nvPr/>
          </p:nvSpPr>
          <p:spPr>
            <a:xfrm>
              <a:off x="8673105" y="6349128"/>
              <a:ext cx="360040" cy="307777"/>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grpSp>
      <p:grpSp>
        <p:nvGrpSpPr>
          <p:cNvPr id="12" name="Ryhmä 11">
            <a:extLst>
              <a:ext uri="{FF2B5EF4-FFF2-40B4-BE49-F238E27FC236}">
                <a16:creationId xmlns:a16="http://schemas.microsoft.com/office/drawing/2014/main" id="{061A4B81-0095-48F3-AA06-05BD4B393577}"/>
              </a:ext>
            </a:extLst>
          </p:cNvPr>
          <p:cNvGrpSpPr/>
          <p:nvPr/>
        </p:nvGrpSpPr>
        <p:grpSpPr>
          <a:xfrm>
            <a:off x="9430889" y="2725080"/>
            <a:ext cx="1126257" cy="1135721"/>
            <a:chOff x="7902055" y="1472917"/>
            <a:chExt cx="1126257" cy="1135721"/>
          </a:xfrm>
        </p:grpSpPr>
        <p:pic>
          <p:nvPicPr>
            <p:cNvPr id="13" name="Kuva 12" descr="Kuva, joka sisältää kohteen peili, objekti&#10;&#10;Kuvaus luotu automaattisesti">
              <a:extLst>
                <a:ext uri="{FF2B5EF4-FFF2-40B4-BE49-F238E27FC236}">
                  <a16:creationId xmlns:a16="http://schemas.microsoft.com/office/drawing/2014/main" id="{A81D338F-F609-4672-B1A1-62E60C41EE13}"/>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rot="3993095">
              <a:off x="7897323" y="1477649"/>
              <a:ext cx="1135721" cy="1126257"/>
            </a:xfrm>
            <a:prstGeom prst="rect">
              <a:avLst/>
            </a:prstGeom>
          </p:spPr>
        </p:pic>
        <p:sp>
          <p:nvSpPr>
            <p:cNvPr id="14" name="Tekstiruutu 13">
              <a:hlinkClick r:id="rId5" tooltip="Katso lisää"/>
              <a:extLst>
                <a:ext uri="{FF2B5EF4-FFF2-40B4-BE49-F238E27FC236}">
                  <a16:creationId xmlns:a16="http://schemas.microsoft.com/office/drawing/2014/main" id="{40E02B68-2CFB-4B90-A960-92CE8A6CD08F}"/>
                </a:ext>
              </a:extLst>
            </p:cNvPr>
            <p:cNvSpPr txBox="1"/>
            <p:nvPr/>
          </p:nvSpPr>
          <p:spPr>
            <a:xfrm>
              <a:off x="8172400" y="1484784"/>
              <a:ext cx="843388" cy="738664"/>
            </a:xfrm>
            <a:prstGeom prst="rect">
              <a:avLst/>
            </a:prstGeom>
            <a:noFill/>
          </p:spPr>
          <p:txBody>
            <a:bodyPr wrap="square" rtlCol="0">
              <a:spAutoFit/>
            </a:bodyPr>
            <a:lstStyle/>
            <a:p>
              <a:pPr algn="ctr">
                <a:buNone/>
              </a:pPr>
              <a:r>
                <a:rPr lang="fi-FI" sz="1400" b="1" dirty="0"/>
                <a:t>Katso YTL</a:t>
              </a:r>
            </a:p>
            <a:p>
              <a:pPr algn="ctr">
                <a:buNone/>
              </a:pPr>
              <a:endParaRPr lang="fi-FI" sz="1400" b="1" dirty="0"/>
            </a:p>
          </p:txBody>
        </p:sp>
      </p:grpSp>
    </p:spTree>
    <p:extLst>
      <p:ext uri="{BB962C8B-B14F-4D97-AF65-F5344CB8AC3E}">
        <p14:creationId xmlns:p14="http://schemas.microsoft.com/office/powerpoint/2010/main" val="3597633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8" grpId="0">
        <p:bldAsOne/>
      </p:bldGraphic>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43160FA-33E2-44C4-8B83-B24DF8EDF038}"/>
              </a:ext>
            </a:extLst>
          </p:cNvPr>
          <p:cNvSpPr>
            <a:spLocks noGrp="1"/>
          </p:cNvSpPr>
          <p:nvPr>
            <p:ph type="ctrTitle" idx="4294967295"/>
          </p:nvPr>
        </p:nvSpPr>
        <p:spPr>
          <a:xfrm>
            <a:off x="3885542" y="63137"/>
            <a:ext cx="5234795" cy="620688"/>
          </a:xfrm>
          <a:prstGeom prst="rect">
            <a:avLst/>
          </a:prstGeom>
        </p:spPr>
        <p:txBody>
          <a:bodyPr>
            <a:normAutofit fontScale="90000"/>
          </a:bodyPr>
          <a:lstStyle/>
          <a:p>
            <a:r>
              <a:rPr lang="fi-FI" dirty="0"/>
              <a:t>Kompensaatio</a:t>
            </a:r>
          </a:p>
        </p:txBody>
      </p:sp>
      <p:sp>
        <p:nvSpPr>
          <p:cNvPr id="6" name="Tekstiruutu 5">
            <a:extLst>
              <a:ext uri="{FF2B5EF4-FFF2-40B4-BE49-F238E27FC236}">
                <a16:creationId xmlns:a16="http://schemas.microsoft.com/office/drawing/2014/main" id="{C0D9D601-7B00-4708-8216-D43A6AFFA49E}"/>
              </a:ext>
            </a:extLst>
          </p:cNvPr>
          <p:cNvSpPr txBox="1"/>
          <p:nvPr/>
        </p:nvSpPr>
        <p:spPr>
          <a:xfrm>
            <a:off x="1775520" y="1196752"/>
            <a:ext cx="8679972" cy="1631216"/>
          </a:xfrm>
          <a:prstGeom prst="rect">
            <a:avLst/>
          </a:prstGeom>
          <a:noFill/>
          <a:ln w="38100">
            <a:solidFill>
              <a:srgbClr val="C00000"/>
            </a:solidFill>
          </a:ln>
        </p:spPr>
        <p:txBody>
          <a:bodyPr wrap="square" rtlCol="0">
            <a:spAutoFit/>
          </a:bodyPr>
          <a:lstStyle/>
          <a:p>
            <a:pPr marL="342900" indent="-342900">
              <a:buFont typeface="Arial" panose="020B0604020202020204" pitchFamily="34" charset="0"/>
              <a:buChar char="•"/>
            </a:pPr>
            <a:r>
              <a:rPr lang="fi-FI" sz="2000" b="1" dirty="0"/>
              <a:t>voit valmistua ylioppilaaksi vaikka et saa hyväksyttyä arvosanaa jostakin pakollisesta kokeesta (ellet ole kieltänyt kompensaatiota)</a:t>
            </a:r>
          </a:p>
          <a:p>
            <a:pPr marL="342900" indent="-342900">
              <a:buFont typeface="Arial" panose="020B0604020202020204" pitchFamily="34" charset="0"/>
              <a:buChar char="•"/>
            </a:pPr>
            <a:r>
              <a:rPr lang="fi-FI" sz="2000" b="1" dirty="0"/>
              <a:t>kompensaatiossa annetaan </a:t>
            </a:r>
            <a:r>
              <a:rPr lang="fi-FI" sz="2000" b="1" u="sng" dirty="0">
                <a:highlight>
                  <a:srgbClr val="FFFF00"/>
                </a:highlight>
              </a:rPr>
              <a:t>pisteitä muiden neljän tutkintoon laskettavien kokeiden arvosanoista (a=2, L=7-&gt;10 pistettä riittää; </a:t>
            </a:r>
            <a:r>
              <a:rPr lang="fi-FI" sz="2000" b="1" u="sng" dirty="0" err="1">
                <a:highlight>
                  <a:srgbClr val="FFFF00"/>
                </a:highlight>
              </a:rPr>
              <a:t>esim</a:t>
            </a:r>
            <a:r>
              <a:rPr lang="fi-FI" sz="2000" b="1" u="sng" dirty="0">
                <a:highlight>
                  <a:srgbClr val="FFFF00"/>
                </a:highlight>
              </a:rPr>
              <a:t> 2 a:ta ja 2b:tä)</a:t>
            </a:r>
            <a:endParaRPr lang="fi-FI" sz="2000" b="1" dirty="0"/>
          </a:p>
        </p:txBody>
      </p:sp>
      <p:sp>
        <p:nvSpPr>
          <p:cNvPr id="10" name="Vuokaaviosymboli: Rajoitin 9">
            <a:extLst>
              <a:ext uri="{FF2B5EF4-FFF2-40B4-BE49-F238E27FC236}">
                <a16:creationId xmlns:a16="http://schemas.microsoft.com/office/drawing/2014/main" id="{EF64243C-803F-4968-BC3C-3F00B361EEDE}"/>
              </a:ext>
            </a:extLst>
          </p:cNvPr>
          <p:cNvSpPr/>
          <p:nvPr/>
        </p:nvSpPr>
        <p:spPr>
          <a:xfrm>
            <a:off x="4376192" y="3237251"/>
            <a:ext cx="1584176" cy="767814"/>
          </a:xfrm>
          <a:prstGeom prst="flowChartTerminator">
            <a:avLst/>
          </a:prstGeom>
          <a:solidFill>
            <a:srgbClr val="FF5050"/>
          </a:solidFill>
          <a:ln w="76200">
            <a:solidFill>
              <a:srgbClr val="C00000"/>
            </a:solidFill>
          </a:ln>
          <a:effectLst/>
          <a:scene3d>
            <a:camera prst="orthographicFront">
              <a:rot lat="0" lon="0" rev="0"/>
            </a:camera>
            <a:lightRig rig="glow" dir="t">
              <a:rot lat="0" lon="0" rev="14100000"/>
            </a:lightRig>
          </a:scene3d>
          <a:sp3d prstMaterial="softEdge">
            <a:bevelT w="127000" prst="artDeco"/>
          </a:sp3d>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fi-FI" sz="3200" b="1" dirty="0">
                <a:solidFill>
                  <a:schemeClr val="tx1"/>
                </a:solidFill>
              </a:rPr>
              <a:t>i </a:t>
            </a:r>
          </a:p>
        </p:txBody>
      </p:sp>
      <p:sp>
        <p:nvSpPr>
          <p:cNvPr id="11" name="Vuokaaviosymboli: Rajoitin 10">
            <a:extLst>
              <a:ext uri="{FF2B5EF4-FFF2-40B4-BE49-F238E27FC236}">
                <a16:creationId xmlns:a16="http://schemas.microsoft.com/office/drawing/2014/main" id="{237322BD-A0D9-4FDC-B4B7-102287247F06}"/>
              </a:ext>
            </a:extLst>
          </p:cNvPr>
          <p:cNvSpPr/>
          <p:nvPr/>
        </p:nvSpPr>
        <p:spPr>
          <a:xfrm>
            <a:off x="8112224" y="3237250"/>
            <a:ext cx="1584176" cy="767814"/>
          </a:xfrm>
          <a:prstGeom prst="flowChartTerminator">
            <a:avLst/>
          </a:prstGeom>
          <a:solidFill>
            <a:srgbClr val="990000"/>
          </a:solidFill>
          <a:ln w="76200">
            <a:solidFill>
              <a:srgbClr val="C00000"/>
            </a:solidFill>
          </a:ln>
          <a:effectLst/>
          <a:scene3d>
            <a:camera prst="orthographicFront">
              <a:rot lat="0" lon="0" rev="0"/>
            </a:camera>
            <a:lightRig rig="glow" dir="t">
              <a:rot lat="0" lon="0" rev="14100000"/>
            </a:lightRig>
          </a:scene3d>
          <a:sp3d prstMaterial="softEdge">
            <a:bevelT w="127000" prst="artDeco"/>
          </a:sp3d>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fi-FI" sz="3200" b="1" dirty="0">
                <a:solidFill>
                  <a:schemeClr val="bg1"/>
                </a:solidFill>
              </a:rPr>
              <a:t>(i =)</a:t>
            </a:r>
          </a:p>
        </p:txBody>
      </p:sp>
      <p:sp>
        <p:nvSpPr>
          <p:cNvPr id="12" name="Vuokaaviosymboli: Rajoitin 11">
            <a:extLst>
              <a:ext uri="{FF2B5EF4-FFF2-40B4-BE49-F238E27FC236}">
                <a16:creationId xmlns:a16="http://schemas.microsoft.com/office/drawing/2014/main" id="{5202B7DE-E360-461E-8694-0B93F04E2D50}"/>
              </a:ext>
            </a:extLst>
          </p:cNvPr>
          <p:cNvSpPr/>
          <p:nvPr/>
        </p:nvSpPr>
        <p:spPr>
          <a:xfrm>
            <a:off x="6231634" y="3237250"/>
            <a:ext cx="1584176" cy="767814"/>
          </a:xfrm>
          <a:prstGeom prst="flowChartTerminator">
            <a:avLst/>
          </a:prstGeom>
          <a:solidFill>
            <a:srgbClr val="FF0000"/>
          </a:solidFill>
          <a:ln w="76200">
            <a:solidFill>
              <a:srgbClr val="C00000"/>
            </a:solidFill>
          </a:ln>
          <a:effectLst/>
          <a:scene3d>
            <a:camera prst="orthographicFront">
              <a:rot lat="0" lon="0" rev="0"/>
            </a:camera>
            <a:lightRig rig="glow" dir="t">
              <a:rot lat="0" lon="0" rev="14100000"/>
            </a:lightRig>
          </a:scene3d>
          <a:sp3d prstMaterial="softEdge">
            <a:bevelT w="127000" prst="artDeco"/>
          </a:sp3d>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fi-FI" sz="3200" b="1" dirty="0">
                <a:solidFill>
                  <a:schemeClr val="bg1"/>
                </a:solidFill>
              </a:rPr>
              <a:t>(i -)</a:t>
            </a:r>
          </a:p>
        </p:txBody>
      </p:sp>
      <p:sp>
        <p:nvSpPr>
          <p:cNvPr id="13" name="Vuokaaviosymboli: Rajoitin 12">
            <a:extLst>
              <a:ext uri="{FF2B5EF4-FFF2-40B4-BE49-F238E27FC236}">
                <a16:creationId xmlns:a16="http://schemas.microsoft.com/office/drawing/2014/main" id="{96E37285-C909-4F66-9C75-7586F927E0A4}"/>
              </a:ext>
            </a:extLst>
          </p:cNvPr>
          <p:cNvSpPr/>
          <p:nvPr/>
        </p:nvSpPr>
        <p:spPr>
          <a:xfrm>
            <a:off x="2495600" y="3212977"/>
            <a:ext cx="1584176" cy="767814"/>
          </a:xfrm>
          <a:prstGeom prst="flowChartTerminator">
            <a:avLst/>
          </a:prstGeom>
          <a:solidFill>
            <a:srgbClr val="FF9966"/>
          </a:solidFill>
          <a:ln w="76200">
            <a:solidFill>
              <a:srgbClr val="C00000"/>
            </a:solidFill>
          </a:ln>
          <a:effectLst/>
          <a:scene3d>
            <a:camera prst="orthographicFront">
              <a:rot lat="0" lon="0" rev="0"/>
            </a:camera>
            <a:lightRig rig="glow" dir="t">
              <a:rot lat="0" lon="0" rev="14100000"/>
            </a:lightRig>
          </a:scene3d>
          <a:sp3d prstMaterial="softEdge">
            <a:bevelT w="127000" prst="artDeco"/>
          </a:sp3d>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fi-FI" sz="3200" b="1" dirty="0">
                <a:solidFill>
                  <a:schemeClr val="tx1"/>
                </a:solidFill>
              </a:rPr>
              <a:t>(i +)</a:t>
            </a:r>
          </a:p>
        </p:txBody>
      </p:sp>
      <p:sp>
        <p:nvSpPr>
          <p:cNvPr id="15" name="Tekstiruutu 14">
            <a:extLst>
              <a:ext uri="{FF2B5EF4-FFF2-40B4-BE49-F238E27FC236}">
                <a16:creationId xmlns:a16="http://schemas.microsoft.com/office/drawing/2014/main" id="{75011FB7-1B84-432E-8977-2C7CFDCF3996}"/>
              </a:ext>
            </a:extLst>
          </p:cNvPr>
          <p:cNvSpPr txBox="1"/>
          <p:nvPr/>
        </p:nvSpPr>
        <p:spPr>
          <a:xfrm>
            <a:off x="2044046" y="4287043"/>
            <a:ext cx="8156410" cy="1631216"/>
          </a:xfrm>
          <a:prstGeom prst="rect">
            <a:avLst/>
          </a:prstGeom>
          <a:noFill/>
          <a:ln w="38100">
            <a:solidFill>
              <a:srgbClr val="C00000"/>
            </a:solidFill>
          </a:ln>
        </p:spPr>
        <p:txBody>
          <a:bodyPr wrap="square" rtlCol="0">
            <a:spAutoFit/>
          </a:bodyPr>
          <a:lstStyle/>
          <a:p>
            <a:pPr marL="342900" indent="-342900">
              <a:buFont typeface="Arial" panose="020B0604020202020204" pitchFamily="34" charset="0"/>
              <a:buChar char="•"/>
            </a:pPr>
            <a:r>
              <a:rPr lang="fi-FI" sz="2000" b="1" dirty="0"/>
              <a:t>hylättyä koetta et voi kompensoida tutkintoa täydentämällä</a:t>
            </a:r>
          </a:p>
          <a:p>
            <a:pPr marL="342900" indent="-342900">
              <a:buFont typeface="Arial" panose="020B0604020202020204" pitchFamily="34" charset="0"/>
              <a:buChar char="•"/>
            </a:pPr>
            <a:r>
              <a:rPr lang="fi-FI" sz="2000" b="1" dirty="0"/>
              <a:t>ylioppilaana voit uusia hylätyn kokeen niin monta kertaa kuin haluat</a:t>
            </a:r>
          </a:p>
          <a:p>
            <a:pPr marL="342900" indent="-342900">
              <a:buFont typeface="Arial" panose="020B0604020202020204" pitchFamily="34" charset="0"/>
              <a:buChar char="•"/>
            </a:pPr>
            <a:r>
              <a:rPr lang="fi-FI" sz="2000" b="1" dirty="0"/>
              <a:t>keskeytetyn kokeen tapauksessa kompensaatio ei ole mahdollinen</a:t>
            </a:r>
          </a:p>
        </p:txBody>
      </p:sp>
      <p:sp>
        <p:nvSpPr>
          <p:cNvPr id="17" name="Tekstiruutu 16">
            <a:extLst>
              <a:ext uri="{FF2B5EF4-FFF2-40B4-BE49-F238E27FC236}">
                <a16:creationId xmlns:a16="http://schemas.microsoft.com/office/drawing/2014/main" id="{0560FFA9-4233-4A8D-BA75-78DF1F2EED11}"/>
              </a:ext>
            </a:extLst>
          </p:cNvPr>
          <p:cNvSpPr txBox="1"/>
          <p:nvPr/>
        </p:nvSpPr>
        <p:spPr>
          <a:xfrm rot="20122697">
            <a:off x="1774327" y="5688348"/>
            <a:ext cx="1128835" cy="338554"/>
          </a:xfrm>
          <a:prstGeom prst="rect">
            <a:avLst/>
          </a:prstGeom>
          <a:solidFill>
            <a:srgbClr val="C00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rtlCol="0">
            <a:spAutoFit/>
          </a:bodyPr>
          <a:lstStyle/>
          <a:p>
            <a:r>
              <a:rPr lang="fi-FI" sz="1600" b="1" dirty="0">
                <a:solidFill>
                  <a:schemeClr val="bg1"/>
                </a:solidFill>
              </a:rPr>
              <a:t>HUOMIOI!</a:t>
            </a:r>
          </a:p>
        </p:txBody>
      </p:sp>
      <p:grpSp>
        <p:nvGrpSpPr>
          <p:cNvPr id="18" name="Ryhmä 17">
            <a:extLst>
              <a:ext uri="{FF2B5EF4-FFF2-40B4-BE49-F238E27FC236}">
                <a16:creationId xmlns:a16="http://schemas.microsoft.com/office/drawing/2014/main" id="{1EAA9880-1DFB-4270-9741-015B9078E6FA}"/>
              </a:ext>
            </a:extLst>
          </p:cNvPr>
          <p:cNvGrpSpPr/>
          <p:nvPr/>
        </p:nvGrpSpPr>
        <p:grpSpPr>
          <a:xfrm>
            <a:off x="10100447" y="6349128"/>
            <a:ext cx="615874" cy="546128"/>
            <a:chOff x="8576447" y="6349128"/>
            <a:chExt cx="615874" cy="546128"/>
          </a:xfrm>
        </p:grpSpPr>
        <p:sp>
          <p:nvSpPr>
            <p:cNvPr id="19" name="Tekstiruutu 18">
              <a:extLst>
                <a:ext uri="{FF2B5EF4-FFF2-40B4-BE49-F238E27FC236}">
                  <a16:creationId xmlns:a16="http://schemas.microsoft.com/office/drawing/2014/main" id="{DEB30D4C-CDDB-41B7-A03F-B24BC255A3BF}"/>
                </a:ext>
              </a:extLst>
            </p:cNvPr>
            <p:cNvSpPr txBox="1"/>
            <p:nvPr/>
          </p:nvSpPr>
          <p:spPr>
            <a:xfrm>
              <a:off x="8576447" y="6587479"/>
              <a:ext cx="615874" cy="307777"/>
            </a:xfrm>
            <a:prstGeom prst="rect">
              <a:avLst/>
            </a:prstGeom>
            <a:noFill/>
          </p:spPr>
          <p:txBody>
            <a:bodyPr wrap="none" rtlCol="0">
              <a:spAutoFit/>
            </a:bodyPr>
            <a:lstStyle/>
            <a:p>
              <a:r>
                <a:rPr lang="fi-FI" sz="1400" b="1" dirty="0"/>
                <a:t>Lisää</a:t>
              </a:r>
            </a:p>
          </p:txBody>
        </p:sp>
        <p:sp>
          <p:nvSpPr>
            <p:cNvPr id="20" name="Toimintopainike: Eteenpäin tai seuraava 19">
              <a:hlinkClick r:id="" action="ppaction://hlinkshowjump?jump=nextslide" highlightClick="1"/>
              <a:extLst>
                <a:ext uri="{FF2B5EF4-FFF2-40B4-BE49-F238E27FC236}">
                  <a16:creationId xmlns:a16="http://schemas.microsoft.com/office/drawing/2014/main" id="{2C9A85C2-6279-4D1D-9D7E-9FD20CE46E0A}"/>
                </a:ext>
              </a:extLst>
            </p:cNvPr>
            <p:cNvSpPr/>
            <p:nvPr/>
          </p:nvSpPr>
          <p:spPr>
            <a:xfrm>
              <a:off x="8673105" y="6349128"/>
              <a:ext cx="360040" cy="307777"/>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grpSp>
    </p:spTree>
    <p:extLst>
      <p:ext uri="{BB962C8B-B14F-4D97-AF65-F5344CB8AC3E}">
        <p14:creationId xmlns:p14="http://schemas.microsoft.com/office/powerpoint/2010/main" val="22096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ppt_x"/>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additive="base">
                                        <p:cTn id="27" dur="500" fill="hold"/>
                                        <p:tgtEl>
                                          <p:spTgt spid="17"/>
                                        </p:tgtEl>
                                        <p:attrNameLst>
                                          <p:attrName>ppt_x</p:attrName>
                                        </p:attrNameLst>
                                      </p:cBhvr>
                                      <p:tavLst>
                                        <p:tav tm="0">
                                          <p:val>
                                            <p:strVal val="#ppt_x"/>
                                          </p:val>
                                        </p:tav>
                                        <p:tav tm="100000">
                                          <p:val>
                                            <p:strVal val="#ppt_x"/>
                                          </p:val>
                                        </p:tav>
                                      </p:tavLst>
                                    </p:anim>
                                    <p:anim calcmode="lin" valueType="num">
                                      <p:cBhvr additive="base">
                                        <p:cTn id="28" dur="500" fill="hold"/>
                                        <p:tgtEl>
                                          <p:spTgt spid="17"/>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ppt_x"/>
                                          </p:val>
                                        </p:tav>
                                        <p:tav tm="100000">
                                          <p:val>
                                            <p:strVal val="#ppt_x"/>
                                          </p:val>
                                        </p:tav>
                                      </p:tavLst>
                                    </p:anim>
                                    <p:anim calcmode="lin" valueType="num">
                                      <p:cBhvr additive="base">
                                        <p:cTn id="3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5" grpId="0" animBg="1"/>
      <p:bldP spid="1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43160FA-33E2-44C4-8B83-B24DF8EDF038}"/>
              </a:ext>
            </a:extLst>
          </p:cNvPr>
          <p:cNvSpPr>
            <a:spLocks noGrp="1"/>
          </p:cNvSpPr>
          <p:nvPr>
            <p:ph type="ctrTitle" idx="4294967295"/>
          </p:nvPr>
        </p:nvSpPr>
        <p:spPr>
          <a:xfrm>
            <a:off x="2711624" y="175747"/>
            <a:ext cx="6192688" cy="620688"/>
          </a:xfrm>
          <a:prstGeom prst="rect">
            <a:avLst/>
          </a:prstGeom>
        </p:spPr>
        <p:txBody>
          <a:bodyPr>
            <a:normAutofit fontScale="90000"/>
          </a:bodyPr>
          <a:lstStyle/>
          <a:p>
            <a:pPr algn="ctr"/>
            <a:r>
              <a:rPr lang="fi-FI" dirty="0"/>
              <a:t>Osallistumisen edellytykset</a:t>
            </a:r>
          </a:p>
        </p:txBody>
      </p:sp>
      <p:sp>
        <p:nvSpPr>
          <p:cNvPr id="5" name="Vuokaaviosymboli: Rajoitin 4">
            <a:extLst>
              <a:ext uri="{FF2B5EF4-FFF2-40B4-BE49-F238E27FC236}">
                <a16:creationId xmlns:a16="http://schemas.microsoft.com/office/drawing/2014/main" id="{67EF36CD-1330-4190-A0AF-5DE3C9BE8DE5}"/>
              </a:ext>
            </a:extLst>
          </p:cNvPr>
          <p:cNvSpPr/>
          <p:nvPr/>
        </p:nvSpPr>
        <p:spPr>
          <a:xfrm>
            <a:off x="1679873" y="1124744"/>
            <a:ext cx="5184576" cy="792088"/>
          </a:xfrm>
          <a:prstGeom prst="flowChartTerminator">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i-FI" sz="2400" b="1" dirty="0"/>
              <a:t>Lukion oppimäärää suorittava</a:t>
            </a:r>
          </a:p>
        </p:txBody>
      </p:sp>
      <p:sp>
        <p:nvSpPr>
          <p:cNvPr id="45" name="Vuokaaviosymboli: Rajoitin 44">
            <a:extLst>
              <a:ext uri="{FF2B5EF4-FFF2-40B4-BE49-F238E27FC236}">
                <a16:creationId xmlns:a16="http://schemas.microsoft.com/office/drawing/2014/main" id="{B26A78CC-7D16-4136-B81A-9461C2B01FEA}"/>
              </a:ext>
            </a:extLst>
          </p:cNvPr>
          <p:cNvSpPr/>
          <p:nvPr/>
        </p:nvSpPr>
        <p:spPr>
          <a:xfrm>
            <a:off x="1679346" y="5007946"/>
            <a:ext cx="5640790" cy="864096"/>
          </a:xfrm>
          <a:prstGeom prst="flowChartTerminator">
            <a:avLst/>
          </a:prstGeom>
          <a:solidFill>
            <a:schemeClr val="accent6">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i-FI" sz="2400" b="1" dirty="0"/>
              <a:t>Ammatillista perustutkintoa suorittava</a:t>
            </a:r>
          </a:p>
        </p:txBody>
      </p:sp>
      <p:sp>
        <p:nvSpPr>
          <p:cNvPr id="6" name="Tekstiruutu 5">
            <a:extLst>
              <a:ext uri="{FF2B5EF4-FFF2-40B4-BE49-F238E27FC236}">
                <a16:creationId xmlns:a16="http://schemas.microsoft.com/office/drawing/2014/main" id="{CE5DF108-F80E-4AEF-91AC-66AEF9A1B512}"/>
              </a:ext>
            </a:extLst>
          </p:cNvPr>
          <p:cNvSpPr txBox="1"/>
          <p:nvPr/>
        </p:nvSpPr>
        <p:spPr>
          <a:xfrm>
            <a:off x="1847528" y="2085817"/>
            <a:ext cx="8457164" cy="2246769"/>
          </a:xfrm>
          <a:prstGeom prst="rect">
            <a:avLst/>
          </a:prstGeom>
          <a:noFill/>
        </p:spPr>
        <p:txBody>
          <a:bodyPr wrap="square" rtlCol="0">
            <a:spAutoFit/>
          </a:bodyPr>
          <a:lstStyle/>
          <a:p>
            <a:pPr marL="342900" indent="-342900">
              <a:buFont typeface="Wingdings" panose="05000000000000000000" pitchFamily="2" charset="2"/>
              <a:buChar char="ü"/>
            </a:pPr>
            <a:r>
              <a:rPr lang="fi-FI" sz="2000" b="1" dirty="0"/>
              <a:t>voit osallistua kokeeseen </a:t>
            </a:r>
            <a:r>
              <a:rPr lang="fi-FI" sz="2000" b="1" u="sng" dirty="0">
                <a:highlight>
                  <a:srgbClr val="FFFF00"/>
                </a:highlight>
              </a:rPr>
              <a:t>opiskeltuasi oppiaineen pakolliset opinnot</a:t>
            </a:r>
          </a:p>
          <a:p>
            <a:pPr marL="342900" indent="-342900">
              <a:buFont typeface="Wingdings" panose="05000000000000000000" pitchFamily="2" charset="2"/>
              <a:buChar char="ü"/>
            </a:pPr>
            <a:r>
              <a:rPr lang="fi-FI" sz="2000" b="1" dirty="0"/>
              <a:t>jos vieraassa kielessä ei ole pakollisia opintoja, on opintoja oltava kuusi opintopistettä</a:t>
            </a:r>
          </a:p>
          <a:p>
            <a:pPr marL="342900" indent="-342900">
              <a:buFont typeface="Wingdings" panose="05000000000000000000" pitchFamily="2" charset="2"/>
              <a:buChar char="ü"/>
            </a:pPr>
            <a:r>
              <a:rPr lang="fi-FI" sz="2000" b="1" dirty="0"/>
              <a:t>jos reaaliaineessa ei ole pakollisia opintoja, on opiskeltava 4 opintopistettä</a:t>
            </a:r>
          </a:p>
          <a:p>
            <a:pPr marL="342900" indent="-342900">
              <a:buFont typeface="Wingdings" panose="05000000000000000000" pitchFamily="2" charset="2"/>
              <a:buChar char="ü"/>
            </a:pPr>
            <a:r>
              <a:rPr lang="fi-FI" sz="2000" b="1" dirty="0"/>
              <a:t>erityisestä syystä rehtorin päätöksellä poikkeukset, jos on riittävät edellytykset kokeesta suoriutumiseen</a:t>
            </a:r>
          </a:p>
        </p:txBody>
      </p:sp>
      <p:sp>
        <p:nvSpPr>
          <p:cNvPr id="46" name="Tekstiruutu 45">
            <a:extLst>
              <a:ext uri="{FF2B5EF4-FFF2-40B4-BE49-F238E27FC236}">
                <a16:creationId xmlns:a16="http://schemas.microsoft.com/office/drawing/2014/main" id="{51DD5F3D-2892-4F8E-8FB0-C9BD7BC7726E}"/>
              </a:ext>
            </a:extLst>
          </p:cNvPr>
          <p:cNvSpPr txBox="1"/>
          <p:nvPr/>
        </p:nvSpPr>
        <p:spPr>
          <a:xfrm>
            <a:off x="1611102" y="5965127"/>
            <a:ext cx="8693591" cy="707886"/>
          </a:xfrm>
          <a:prstGeom prst="rect">
            <a:avLst/>
          </a:prstGeom>
          <a:noFill/>
        </p:spPr>
        <p:txBody>
          <a:bodyPr wrap="square" rtlCol="0">
            <a:spAutoFit/>
          </a:bodyPr>
          <a:lstStyle/>
          <a:p>
            <a:pPr marL="342900" indent="-342900">
              <a:buFont typeface="Wingdings" panose="05000000000000000000" pitchFamily="2" charset="2"/>
              <a:buChar char="ü"/>
            </a:pPr>
            <a:r>
              <a:rPr lang="fi-FI" sz="2000" b="1" dirty="0"/>
              <a:t>voit osallistua suoritettuasi vähintään 90 opintopistettä vastaavan osaamisen</a:t>
            </a:r>
          </a:p>
        </p:txBody>
      </p:sp>
      <p:sp>
        <p:nvSpPr>
          <p:cNvPr id="48" name="Tekstiruutu 47">
            <a:extLst>
              <a:ext uri="{FF2B5EF4-FFF2-40B4-BE49-F238E27FC236}">
                <a16:creationId xmlns:a16="http://schemas.microsoft.com/office/drawing/2014/main" id="{70888625-8960-4FDD-82BB-F5740D75C3BC}"/>
              </a:ext>
            </a:extLst>
          </p:cNvPr>
          <p:cNvSpPr txBox="1"/>
          <p:nvPr/>
        </p:nvSpPr>
        <p:spPr>
          <a:xfrm>
            <a:off x="2931951" y="4336473"/>
            <a:ext cx="6692442" cy="707886"/>
          </a:xfrm>
          <a:prstGeom prst="rect">
            <a:avLst/>
          </a:prstGeom>
          <a:noFill/>
          <a:ln w="22225">
            <a:solidFill>
              <a:srgbClr val="C00000"/>
            </a:solidFill>
          </a:ln>
          <a:effectLst>
            <a:glow rad="63500">
              <a:schemeClr val="accent2">
                <a:satMod val="175000"/>
                <a:alpha val="40000"/>
              </a:schemeClr>
            </a:glow>
          </a:effectLst>
        </p:spPr>
        <p:txBody>
          <a:bodyPr wrap="square" rtlCol="0">
            <a:spAutoFit/>
          </a:bodyPr>
          <a:lstStyle/>
          <a:p>
            <a:r>
              <a:rPr lang="fi-FI" sz="2000" b="1" dirty="0"/>
              <a:t>   Koetehtävät perustuvat pakollisiin ja valinnaisiin opintoihin</a:t>
            </a:r>
          </a:p>
        </p:txBody>
      </p:sp>
      <p:grpSp>
        <p:nvGrpSpPr>
          <p:cNvPr id="8" name="Ryhmä 7">
            <a:extLst>
              <a:ext uri="{FF2B5EF4-FFF2-40B4-BE49-F238E27FC236}">
                <a16:creationId xmlns:a16="http://schemas.microsoft.com/office/drawing/2014/main" id="{8CD8C4DF-3366-48D1-8ABF-14B477F22ADA}"/>
              </a:ext>
            </a:extLst>
          </p:cNvPr>
          <p:cNvGrpSpPr/>
          <p:nvPr/>
        </p:nvGrpSpPr>
        <p:grpSpPr>
          <a:xfrm>
            <a:off x="9844717" y="6309320"/>
            <a:ext cx="839132" cy="621824"/>
            <a:chOff x="8320717" y="6309320"/>
            <a:chExt cx="839132" cy="621824"/>
          </a:xfrm>
        </p:grpSpPr>
        <p:pic>
          <p:nvPicPr>
            <p:cNvPr id="4" name="Kuva 3" descr="Paluu">
              <a:hlinkClick r:id="rId2" action="ppaction://hlinksldjump"/>
              <a:extLst>
                <a:ext uri="{FF2B5EF4-FFF2-40B4-BE49-F238E27FC236}">
                  <a16:creationId xmlns:a16="http://schemas.microsoft.com/office/drawing/2014/main" id="{003CA5AE-891E-487C-A4C0-B83D2B93A7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38025" y="6309320"/>
              <a:ext cx="621824" cy="621824"/>
            </a:xfrm>
            <a:prstGeom prst="rect">
              <a:avLst/>
            </a:prstGeom>
          </p:spPr>
        </p:pic>
        <p:sp>
          <p:nvSpPr>
            <p:cNvPr id="7" name="Tekstiruutu 6">
              <a:hlinkClick r:id="rId2" action="ppaction://hlinksldjump"/>
              <a:extLst>
                <a:ext uri="{FF2B5EF4-FFF2-40B4-BE49-F238E27FC236}">
                  <a16:creationId xmlns:a16="http://schemas.microsoft.com/office/drawing/2014/main" id="{EB93F284-8105-4FBC-AA03-50E9E1773223}"/>
                </a:ext>
              </a:extLst>
            </p:cNvPr>
            <p:cNvSpPr txBox="1"/>
            <p:nvPr/>
          </p:nvSpPr>
          <p:spPr>
            <a:xfrm>
              <a:off x="8320717" y="6411846"/>
              <a:ext cx="754950" cy="307777"/>
            </a:xfrm>
            <a:prstGeom prst="rect">
              <a:avLst/>
            </a:prstGeom>
            <a:noFill/>
          </p:spPr>
          <p:txBody>
            <a:bodyPr wrap="none" rtlCol="0">
              <a:spAutoFit/>
            </a:bodyPr>
            <a:lstStyle/>
            <a:p>
              <a:r>
                <a:rPr lang="fi-FI" sz="1400" b="1" dirty="0"/>
                <a:t>Alkuun</a:t>
              </a:r>
            </a:p>
          </p:txBody>
        </p:sp>
      </p:grpSp>
      <p:sp>
        <p:nvSpPr>
          <p:cNvPr id="11" name="Tekstiruutu 10">
            <a:extLst>
              <a:ext uri="{FF2B5EF4-FFF2-40B4-BE49-F238E27FC236}">
                <a16:creationId xmlns:a16="http://schemas.microsoft.com/office/drawing/2014/main" id="{E718CC13-09D3-49E5-AC0D-444131173CF7}"/>
              </a:ext>
            </a:extLst>
          </p:cNvPr>
          <p:cNvSpPr txBox="1"/>
          <p:nvPr/>
        </p:nvSpPr>
        <p:spPr>
          <a:xfrm rot="20122697">
            <a:off x="2062359" y="4248188"/>
            <a:ext cx="1128835" cy="338554"/>
          </a:xfrm>
          <a:prstGeom prst="rect">
            <a:avLst/>
          </a:prstGeom>
          <a:solidFill>
            <a:srgbClr val="C00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rtlCol="0">
            <a:spAutoFit/>
          </a:bodyPr>
          <a:lstStyle/>
          <a:p>
            <a:r>
              <a:rPr lang="fi-FI" sz="1600" b="1" dirty="0">
                <a:solidFill>
                  <a:schemeClr val="bg1"/>
                </a:solidFill>
              </a:rPr>
              <a:t>HUOMIOI!</a:t>
            </a:r>
          </a:p>
        </p:txBody>
      </p:sp>
    </p:spTree>
    <p:extLst>
      <p:ext uri="{BB962C8B-B14F-4D97-AF65-F5344CB8AC3E}">
        <p14:creationId xmlns:p14="http://schemas.microsoft.com/office/powerpoint/2010/main" val="3102892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 calcmode="lin" valueType="num">
                                      <p:cBhvr additive="base">
                                        <p:cTn id="7" dur="500" fill="hold"/>
                                        <p:tgtEl>
                                          <p:spTgt spid="45"/>
                                        </p:tgtEl>
                                        <p:attrNameLst>
                                          <p:attrName>ppt_x</p:attrName>
                                        </p:attrNameLst>
                                      </p:cBhvr>
                                      <p:tavLst>
                                        <p:tav tm="0">
                                          <p:val>
                                            <p:strVal val="#ppt_x"/>
                                          </p:val>
                                        </p:tav>
                                        <p:tav tm="100000">
                                          <p:val>
                                            <p:strVal val="#ppt_x"/>
                                          </p:val>
                                        </p:tav>
                                      </p:tavLst>
                                    </p:anim>
                                    <p:anim calcmode="lin" valueType="num">
                                      <p:cBhvr additive="base">
                                        <p:cTn id="8" dur="500" fill="hold"/>
                                        <p:tgtEl>
                                          <p:spTgt spid="4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6"/>
                                        </p:tgtEl>
                                        <p:attrNameLst>
                                          <p:attrName>style.visibility</p:attrName>
                                        </p:attrNameLst>
                                      </p:cBhvr>
                                      <p:to>
                                        <p:strVal val="visible"/>
                                      </p:to>
                                    </p:set>
                                    <p:anim calcmode="lin" valueType="num">
                                      <p:cBhvr additive="base">
                                        <p:cTn id="11" dur="500" fill="hold"/>
                                        <p:tgtEl>
                                          <p:spTgt spid="46"/>
                                        </p:tgtEl>
                                        <p:attrNameLst>
                                          <p:attrName>ppt_x</p:attrName>
                                        </p:attrNameLst>
                                      </p:cBhvr>
                                      <p:tavLst>
                                        <p:tav tm="0">
                                          <p:val>
                                            <p:strVal val="#ppt_x"/>
                                          </p:val>
                                        </p:tav>
                                        <p:tav tm="100000">
                                          <p:val>
                                            <p:strVal val="#ppt_x"/>
                                          </p:val>
                                        </p:tav>
                                      </p:tavLst>
                                    </p:anim>
                                    <p:anim calcmode="lin" valueType="num">
                                      <p:cBhvr additive="base">
                                        <p:cTn id="12" dur="500" fill="hold"/>
                                        <p:tgtEl>
                                          <p:spTgt spid="4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8"/>
                                        </p:tgtEl>
                                        <p:attrNameLst>
                                          <p:attrName>style.visibility</p:attrName>
                                        </p:attrNameLst>
                                      </p:cBhvr>
                                      <p:to>
                                        <p:strVal val="visible"/>
                                      </p:to>
                                    </p:set>
                                    <p:anim calcmode="lin" valueType="num">
                                      <p:cBhvr additive="base">
                                        <p:cTn id="15" dur="500" fill="hold"/>
                                        <p:tgtEl>
                                          <p:spTgt spid="48"/>
                                        </p:tgtEl>
                                        <p:attrNameLst>
                                          <p:attrName>ppt_x</p:attrName>
                                        </p:attrNameLst>
                                      </p:cBhvr>
                                      <p:tavLst>
                                        <p:tav tm="0">
                                          <p:val>
                                            <p:strVal val="#ppt_x"/>
                                          </p:val>
                                        </p:tav>
                                        <p:tav tm="100000">
                                          <p:val>
                                            <p:strVal val="#ppt_x"/>
                                          </p:val>
                                        </p:tav>
                                      </p:tavLst>
                                    </p:anim>
                                    <p:anim calcmode="lin" valueType="num">
                                      <p:cBhvr additive="base">
                                        <p:cTn id="16" dur="500" fill="hold"/>
                                        <p:tgtEl>
                                          <p:spTgt spid="4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46" grpId="0"/>
      <p:bldP spid="48"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43160FA-33E2-44C4-8B83-B24DF8EDF038}"/>
              </a:ext>
            </a:extLst>
          </p:cNvPr>
          <p:cNvSpPr>
            <a:spLocks noGrp="1"/>
          </p:cNvSpPr>
          <p:nvPr>
            <p:ph type="ctrTitle" idx="4294967295"/>
          </p:nvPr>
        </p:nvSpPr>
        <p:spPr>
          <a:xfrm>
            <a:off x="3291992" y="125144"/>
            <a:ext cx="6188385" cy="495545"/>
          </a:xfrm>
          <a:prstGeom prst="rect">
            <a:avLst/>
          </a:prstGeom>
        </p:spPr>
        <p:txBody>
          <a:bodyPr>
            <a:normAutofit fontScale="90000"/>
          </a:bodyPr>
          <a:lstStyle/>
          <a:p>
            <a:r>
              <a:rPr lang="fi-FI" dirty="0"/>
              <a:t>Ilmoittautumisen mitätöiminen</a:t>
            </a:r>
          </a:p>
        </p:txBody>
      </p:sp>
      <p:grpSp>
        <p:nvGrpSpPr>
          <p:cNvPr id="8" name="Ryhmä 7">
            <a:extLst>
              <a:ext uri="{FF2B5EF4-FFF2-40B4-BE49-F238E27FC236}">
                <a16:creationId xmlns:a16="http://schemas.microsoft.com/office/drawing/2014/main" id="{8CD8C4DF-3366-48D1-8ABF-14B477F22ADA}"/>
              </a:ext>
            </a:extLst>
          </p:cNvPr>
          <p:cNvGrpSpPr/>
          <p:nvPr/>
        </p:nvGrpSpPr>
        <p:grpSpPr>
          <a:xfrm>
            <a:off x="9844717" y="6309320"/>
            <a:ext cx="839132" cy="621824"/>
            <a:chOff x="8320717" y="6309320"/>
            <a:chExt cx="839132" cy="621824"/>
          </a:xfrm>
        </p:grpSpPr>
        <p:pic>
          <p:nvPicPr>
            <p:cNvPr id="4" name="Kuva 3" descr="Paluu">
              <a:hlinkClick r:id="rId2" action="ppaction://hlinksldjump"/>
              <a:extLst>
                <a:ext uri="{FF2B5EF4-FFF2-40B4-BE49-F238E27FC236}">
                  <a16:creationId xmlns:a16="http://schemas.microsoft.com/office/drawing/2014/main" id="{003CA5AE-891E-487C-A4C0-B83D2B93A7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38025" y="6309320"/>
              <a:ext cx="621824" cy="621824"/>
            </a:xfrm>
            <a:prstGeom prst="rect">
              <a:avLst/>
            </a:prstGeom>
          </p:spPr>
        </p:pic>
        <p:sp>
          <p:nvSpPr>
            <p:cNvPr id="7" name="Tekstiruutu 6">
              <a:hlinkClick r:id="rId2" action="ppaction://hlinksldjump"/>
              <a:extLst>
                <a:ext uri="{FF2B5EF4-FFF2-40B4-BE49-F238E27FC236}">
                  <a16:creationId xmlns:a16="http://schemas.microsoft.com/office/drawing/2014/main" id="{EB93F284-8105-4FBC-AA03-50E9E1773223}"/>
                </a:ext>
              </a:extLst>
            </p:cNvPr>
            <p:cNvSpPr txBox="1"/>
            <p:nvPr/>
          </p:nvSpPr>
          <p:spPr>
            <a:xfrm>
              <a:off x="8320717" y="6411846"/>
              <a:ext cx="754950" cy="307777"/>
            </a:xfrm>
            <a:prstGeom prst="rect">
              <a:avLst/>
            </a:prstGeom>
            <a:noFill/>
          </p:spPr>
          <p:txBody>
            <a:bodyPr wrap="none" rtlCol="0">
              <a:spAutoFit/>
            </a:bodyPr>
            <a:lstStyle/>
            <a:p>
              <a:r>
                <a:rPr lang="fi-FI" sz="1400" b="1" dirty="0"/>
                <a:t>Alkuun</a:t>
              </a:r>
            </a:p>
          </p:txBody>
        </p:sp>
      </p:grpSp>
      <p:sp>
        <p:nvSpPr>
          <p:cNvPr id="11" name="Tekstiruutu 10">
            <a:extLst>
              <a:ext uri="{FF2B5EF4-FFF2-40B4-BE49-F238E27FC236}">
                <a16:creationId xmlns:a16="http://schemas.microsoft.com/office/drawing/2014/main" id="{78268E7A-11C1-454A-95BE-BD13EB840083}"/>
              </a:ext>
            </a:extLst>
          </p:cNvPr>
          <p:cNvSpPr txBox="1"/>
          <p:nvPr/>
        </p:nvSpPr>
        <p:spPr>
          <a:xfrm>
            <a:off x="2063552" y="1124745"/>
            <a:ext cx="8492642" cy="2554545"/>
          </a:xfrm>
          <a:prstGeom prst="rect">
            <a:avLst/>
          </a:prstGeom>
          <a:noFill/>
          <a:ln>
            <a:noFill/>
          </a:ln>
        </p:spPr>
        <p:txBody>
          <a:bodyPr wrap="square" rtlCol="0">
            <a:spAutoFit/>
          </a:bodyPr>
          <a:lstStyle/>
          <a:p>
            <a:pPr marL="342900" indent="-342900">
              <a:buFont typeface="Arial" panose="020B0604020202020204" pitchFamily="34" charset="0"/>
              <a:buChar char="•"/>
            </a:pPr>
            <a:r>
              <a:rPr lang="fi-FI" sz="2000" b="1" u="sng" dirty="0">
                <a:highlight>
                  <a:srgbClr val="FFFF00"/>
                </a:highlight>
              </a:rPr>
              <a:t>koe katsotaan hylätyksi, jos jäät saapumatta </a:t>
            </a:r>
            <a:r>
              <a:rPr lang="fi-FI" sz="2000" b="1" dirty="0"/>
              <a:t>koetilaisuuteen tai et jätä koesuoritusta arvosteltavaksi </a:t>
            </a:r>
            <a:endParaRPr lang="fi-FI" sz="2000" b="1" u="sng" dirty="0">
              <a:solidFill>
                <a:srgbClr val="C00000"/>
              </a:solidFill>
            </a:endParaRPr>
          </a:p>
          <a:p>
            <a:pPr marL="342900" indent="-342900">
              <a:buFont typeface="Arial" panose="020B0604020202020204" pitchFamily="34" charset="0"/>
              <a:buChar char="•"/>
            </a:pPr>
            <a:r>
              <a:rPr lang="fi-FI" sz="2000" b="1" dirty="0"/>
              <a:t>lautakunta voi hakemuksesi perusteella mitätöidä ilmoittautumisen, jos kokeesta poisjäämiseen on </a:t>
            </a:r>
            <a:r>
              <a:rPr lang="fi-FI" sz="2000" b="1" u="sng" dirty="0">
                <a:highlight>
                  <a:srgbClr val="FFFF00"/>
                </a:highlight>
              </a:rPr>
              <a:t>erityisen painava hyväksytty syy</a:t>
            </a:r>
          </a:p>
          <a:p>
            <a:pPr marL="800100" lvl="1" indent="-342900">
              <a:buFont typeface="Arial" panose="020B0604020202020204" pitchFamily="34" charset="0"/>
              <a:buChar char="•"/>
            </a:pPr>
            <a:r>
              <a:rPr lang="fi-FI" sz="2000" b="1" dirty="0"/>
              <a:t>lääkärintodistus sairaudesta</a:t>
            </a:r>
          </a:p>
          <a:p>
            <a:pPr marL="800100" lvl="1" indent="-342900">
              <a:buFont typeface="Arial" panose="020B0604020202020204" pitchFamily="34" charset="0"/>
              <a:buChar char="•"/>
            </a:pPr>
            <a:r>
              <a:rPr lang="fi-FI" sz="2000" b="1" dirty="0"/>
              <a:t>todistus ulkomailla opiskelusta tai työskentelystä kokeiden aikana</a:t>
            </a:r>
          </a:p>
          <a:p>
            <a:pPr marL="800100" lvl="1" indent="-342900">
              <a:buFont typeface="Arial" panose="020B0604020202020204" pitchFamily="34" charset="0"/>
              <a:buChar char="•"/>
            </a:pPr>
            <a:r>
              <a:rPr lang="fi-FI" sz="2000" b="1" dirty="0"/>
              <a:t>todistus varusmiespalveluksen aiheuttamasta esteestä</a:t>
            </a:r>
          </a:p>
        </p:txBody>
      </p:sp>
      <p:sp>
        <p:nvSpPr>
          <p:cNvPr id="16" name="Tekstiruutu 15">
            <a:extLst>
              <a:ext uri="{FF2B5EF4-FFF2-40B4-BE49-F238E27FC236}">
                <a16:creationId xmlns:a16="http://schemas.microsoft.com/office/drawing/2014/main" id="{DF5D42BA-A5A8-4FF5-97D9-BB539EB6B8D8}"/>
              </a:ext>
            </a:extLst>
          </p:cNvPr>
          <p:cNvSpPr txBox="1"/>
          <p:nvPr/>
        </p:nvSpPr>
        <p:spPr>
          <a:xfrm>
            <a:off x="2931951" y="4000713"/>
            <a:ext cx="6692442" cy="2210175"/>
          </a:xfrm>
          <a:prstGeom prst="rect">
            <a:avLst/>
          </a:prstGeom>
          <a:noFill/>
          <a:ln w="25400">
            <a:solidFill>
              <a:srgbClr val="C00000"/>
            </a:solidFill>
          </a:ln>
          <a:effectLst>
            <a:glow rad="63500">
              <a:schemeClr val="accent2">
                <a:satMod val="175000"/>
                <a:alpha val="40000"/>
              </a:schemeClr>
            </a:glow>
          </a:effectLst>
        </p:spPr>
        <p:txBody>
          <a:bodyPr wrap="square" tIns="180000" bIns="180000" rtlCol="0">
            <a:spAutoFit/>
          </a:bodyPr>
          <a:lstStyle/>
          <a:p>
            <a:pPr marL="342900" indent="-342900">
              <a:buFont typeface="Arial" panose="020B0604020202020204" pitchFamily="34" charset="0"/>
              <a:buChar char="•"/>
            </a:pPr>
            <a:r>
              <a:rPr lang="fi-FI" sz="2000" b="1" dirty="0"/>
              <a:t>perusteeksi ilmoittautumisen mitätöimiseen ei riitä:</a:t>
            </a:r>
          </a:p>
          <a:p>
            <a:pPr marL="800100" lvl="1" indent="-342900">
              <a:buFont typeface="Wingdings" panose="05000000000000000000" pitchFamily="2" charset="2"/>
              <a:buChar char="Ø"/>
            </a:pPr>
            <a:r>
              <a:rPr lang="fi-FI" sz="2000" b="1" dirty="0"/>
              <a:t>opiskelu tai työskentely kotimaassa </a:t>
            </a:r>
          </a:p>
          <a:p>
            <a:pPr marL="800100" lvl="1" indent="-342900">
              <a:buFont typeface="Wingdings" panose="05000000000000000000" pitchFamily="2" charset="2"/>
              <a:buChar char="Ø"/>
            </a:pPr>
            <a:r>
              <a:rPr lang="fi-FI" sz="2000" b="1" dirty="0"/>
              <a:t>pelkkä varusmiespalvelus</a:t>
            </a:r>
          </a:p>
          <a:p>
            <a:pPr lvl="1"/>
            <a:r>
              <a:rPr lang="fi-FI" sz="2000" b="1" dirty="0"/>
              <a:t> </a:t>
            </a:r>
          </a:p>
          <a:p>
            <a:pPr marL="342900" indent="-342900">
              <a:buFont typeface="Arial" panose="020B0604020202020204" pitchFamily="34" charset="0"/>
              <a:buChar char="•"/>
            </a:pPr>
            <a:r>
              <a:rPr lang="fi-FI" sz="2000" b="1" dirty="0"/>
              <a:t>mitätöinti ei pidennä ylioppilastutkinnon suoritusaikaa</a:t>
            </a:r>
          </a:p>
        </p:txBody>
      </p:sp>
      <p:sp>
        <p:nvSpPr>
          <p:cNvPr id="17" name="Tekstiruutu 16">
            <a:extLst>
              <a:ext uri="{FF2B5EF4-FFF2-40B4-BE49-F238E27FC236}">
                <a16:creationId xmlns:a16="http://schemas.microsoft.com/office/drawing/2014/main" id="{DC316178-B233-492F-ABC1-9317D191118F}"/>
              </a:ext>
            </a:extLst>
          </p:cNvPr>
          <p:cNvSpPr txBox="1"/>
          <p:nvPr/>
        </p:nvSpPr>
        <p:spPr>
          <a:xfrm rot="20122697">
            <a:off x="2344019" y="3879041"/>
            <a:ext cx="1128835" cy="338554"/>
          </a:xfrm>
          <a:prstGeom prst="rect">
            <a:avLst/>
          </a:prstGeom>
          <a:solidFill>
            <a:srgbClr val="C00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rtlCol="0">
            <a:spAutoFit/>
          </a:bodyPr>
          <a:lstStyle/>
          <a:p>
            <a:r>
              <a:rPr lang="fi-FI" sz="1600" b="1" dirty="0">
                <a:solidFill>
                  <a:schemeClr val="bg1"/>
                </a:solidFill>
              </a:rPr>
              <a:t>HUOMIOI!</a:t>
            </a:r>
          </a:p>
        </p:txBody>
      </p:sp>
    </p:spTree>
    <p:extLst>
      <p:ext uri="{BB962C8B-B14F-4D97-AF65-F5344CB8AC3E}">
        <p14:creationId xmlns:p14="http://schemas.microsoft.com/office/powerpoint/2010/main" val="2383620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43160FA-33E2-44C4-8B83-B24DF8EDF038}"/>
              </a:ext>
            </a:extLst>
          </p:cNvPr>
          <p:cNvSpPr>
            <a:spLocks noGrp="1"/>
          </p:cNvSpPr>
          <p:nvPr>
            <p:ph type="ctrTitle" idx="4294967295"/>
          </p:nvPr>
        </p:nvSpPr>
        <p:spPr>
          <a:xfrm>
            <a:off x="3251683" y="123896"/>
            <a:ext cx="6192688" cy="620688"/>
          </a:xfrm>
          <a:prstGeom prst="rect">
            <a:avLst/>
          </a:prstGeom>
        </p:spPr>
        <p:txBody>
          <a:bodyPr>
            <a:normAutofit fontScale="90000"/>
          </a:bodyPr>
          <a:lstStyle/>
          <a:p>
            <a:r>
              <a:rPr lang="fi-FI" dirty="0"/>
              <a:t>Tutkinnon suorittamisaika</a:t>
            </a:r>
          </a:p>
        </p:txBody>
      </p:sp>
      <p:sp>
        <p:nvSpPr>
          <p:cNvPr id="5" name="Suorakulmio: Pyöristetyt kulmat 4">
            <a:extLst>
              <a:ext uri="{FF2B5EF4-FFF2-40B4-BE49-F238E27FC236}">
                <a16:creationId xmlns:a16="http://schemas.microsoft.com/office/drawing/2014/main" id="{B9669ADF-5F6C-45D4-A1EB-832040810398}"/>
              </a:ext>
            </a:extLst>
          </p:cNvPr>
          <p:cNvSpPr/>
          <p:nvPr/>
        </p:nvSpPr>
        <p:spPr>
          <a:xfrm>
            <a:off x="1919536" y="3429000"/>
            <a:ext cx="1512168" cy="864096"/>
          </a:xfrm>
          <a:prstGeom prst="roundRect">
            <a:avLst>
              <a:gd name="adj" fmla="val 338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fi-FI" sz="2400" b="1" dirty="0">
                <a:solidFill>
                  <a:schemeClr val="tx1"/>
                </a:solidFill>
              </a:rPr>
              <a:t>kevät</a:t>
            </a:r>
          </a:p>
        </p:txBody>
      </p:sp>
      <p:sp>
        <p:nvSpPr>
          <p:cNvPr id="9" name="Suorakulmio: Pyöristetyt kulmat 8">
            <a:extLst>
              <a:ext uri="{FF2B5EF4-FFF2-40B4-BE49-F238E27FC236}">
                <a16:creationId xmlns:a16="http://schemas.microsoft.com/office/drawing/2014/main" id="{58046A8F-800C-4AC4-A40E-EFF263EA8E69}"/>
              </a:ext>
            </a:extLst>
          </p:cNvPr>
          <p:cNvSpPr/>
          <p:nvPr/>
        </p:nvSpPr>
        <p:spPr>
          <a:xfrm>
            <a:off x="5248672" y="3429000"/>
            <a:ext cx="1512168" cy="864096"/>
          </a:xfrm>
          <a:prstGeom prst="roundRect">
            <a:avLst>
              <a:gd name="adj" fmla="val 338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fi-FI" sz="2400" b="1" dirty="0">
                <a:solidFill>
                  <a:schemeClr val="tx1"/>
                </a:solidFill>
              </a:rPr>
              <a:t>kevät</a:t>
            </a:r>
          </a:p>
        </p:txBody>
      </p:sp>
      <p:sp>
        <p:nvSpPr>
          <p:cNvPr id="10" name="Suorakulmio: Pyöristetyt kulmat 9">
            <a:extLst>
              <a:ext uri="{FF2B5EF4-FFF2-40B4-BE49-F238E27FC236}">
                <a16:creationId xmlns:a16="http://schemas.microsoft.com/office/drawing/2014/main" id="{93596D24-20CD-4541-99A7-DCB00A8CF2CD}"/>
              </a:ext>
            </a:extLst>
          </p:cNvPr>
          <p:cNvSpPr/>
          <p:nvPr/>
        </p:nvSpPr>
        <p:spPr>
          <a:xfrm>
            <a:off x="3584104" y="3429000"/>
            <a:ext cx="1512168" cy="864096"/>
          </a:xfrm>
          <a:prstGeom prst="roundRect">
            <a:avLst>
              <a:gd name="adj" fmla="val 33800"/>
            </a:avLst>
          </a:prstGeom>
          <a:solidFill>
            <a:schemeClr val="accent2">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fi-FI" sz="2400" b="1" dirty="0">
                <a:solidFill>
                  <a:schemeClr val="bg1"/>
                </a:solidFill>
              </a:rPr>
              <a:t>syksy</a:t>
            </a:r>
          </a:p>
        </p:txBody>
      </p:sp>
      <p:sp>
        <p:nvSpPr>
          <p:cNvPr id="12" name="Suorakulmio: Pyöristetyt kulmat 11">
            <a:extLst>
              <a:ext uri="{FF2B5EF4-FFF2-40B4-BE49-F238E27FC236}">
                <a16:creationId xmlns:a16="http://schemas.microsoft.com/office/drawing/2014/main" id="{36601353-76E0-46C4-B249-51CA0C3CE131}"/>
              </a:ext>
            </a:extLst>
          </p:cNvPr>
          <p:cNvSpPr/>
          <p:nvPr/>
        </p:nvSpPr>
        <p:spPr>
          <a:xfrm>
            <a:off x="6949832" y="3429000"/>
            <a:ext cx="1512168" cy="864096"/>
          </a:xfrm>
          <a:prstGeom prst="roundRect">
            <a:avLst>
              <a:gd name="adj" fmla="val 33800"/>
            </a:avLst>
          </a:prstGeom>
          <a:solidFill>
            <a:schemeClr val="accent2">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fi-FI" sz="2400" b="1" dirty="0">
                <a:solidFill>
                  <a:schemeClr val="bg1"/>
                </a:solidFill>
              </a:rPr>
              <a:t>syksy</a:t>
            </a:r>
          </a:p>
        </p:txBody>
      </p:sp>
      <p:sp>
        <p:nvSpPr>
          <p:cNvPr id="13" name="Suorakulmio: Pyöristetyt kulmat 12">
            <a:extLst>
              <a:ext uri="{FF2B5EF4-FFF2-40B4-BE49-F238E27FC236}">
                <a16:creationId xmlns:a16="http://schemas.microsoft.com/office/drawing/2014/main" id="{B936B65E-AECB-4C54-A024-B5DA452B0C63}"/>
              </a:ext>
            </a:extLst>
          </p:cNvPr>
          <p:cNvSpPr/>
          <p:nvPr/>
        </p:nvSpPr>
        <p:spPr>
          <a:xfrm>
            <a:off x="8688287" y="3429000"/>
            <a:ext cx="1512168" cy="864096"/>
          </a:xfrm>
          <a:prstGeom prst="roundRect">
            <a:avLst>
              <a:gd name="adj" fmla="val 3380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fi-FI" sz="2400" b="1" dirty="0">
                <a:solidFill>
                  <a:schemeClr val="tx1"/>
                </a:solidFill>
              </a:rPr>
              <a:t>kevät</a:t>
            </a:r>
          </a:p>
        </p:txBody>
      </p:sp>
      <p:sp>
        <p:nvSpPr>
          <p:cNvPr id="14" name="Tekstiruutu 13">
            <a:extLst>
              <a:ext uri="{FF2B5EF4-FFF2-40B4-BE49-F238E27FC236}">
                <a16:creationId xmlns:a16="http://schemas.microsoft.com/office/drawing/2014/main" id="{C272CF8B-AC23-4084-8469-992D76412881}"/>
              </a:ext>
            </a:extLst>
          </p:cNvPr>
          <p:cNvSpPr txBox="1"/>
          <p:nvPr/>
        </p:nvSpPr>
        <p:spPr>
          <a:xfrm>
            <a:off x="1775520" y="1241465"/>
            <a:ext cx="8731394" cy="1938992"/>
          </a:xfrm>
          <a:prstGeom prst="rect">
            <a:avLst/>
          </a:prstGeom>
          <a:noFill/>
          <a:ln w="38100">
            <a:solidFill>
              <a:schemeClr val="accent5"/>
            </a:solidFill>
          </a:ln>
        </p:spPr>
        <p:txBody>
          <a:bodyPr wrap="square" rtlCol="0">
            <a:spAutoFit/>
          </a:bodyPr>
          <a:lstStyle/>
          <a:p>
            <a:pPr marL="342900" indent="-342900">
              <a:buFont typeface="Arial" panose="020B0604020202020204" pitchFamily="34" charset="0"/>
              <a:buChar char="•"/>
            </a:pPr>
            <a:r>
              <a:rPr lang="fi-FI" sz="2000" b="1" dirty="0"/>
              <a:t>tutkinnon kokeet järjestetään samanaikaisesti kaksi kertaa vuodessa</a:t>
            </a:r>
          </a:p>
          <a:p>
            <a:pPr marL="342900" indent="-342900">
              <a:buFont typeface="Arial" panose="020B0604020202020204" pitchFamily="34" charset="0"/>
              <a:buChar char="•"/>
            </a:pPr>
            <a:r>
              <a:rPr lang="fi-FI" sz="2000" b="1" dirty="0"/>
              <a:t>tutkinto tulee suorittaa </a:t>
            </a:r>
            <a:r>
              <a:rPr lang="fi-FI" sz="2000" b="1" u="sng" dirty="0">
                <a:highlight>
                  <a:srgbClr val="FFFF00"/>
                </a:highlight>
              </a:rPr>
              <a:t>enintään kolmena peräkkäisenä tutkintokertana</a:t>
            </a:r>
          </a:p>
          <a:p>
            <a:pPr marL="342900" indent="-342900">
              <a:buFont typeface="Arial" panose="020B0604020202020204" pitchFamily="34" charset="0"/>
              <a:buChar char="•"/>
            </a:pPr>
            <a:r>
              <a:rPr lang="fi-FI" sz="2000" b="1" dirty="0"/>
              <a:t>hylätyn kokeen voit kuitenkin uusia kolmena välittömästi seuraavana kertana</a:t>
            </a:r>
          </a:p>
          <a:p>
            <a:pPr marL="342900" indent="-342900">
              <a:buFont typeface="Arial" panose="020B0604020202020204" pitchFamily="34" charset="0"/>
              <a:buChar char="•"/>
            </a:pPr>
            <a:r>
              <a:rPr lang="fi-FI" sz="2000" b="1" dirty="0"/>
              <a:t>poikkeus: sairaus, päätoiminen opiskelu ulkomailla, muu painava syy</a:t>
            </a:r>
          </a:p>
        </p:txBody>
      </p:sp>
      <p:sp>
        <p:nvSpPr>
          <p:cNvPr id="16" name="Vuokaaviosymboli: Liitin 15">
            <a:extLst>
              <a:ext uri="{FF2B5EF4-FFF2-40B4-BE49-F238E27FC236}">
                <a16:creationId xmlns:a16="http://schemas.microsoft.com/office/drawing/2014/main" id="{581EC525-F364-474A-8B50-7A77E782DC63}"/>
              </a:ext>
            </a:extLst>
          </p:cNvPr>
          <p:cNvSpPr/>
          <p:nvPr/>
        </p:nvSpPr>
        <p:spPr>
          <a:xfrm>
            <a:off x="1586676" y="3897499"/>
            <a:ext cx="72008" cy="72008"/>
          </a:xfrm>
          <a:prstGeom prst="flowChartConnector">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i-FI"/>
          </a:p>
        </p:txBody>
      </p:sp>
      <p:sp>
        <p:nvSpPr>
          <p:cNvPr id="17" name="Vuokaaviosymboli: Liitin 16">
            <a:extLst>
              <a:ext uri="{FF2B5EF4-FFF2-40B4-BE49-F238E27FC236}">
                <a16:creationId xmlns:a16="http://schemas.microsoft.com/office/drawing/2014/main" id="{C8DF254A-4F5C-4799-9ECB-FF37CB83E3DA}"/>
              </a:ext>
            </a:extLst>
          </p:cNvPr>
          <p:cNvSpPr/>
          <p:nvPr/>
        </p:nvSpPr>
        <p:spPr>
          <a:xfrm>
            <a:off x="1750442" y="3897499"/>
            <a:ext cx="72008" cy="72008"/>
          </a:xfrm>
          <a:prstGeom prst="flowChartConnector">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i-FI"/>
          </a:p>
        </p:txBody>
      </p:sp>
      <p:sp>
        <p:nvSpPr>
          <p:cNvPr id="18" name="Vuokaaviosymboli: Liitin 17">
            <a:extLst>
              <a:ext uri="{FF2B5EF4-FFF2-40B4-BE49-F238E27FC236}">
                <a16:creationId xmlns:a16="http://schemas.microsoft.com/office/drawing/2014/main" id="{B3ABEA03-6E33-4D6F-97BD-E9FAD22E57B0}"/>
              </a:ext>
            </a:extLst>
          </p:cNvPr>
          <p:cNvSpPr/>
          <p:nvPr/>
        </p:nvSpPr>
        <p:spPr>
          <a:xfrm>
            <a:off x="10304192" y="3854694"/>
            <a:ext cx="72008" cy="72008"/>
          </a:xfrm>
          <a:prstGeom prst="flowChartConnector">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i-FI"/>
          </a:p>
        </p:txBody>
      </p:sp>
      <p:sp>
        <p:nvSpPr>
          <p:cNvPr id="19" name="Vuokaaviosymboli: Liitin 18">
            <a:extLst>
              <a:ext uri="{FF2B5EF4-FFF2-40B4-BE49-F238E27FC236}">
                <a16:creationId xmlns:a16="http://schemas.microsoft.com/office/drawing/2014/main" id="{A4E37CF7-84A4-4A86-94F2-6C27FD23AAB4}"/>
              </a:ext>
            </a:extLst>
          </p:cNvPr>
          <p:cNvSpPr/>
          <p:nvPr/>
        </p:nvSpPr>
        <p:spPr>
          <a:xfrm>
            <a:off x="10467958" y="3854694"/>
            <a:ext cx="72008" cy="72008"/>
          </a:xfrm>
          <a:prstGeom prst="flowChartConnector">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i-FI"/>
          </a:p>
        </p:txBody>
      </p:sp>
      <p:cxnSp>
        <p:nvCxnSpPr>
          <p:cNvPr id="21" name="Suora yhdysviiva 20">
            <a:extLst>
              <a:ext uri="{FF2B5EF4-FFF2-40B4-BE49-F238E27FC236}">
                <a16:creationId xmlns:a16="http://schemas.microsoft.com/office/drawing/2014/main" id="{5FF4DE75-4EFE-4AC7-8FD2-0AD0D8C40E9B}"/>
              </a:ext>
            </a:extLst>
          </p:cNvPr>
          <p:cNvCxnSpPr/>
          <p:nvPr/>
        </p:nvCxnSpPr>
        <p:spPr>
          <a:xfrm>
            <a:off x="3503712" y="2996953"/>
            <a:ext cx="0" cy="1363649"/>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2" name="Suora yhdysviiva 21">
            <a:extLst>
              <a:ext uri="{FF2B5EF4-FFF2-40B4-BE49-F238E27FC236}">
                <a16:creationId xmlns:a16="http://schemas.microsoft.com/office/drawing/2014/main" id="{B5E9C3E9-BD46-4896-B6FB-014FA6F87085}"/>
              </a:ext>
            </a:extLst>
          </p:cNvPr>
          <p:cNvCxnSpPr/>
          <p:nvPr/>
        </p:nvCxnSpPr>
        <p:spPr>
          <a:xfrm>
            <a:off x="6816080" y="2996953"/>
            <a:ext cx="0" cy="1363649"/>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3" name="Tekstiruutu 22">
            <a:extLst>
              <a:ext uri="{FF2B5EF4-FFF2-40B4-BE49-F238E27FC236}">
                <a16:creationId xmlns:a16="http://schemas.microsoft.com/office/drawing/2014/main" id="{A42F5495-9658-4A1F-A2F8-74AC3499BCC1}"/>
              </a:ext>
            </a:extLst>
          </p:cNvPr>
          <p:cNvSpPr txBox="1"/>
          <p:nvPr/>
        </p:nvSpPr>
        <p:spPr>
          <a:xfrm>
            <a:off x="1989339" y="3013526"/>
            <a:ext cx="1298048" cy="338554"/>
          </a:xfrm>
          <a:prstGeom prst="rect">
            <a:avLst/>
          </a:prstGeom>
          <a:noFill/>
        </p:spPr>
        <p:txBody>
          <a:bodyPr wrap="none" rtlCol="0">
            <a:spAutoFit/>
          </a:bodyPr>
          <a:lstStyle/>
          <a:p>
            <a:r>
              <a:rPr lang="fi-FI" sz="1600" b="1" dirty="0"/>
              <a:t>2. lukuvuosi</a:t>
            </a:r>
          </a:p>
        </p:txBody>
      </p:sp>
      <p:sp>
        <p:nvSpPr>
          <p:cNvPr id="24" name="Tekstiruutu 23">
            <a:extLst>
              <a:ext uri="{FF2B5EF4-FFF2-40B4-BE49-F238E27FC236}">
                <a16:creationId xmlns:a16="http://schemas.microsoft.com/office/drawing/2014/main" id="{8D905EB7-DD3C-46A6-BFFB-EB196E0CFE6B}"/>
              </a:ext>
            </a:extLst>
          </p:cNvPr>
          <p:cNvSpPr txBox="1"/>
          <p:nvPr/>
        </p:nvSpPr>
        <p:spPr>
          <a:xfrm>
            <a:off x="4342305" y="3030371"/>
            <a:ext cx="1298048" cy="338554"/>
          </a:xfrm>
          <a:prstGeom prst="rect">
            <a:avLst/>
          </a:prstGeom>
          <a:noFill/>
        </p:spPr>
        <p:txBody>
          <a:bodyPr wrap="none" rtlCol="0">
            <a:spAutoFit/>
          </a:bodyPr>
          <a:lstStyle/>
          <a:p>
            <a:r>
              <a:rPr lang="fi-FI" sz="1600" b="1" dirty="0"/>
              <a:t>3. lukuvuosi</a:t>
            </a:r>
          </a:p>
        </p:txBody>
      </p:sp>
      <p:sp>
        <p:nvSpPr>
          <p:cNvPr id="26" name="Tekstiruutu 25">
            <a:extLst>
              <a:ext uri="{FF2B5EF4-FFF2-40B4-BE49-F238E27FC236}">
                <a16:creationId xmlns:a16="http://schemas.microsoft.com/office/drawing/2014/main" id="{59BA3929-6C01-4DB6-8687-A8F3581F53A5}"/>
              </a:ext>
            </a:extLst>
          </p:cNvPr>
          <p:cNvSpPr txBox="1"/>
          <p:nvPr/>
        </p:nvSpPr>
        <p:spPr>
          <a:xfrm>
            <a:off x="1847529" y="4889927"/>
            <a:ext cx="8352279" cy="1793344"/>
          </a:xfrm>
          <a:prstGeom prst="rect">
            <a:avLst/>
          </a:prstGeom>
          <a:noFill/>
          <a:ln w="38100">
            <a:solidFill>
              <a:schemeClr val="accent5"/>
            </a:solidFill>
          </a:ln>
        </p:spPr>
        <p:txBody>
          <a:bodyPr wrap="square" tIns="144000" bIns="108000" rtlCol="0">
            <a:spAutoFit/>
          </a:bodyPr>
          <a:lstStyle/>
          <a:p>
            <a:pPr marL="342900" indent="-342900">
              <a:buFont typeface="Arial" panose="020B0604020202020204" pitchFamily="34" charset="0"/>
              <a:buChar char="•"/>
            </a:pPr>
            <a:r>
              <a:rPr lang="fi-FI" sz="2000" b="1" dirty="0"/>
              <a:t>mieti tarkkaan oma yo-suunnitelmasi ja tutkinnon aloitus</a:t>
            </a:r>
          </a:p>
          <a:p>
            <a:pPr marL="342900" indent="-342900">
              <a:buFont typeface="Arial" panose="020B0604020202020204" pitchFamily="34" charset="0"/>
              <a:buChar char="•"/>
            </a:pPr>
            <a:r>
              <a:rPr lang="fi-FI" sz="2000" b="1" dirty="0"/>
              <a:t>mikäli lukion opintosi venyvät yli kolmeen vuoteen voi aika loppua kesken</a:t>
            </a:r>
          </a:p>
          <a:p>
            <a:pPr marL="342900" indent="-342900">
              <a:buFont typeface="Arial" panose="020B0604020202020204" pitchFamily="34" charset="0"/>
              <a:buChar char="•"/>
            </a:pPr>
            <a:r>
              <a:rPr lang="fi-FI" sz="2000" b="1" dirty="0"/>
              <a:t>jos määräaika kuluu umpeen tai et selviydy kolmannellakaan uusimiskerralla, sinun on suoritettava tutkinto uudelleen</a:t>
            </a:r>
          </a:p>
        </p:txBody>
      </p:sp>
      <p:sp>
        <p:nvSpPr>
          <p:cNvPr id="25" name="Tekstiruutu 24">
            <a:extLst>
              <a:ext uri="{FF2B5EF4-FFF2-40B4-BE49-F238E27FC236}">
                <a16:creationId xmlns:a16="http://schemas.microsoft.com/office/drawing/2014/main" id="{D8EC9314-B268-4478-9D5E-2C701925415E}"/>
              </a:ext>
            </a:extLst>
          </p:cNvPr>
          <p:cNvSpPr txBox="1"/>
          <p:nvPr/>
        </p:nvSpPr>
        <p:spPr>
          <a:xfrm rot="20122697">
            <a:off x="1657490" y="4653933"/>
            <a:ext cx="1128835" cy="338554"/>
          </a:xfrm>
          <a:prstGeom prst="rect">
            <a:avLst/>
          </a:prstGeom>
          <a:solidFill>
            <a:srgbClr val="C00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rtlCol="0">
            <a:spAutoFit/>
          </a:bodyPr>
          <a:lstStyle/>
          <a:p>
            <a:r>
              <a:rPr lang="fi-FI" sz="1600" b="1" dirty="0">
                <a:solidFill>
                  <a:schemeClr val="bg1"/>
                </a:solidFill>
              </a:rPr>
              <a:t>HUOMIOI!</a:t>
            </a:r>
          </a:p>
        </p:txBody>
      </p:sp>
      <p:grpSp>
        <p:nvGrpSpPr>
          <p:cNvPr id="27" name="Ryhmä 26">
            <a:extLst>
              <a:ext uri="{FF2B5EF4-FFF2-40B4-BE49-F238E27FC236}">
                <a16:creationId xmlns:a16="http://schemas.microsoft.com/office/drawing/2014/main" id="{8C27BBC7-50EF-454D-B04E-7208DB98E84B}"/>
              </a:ext>
            </a:extLst>
          </p:cNvPr>
          <p:cNvGrpSpPr/>
          <p:nvPr/>
        </p:nvGrpSpPr>
        <p:grpSpPr>
          <a:xfrm>
            <a:off x="10151155" y="6381328"/>
            <a:ext cx="615874" cy="546128"/>
            <a:chOff x="8576447" y="6349128"/>
            <a:chExt cx="615874" cy="546128"/>
          </a:xfrm>
        </p:grpSpPr>
        <p:sp>
          <p:nvSpPr>
            <p:cNvPr id="28" name="Tekstiruutu 27">
              <a:extLst>
                <a:ext uri="{FF2B5EF4-FFF2-40B4-BE49-F238E27FC236}">
                  <a16:creationId xmlns:a16="http://schemas.microsoft.com/office/drawing/2014/main" id="{E73862A2-81F8-4BC2-9282-FFDEE65BC0B3}"/>
                </a:ext>
              </a:extLst>
            </p:cNvPr>
            <p:cNvSpPr txBox="1"/>
            <p:nvPr/>
          </p:nvSpPr>
          <p:spPr>
            <a:xfrm>
              <a:off x="8576447" y="6587479"/>
              <a:ext cx="615874" cy="307777"/>
            </a:xfrm>
            <a:prstGeom prst="rect">
              <a:avLst/>
            </a:prstGeom>
            <a:noFill/>
          </p:spPr>
          <p:txBody>
            <a:bodyPr wrap="none" rtlCol="0">
              <a:spAutoFit/>
            </a:bodyPr>
            <a:lstStyle/>
            <a:p>
              <a:r>
                <a:rPr lang="fi-FI" sz="1400" b="1" dirty="0"/>
                <a:t>Lisää</a:t>
              </a:r>
            </a:p>
          </p:txBody>
        </p:sp>
        <p:sp>
          <p:nvSpPr>
            <p:cNvPr id="29" name="Toimintopainike: Eteenpäin tai seuraava 28">
              <a:hlinkClick r:id="" action="ppaction://hlinkshowjump?jump=nextslide" highlightClick="1"/>
              <a:extLst>
                <a:ext uri="{FF2B5EF4-FFF2-40B4-BE49-F238E27FC236}">
                  <a16:creationId xmlns:a16="http://schemas.microsoft.com/office/drawing/2014/main" id="{757D04A9-2672-4629-9D02-BBD9F8B9967B}"/>
                </a:ext>
              </a:extLst>
            </p:cNvPr>
            <p:cNvSpPr/>
            <p:nvPr/>
          </p:nvSpPr>
          <p:spPr>
            <a:xfrm>
              <a:off x="8673105" y="6349128"/>
              <a:ext cx="360040" cy="307777"/>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grpSp>
    </p:spTree>
    <p:extLst>
      <p:ext uri="{BB962C8B-B14F-4D97-AF65-F5344CB8AC3E}">
        <p14:creationId xmlns:p14="http://schemas.microsoft.com/office/powerpoint/2010/main" val="324801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7"/>
                                        </p:tgtEl>
                                        <p:attrNameLst>
                                          <p:attrName>style.visibility</p:attrName>
                                        </p:attrNameLst>
                                      </p:cBhvr>
                                      <p:to>
                                        <p:strVal val="visible"/>
                                      </p:to>
                                    </p:set>
                                    <p:anim calcmode="lin" valueType="num">
                                      <p:cBhvr additive="base">
                                        <p:cTn id="15" dur="500" fill="hold"/>
                                        <p:tgtEl>
                                          <p:spTgt spid="27"/>
                                        </p:tgtEl>
                                        <p:attrNameLst>
                                          <p:attrName>ppt_x</p:attrName>
                                        </p:attrNameLst>
                                      </p:cBhvr>
                                      <p:tavLst>
                                        <p:tav tm="0">
                                          <p:val>
                                            <p:strVal val="#ppt_x"/>
                                          </p:val>
                                        </p:tav>
                                        <p:tav tm="100000">
                                          <p:val>
                                            <p:strVal val="#ppt_x"/>
                                          </p:val>
                                        </p:tav>
                                      </p:tavLst>
                                    </p:anim>
                                    <p:anim calcmode="lin" valueType="num">
                                      <p:cBhvr additive="base">
                                        <p:cTn id="16"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Ennen koetta</a:t>
            </a:r>
          </a:p>
        </p:txBody>
      </p:sp>
      <p:sp>
        <p:nvSpPr>
          <p:cNvPr id="3" name="Sisällön paikkamerkki 2"/>
          <p:cNvSpPr>
            <a:spLocks noGrp="1"/>
          </p:cNvSpPr>
          <p:nvPr>
            <p:ph idx="1"/>
          </p:nvPr>
        </p:nvSpPr>
        <p:spPr/>
        <p:txBody>
          <a:bodyPr>
            <a:normAutofit/>
          </a:bodyPr>
          <a:lstStyle/>
          <a:p>
            <a:pPr marL="0" indent="0">
              <a:buNone/>
            </a:pPr>
            <a:endParaRPr lang="fi-FI" dirty="0"/>
          </a:p>
          <a:p>
            <a:r>
              <a:rPr lang="fi-FI" dirty="0"/>
              <a:t>Oma läppäri, hiiri, laturi ja kuulokkeet mukaan (ei langattomia). </a:t>
            </a:r>
            <a:r>
              <a:rPr lang="fi-FI" b="1" dirty="0" err="1"/>
              <a:t>Huom</a:t>
            </a:r>
            <a:r>
              <a:rPr lang="fi-FI" b="1" dirty="0"/>
              <a:t>! </a:t>
            </a:r>
            <a:r>
              <a:rPr lang="fi-FI" dirty="0"/>
              <a:t>Ne, jotka eivät tuo omaa konetta ym., ilmoittakaa etukäteen hyvissä ajoin kansliaan, että tarvitsette koneen ym. </a:t>
            </a:r>
          </a:p>
        </p:txBody>
      </p:sp>
    </p:spTree>
    <p:extLst>
      <p:ext uri="{BB962C8B-B14F-4D97-AF65-F5344CB8AC3E}">
        <p14:creationId xmlns:p14="http://schemas.microsoft.com/office/powerpoint/2010/main" val="3870725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1919536" y="404665"/>
            <a:ext cx="8301608" cy="5606083"/>
          </a:xfrm>
        </p:spPr>
        <p:txBody>
          <a:bodyPr>
            <a:normAutofit fontScale="85000" lnSpcReduction="20000"/>
          </a:bodyPr>
          <a:lstStyle/>
          <a:p>
            <a:r>
              <a:rPr lang="fi-FI" b="1" dirty="0"/>
              <a:t>Jos sairastut</a:t>
            </a:r>
            <a:r>
              <a:rPr lang="fi-FI" dirty="0"/>
              <a:t>, pyydä kotiväkeäsi soittamaan lääkäriaika ja lääkitse itseäsi sekä ota yhteys  rehtoriin ja saat ohjeet, miten toimia (esim. lievässä flunssassa voi tulla paikalle). Samoin ota välittömästi yhteyttä koululle, jos sinulle tulee este, jonka vuoksi myöhästyt.</a:t>
            </a:r>
          </a:p>
          <a:p>
            <a:r>
              <a:rPr lang="fi-FI" dirty="0"/>
              <a:t>klo 10 asti voidaan ottaa sisälle, mutta silloin vain 5 tuntia aikaa tehdä koetta</a:t>
            </a:r>
          </a:p>
          <a:p>
            <a:r>
              <a:rPr lang="fi-FI" dirty="0"/>
              <a:t>Klo 10 jälkeen pitää soittaa YTL:ään</a:t>
            </a:r>
          </a:p>
          <a:p>
            <a:r>
              <a:rPr lang="fi-FI" dirty="0"/>
              <a:t>Klo 12 jälkeen ei ole enää mahdollista päästä</a:t>
            </a:r>
          </a:p>
          <a:p>
            <a:pPr marL="0" indent="0">
              <a:buNone/>
            </a:pPr>
            <a:endParaRPr lang="fi-FI" dirty="0"/>
          </a:p>
          <a:p>
            <a:pPr marL="0" indent="0">
              <a:buNone/>
            </a:pPr>
            <a:r>
              <a:rPr lang="fi-FI" dirty="0"/>
              <a:t>	Anne L. 0406739091</a:t>
            </a:r>
          </a:p>
          <a:p>
            <a:pPr marL="0" indent="0">
              <a:buNone/>
            </a:pPr>
            <a:r>
              <a:rPr lang="fi-FI" dirty="0"/>
              <a:t>	Sari 040 5688322</a:t>
            </a:r>
          </a:p>
          <a:p>
            <a:pPr marL="0" indent="0">
              <a:buNone/>
            </a:pPr>
            <a:r>
              <a:rPr lang="fi-FI" dirty="0"/>
              <a:t>	Anne Y.040 5284409</a:t>
            </a:r>
          </a:p>
          <a:p>
            <a:pPr marL="0" indent="0">
              <a:buNone/>
            </a:pPr>
            <a:r>
              <a:rPr lang="fi-FI" dirty="0"/>
              <a:t>	kanslia 040 660717</a:t>
            </a:r>
          </a:p>
          <a:p>
            <a:pPr marL="0" indent="0">
              <a:buNone/>
            </a:pPr>
            <a:r>
              <a:rPr lang="fi-FI" dirty="0"/>
              <a:t>	</a:t>
            </a:r>
          </a:p>
        </p:txBody>
      </p:sp>
    </p:spTree>
    <p:extLst>
      <p:ext uri="{BB962C8B-B14F-4D97-AF65-F5344CB8AC3E}">
        <p14:creationId xmlns:p14="http://schemas.microsoft.com/office/powerpoint/2010/main" val="1896387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 calcmode="lin" valueType="num">
                                      <p:cBhvr additive="base">
                                        <p:cTn id="5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1919536" y="404665"/>
            <a:ext cx="8291264" cy="5721499"/>
          </a:xfrm>
        </p:spPr>
        <p:txBody>
          <a:bodyPr>
            <a:normAutofit fontScale="92500" lnSpcReduction="10000"/>
          </a:bodyPr>
          <a:lstStyle/>
          <a:p>
            <a:r>
              <a:rPr lang="fi-FI" b="1" dirty="0"/>
              <a:t>Matkapuhelimet</a:t>
            </a:r>
            <a:r>
              <a:rPr lang="fi-FI" dirty="0"/>
              <a:t> laitetaan kiinni ja ne jätetään ennen  saliin menoa pöydälle yhdessä esim. autonavaimien ja muiden vastaavien esineiden (esim. kello, aktiivisuusranneke, älysormus, -lasit) kanssa.</a:t>
            </a:r>
          </a:p>
          <a:p>
            <a:r>
              <a:rPr lang="fi-FI" b="1" dirty="0"/>
              <a:t>Eväät</a:t>
            </a:r>
            <a:r>
              <a:rPr lang="fi-FI" dirty="0"/>
              <a:t> tuodaan läpinäkyvissä pakkauksissa, joissa ei ole tekstejä. (tölkit ym. teipataan läpinäkymättömällä teipillä), paloiteltuna, kuorittuina, valmiina annospaloina jne. helposti nautittavina. </a:t>
            </a:r>
            <a:r>
              <a:rPr lang="fi-FI" b="1" dirty="0"/>
              <a:t>Kori!</a:t>
            </a:r>
          </a:p>
          <a:p>
            <a:r>
              <a:rPr lang="fi-FI" b="1" dirty="0"/>
              <a:t>Omia papereita ei </a:t>
            </a:r>
            <a:r>
              <a:rPr lang="fi-FI" dirty="0"/>
              <a:t>saa tuoda saliin (ei myöskään terveyssiteitä, nenäliinoja ym., </a:t>
            </a:r>
            <a:r>
              <a:rPr lang="fi-FI" b="1" dirty="0"/>
              <a:t>lääkkeet</a:t>
            </a:r>
            <a:r>
              <a:rPr lang="fi-FI" dirty="0"/>
              <a:t> jätetään kirjurin pöydälle nimellä varustettuina, josta niitä saa pyydettäessä), </a:t>
            </a:r>
            <a:r>
              <a:rPr lang="fi-FI" b="1" dirty="0"/>
              <a:t>tupakkatuotteet </a:t>
            </a:r>
            <a:r>
              <a:rPr lang="fi-FI" dirty="0"/>
              <a:t>ei sallittuja (paitsi nikotiinilaastari ja –purkka)</a:t>
            </a:r>
          </a:p>
          <a:p>
            <a:r>
              <a:rPr lang="fi-FI" b="1" dirty="0"/>
              <a:t>Omat kirjoitusvälineet </a:t>
            </a:r>
            <a:r>
              <a:rPr lang="fi-FI" dirty="0"/>
              <a:t>saa tuoda</a:t>
            </a:r>
          </a:p>
          <a:p>
            <a:r>
              <a:rPr lang="fi-FI" b="1" dirty="0"/>
              <a:t>Vaatetus: </a:t>
            </a:r>
            <a:r>
              <a:rPr lang="fi-FI" dirty="0"/>
              <a:t>ei tekstejä, kerrospukeutuminen, villasukat, shaali jne.</a:t>
            </a:r>
            <a:endParaRPr lang="fi-FI" b="1" dirty="0"/>
          </a:p>
        </p:txBody>
      </p:sp>
    </p:spTree>
    <p:extLst>
      <p:ext uri="{BB962C8B-B14F-4D97-AF65-F5344CB8AC3E}">
        <p14:creationId xmlns:p14="http://schemas.microsoft.com/office/powerpoint/2010/main" val="3449800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Tutkintotilaisuudessa</a:t>
            </a:r>
          </a:p>
        </p:txBody>
      </p:sp>
      <p:sp>
        <p:nvSpPr>
          <p:cNvPr id="3" name="Sisällön paikkamerkki 2"/>
          <p:cNvSpPr>
            <a:spLocks noGrp="1"/>
          </p:cNvSpPr>
          <p:nvPr>
            <p:ph idx="1"/>
          </p:nvPr>
        </p:nvSpPr>
        <p:spPr/>
        <p:txBody>
          <a:bodyPr>
            <a:normAutofit/>
          </a:bodyPr>
          <a:lstStyle/>
          <a:p>
            <a:r>
              <a:rPr lang="fi-FI" b="1" dirty="0"/>
              <a:t>Saavu paikalle </a:t>
            </a:r>
            <a:r>
              <a:rPr lang="fi-FI" dirty="0"/>
              <a:t>ilmoitettuun paikkaan klo 8.20 mennessä. Kun olet </a:t>
            </a:r>
            <a:r>
              <a:rPr lang="fi-FI" b="1" dirty="0"/>
              <a:t>omalla paikallasi</a:t>
            </a:r>
            <a:r>
              <a:rPr lang="fi-FI" dirty="0"/>
              <a:t>, riisu kengät  pois. Varaa mukaasi villasukat ja mukavat vaatteet, joissa ei ole tekstejä.</a:t>
            </a:r>
          </a:p>
          <a:p>
            <a:r>
              <a:rPr lang="fi-FI" b="1" dirty="0"/>
              <a:t>Päähinettä tai huppua </a:t>
            </a:r>
            <a:r>
              <a:rPr lang="fi-FI" dirty="0"/>
              <a:t>ei saa pitää päässä </a:t>
            </a:r>
          </a:p>
          <a:p>
            <a:r>
              <a:rPr lang="fi-FI" dirty="0"/>
              <a:t>Paikallasi olevaan </a:t>
            </a:r>
            <a:r>
              <a:rPr lang="fi-FI" b="1" dirty="0"/>
              <a:t>korttiin </a:t>
            </a:r>
            <a:r>
              <a:rPr lang="fi-FI" dirty="0"/>
              <a:t>ei saa tehdä merkintöjä. Kortissa on kokelaan ja koulun numero, jotka tulee olla jokaisessa ”suttupaperissa”, jossa merkintöjä. Samoin nimikirjoitus ja täydellinen nimi tekstattuna.</a:t>
            </a:r>
          </a:p>
        </p:txBody>
      </p:sp>
    </p:spTree>
    <p:extLst>
      <p:ext uri="{BB962C8B-B14F-4D97-AF65-F5344CB8AC3E}">
        <p14:creationId xmlns:p14="http://schemas.microsoft.com/office/powerpoint/2010/main" val="559757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1919536" y="332657"/>
            <a:ext cx="8291264" cy="5793507"/>
          </a:xfrm>
        </p:spPr>
        <p:txBody>
          <a:bodyPr>
            <a:normAutofit/>
          </a:bodyPr>
          <a:lstStyle/>
          <a:p>
            <a:r>
              <a:rPr lang="fi-FI" dirty="0"/>
              <a:t>Jos haluat vessaan tai haukkaamaan happea, </a:t>
            </a:r>
            <a:r>
              <a:rPr lang="fi-FI" b="1" dirty="0"/>
              <a:t>nouse ylös </a:t>
            </a:r>
            <a:r>
              <a:rPr lang="fi-FI" dirty="0"/>
              <a:t>ja ota katsekontakti lähimpään valvojaan, joka antaa sinulle merkin, pitääkö odottaa tai mihin vessaan saat mennä. </a:t>
            </a:r>
            <a:r>
              <a:rPr lang="fi-FI" b="1" u="sng" dirty="0"/>
              <a:t>Muista laittaa koneen näytönsäästäjä päälle!</a:t>
            </a:r>
            <a:endParaRPr lang="fi-FI" u="sng" dirty="0"/>
          </a:p>
          <a:p>
            <a:r>
              <a:rPr lang="fi-FI" dirty="0"/>
              <a:t>Jos sinulta putoaa tavaroita tai haluat lisää paperia, lääkkeesi, yhteys katkeaa yms., </a:t>
            </a:r>
            <a:r>
              <a:rPr lang="fi-FI" b="1" dirty="0"/>
              <a:t>nosta käsi reilusti ylös</a:t>
            </a:r>
            <a:r>
              <a:rPr lang="fi-FI" dirty="0"/>
              <a:t>, jolloin valvoja tulee paikalle.</a:t>
            </a:r>
          </a:p>
          <a:p>
            <a:r>
              <a:rPr lang="fi-FI" dirty="0"/>
              <a:t>Jos kokeessa ilmaantuu jotain ongelmaa, nosta käsi ylös.</a:t>
            </a:r>
          </a:p>
          <a:p>
            <a:endParaRPr lang="fi-FI" dirty="0"/>
          </a:p>
        </p:txBody>
      </p:sp>
    </p:spTree>
    <p:extLst>
      <p:ext uri="{BB962C8B-B14F-4D97-AF65-F5344CB8AC3E}">
        <p14:creationId xmlns:p14="http://schemas.microsoft.com/office/powerpoint/2010/main" val="3640690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TotalTime>
  <Words>924</Words>
  <Application>Microsoft Office PowerPoint</Application>
  <PresentationFormat>Laajakuva</PresentationFormat>
  <Paragraphs>114</Paragraphs>
  <Slides>14</Slides>
  <Notes>0</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14</vt:i4>
      </vt:variant>
    </vt:vector>
  </HeadingPairs>
  <TitlesOfParts>
    <vt:vector size="19" baseType="lpstr">
      <vt:lpstr>Aptos</vt:lpstr>
      <vt:lpstr>Aptos Display</vt:lpstr>
      <vt:lpstr>Arial</vt:lpstr>
      <vt:lpstr>Wingdings</vt:lpstr>
      <vt:lpstr>Office-teema</vt:lpstr>
      <vt:lpstr>Yo-ohjeita</vt:lpstr>
      <vt:lpstr>Osallistumisen edellytykset</vt:lpstr>
      <vt:lpstr>Ilmoittautumisen mitätöiminen</vt:lpstr>
      <vt:lpstr>Tutkinnon suorittamisaika</vt:lpstr>
      <vt:lpstr>Ennen koetta</vt:lpstr>
      <vt:lpstr>PowerPoint-esitys</vt:lpstr>
      <vt:lpstr>PowerPoint-esitys</vt:lpstr>
      <vt:lpstr>Tutkintotilaisuudessa</vt:lpstr>
      <vt:lpstr>PowerPoint-esitys</vt:lpstr>
      <vt:lpstr>VILPPI</vt:lpstr>
      <vt:lpstr>PowerPoint-esitys</vt:lpstr>
      <vt:lpstr>Kokeen arvostelu</vt:lpstr>
      <vt:lpstr>Arvosanajakauma</vt:lpstr>
      <vt:lpstr>Kompensaatio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Yli-sissala Anne-maarit</dc:creator>
  <cp:lastModifiedBy>Yli-sissala Anne-maarit</cp:lastModifiedBy>
  <cp:revision>1</cp:revision>
  <dcterms:created xsi:type="dcterms:W3CDTF">2026-09-03T11:15:58Z</dcterms:created>
  <dcterms:modified xsi:type="dcterms:W3CDTF">2026-09-03T11:27:26Z</dcterms:modified>
</cp:coreProperties>
</file>