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rgbClr val="FFFFFF"/>
                </a:solidFill>
                <a:latin typeface="Verdana" pitchFamily="34" charset="0"/>
              </a:rPr>
              <a:t>Forum III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337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19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Maalta </a:t>
            </a:r>
            <a:r>
              <a:rPr lang="fi-FI" altLang="fi-FI" sz="2400" b="1" i="0" dirty="0">
                <a:solidFill>
                  <a:schemeClr val="accent1"/>
                </a:solidFill>
              </a:rPr>
              <a:t>kaupunkiin</a:t>
            </a:r>
            <a:endParaRPr lang="fi-FI" altLang="fi-FI" sz="24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-FI" dirty="0" smtClean="0"/>
              <a:t>Tilastoja kulutuksesta</a:t>
            </a:r>
            <a:endParaRPr lang="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Tehtävät</a:t>
            </a:r>
          </a:p>
          <a:p>
            <a:pPr marL="0" indent="0">
              <a:buNone/>
            </a:pPr>
            <a:endParaRPr lang="fi-FI" b="1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Tutki seuraavan dian tilastoja ja vastaa kysymyksiin.</a:t>
            </a:r>
          </a:p>
          <a:p>
            <a:pPr marL="857250" lvl="1" indent="-457200">
              <a:buFont typeface="+mj-lt"/>
              <a:buAutoNum type="alphaLcParenR"/>
            </a:pPr>
            <a:r>
              <a:rPr lang="fi-FI" dirty="0" smtClean="0"/>
              <a:t>Millaiset olivat keskivertokodin varustelutaso ja ruokailutottumukset </a:t>
            </a:r>
          </a:p>
          <a:p>
            <a:pPr lvl="2"/>
            <a:r>
              <a:rPr lang="fi-FI" dirty="0" smtClean="0"/>
              <a:t>vuonna 1966</a:t>
            </a:r>
          </a:p>
          <a:p>
            <a:pPr lvl="2"/>
            <a:r>
              <a:rPr lang="fi-FI" dirty="0" smtClean="0"/>
              <a:t>vuonna 2012?</a:t>
            </a:r>
          </a:p>
          <a:p>
            <a:pPr marL="800100" lvl="1" indent="-342900">
              <a:buFont typeface="+mj-lt"/>
              <a:buAutoNum type="alphaLcParenR"/>
            </a:pPr>
            <a:r>
              <a:rPr lang="fi-FI" dirty="0" smtClean="0"/>
              <a:t>Miten Suomi tilastojen mukaan muuttui kyseisenä ajanjaksona?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8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TWABI7ViGI-UsORFOH6chICRFyMaUT9V1P4u8fbZl796MtP3sNqkcpi-gU3bnxPX1nartZgNguajUry-DazzkYzXSoaOZeiWnOpgE1gqxkgIgXE5jnYFEYQwncVLrT08tJRYK8m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b="14401"/>
          <a:stretch/>
        </p:blipFill>
        <p:spPr bwMode="auto">
          <a:xfrm>
            <a:off x="1979712" y="271849"/>
            <a:ext cx="4909195" cy="59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85800" y="332656"/>
            <a:ext cx="7772400" cy="57633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i-FI" dirty="0" smtClean="0"/>
              <a:t>Tutki seuraavien diojen tilastoja ja vastaa kysymyksiin.</a:t>
            </a:r>
          </a:p>
          <a:p>
            <a:pPr lvl="1" indent="-342900">
              <a:buFont typeface="+mj-lt"/>
              <a:buAutoNum type="alphaLcParenR"/>
            </a:pPr>
            <a:r>
              <a:rPr lang="fi-FI" dirty="0" smtClean="0"/>
              <a:t>Mitä </a:t>
            </a:r>
            <a:r>
              <a:rPr lang="fi-FI" dirty="0"/>
              <a:t>päätelmiä voit tehdä </a:t>
            </a:r>
            <a:r>
              <a:rPr lang="fi-FI" dirty="0" smtClean="0"/>
              <a:t>suomalaisen yhteiskunnan ja elämäntapojen muutoksesta tilastojen </a:t>
            </a:r>
            <a:r>
              <a:rPr lang="fi-FI" dirty="0"/>
              <a:t>pohjalta?</a:t>
            </a:r>
          </a:p>
          <a:p>
            <a:pPr lvl="1" indent="-342900">
              <a:buFont typeface="+mj-lt"/>
              <a:buAutoNum type="alphaLcParenR"/>
            </a:pPr>
            <a:r>
              <a:rPr lang="fi-FI" dirty="0" smtClean="0"/>
              <a:t>Mitkä </a:t>
            </a:r>
            <a:r>
              <a:rPr lang="fi-FI" dirty="0"/>
              <a:t>tekijät selittävät </a:t>
            </a:r>
            <a:r>
              <a:rPr lang="fi-FI" dirty="0" smtClean="0"/>
              <a:t>muutosta?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7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4801"/>
              </p:ext>
            </p:extLst>
          </p:nvPr>
        </p:nvGraphicFramePr>
        <p:xfrm>
          <a:off x="1331640" y="548679"/>
          <a:ext cx="6480720" cy="4871046"/>
        </p:xfrm>
        <a:graphic>
          <a:graphicData uri="http://schemas.openxmlformats.org/drawingml/2006/table">
            <a:tbl>
              <a:tblPr/>
              <a:tblGrid>
                <a:gridCol w="229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4574">
                <a:tc gridSpan="7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Eräiden ravinto- ja nautintoaineiden kulutus asukasta kohti</a:t>
                      </a:r>
                      <a:endParaRPr lang="fi-FI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1880–2005</a:t>
                      </a:r>
                      <a:endParaRPr lang="fi-FI" dirty="0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1880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1913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1964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1980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Vilja,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220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Liha,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Maito,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Kurri ja piimä,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Munat, kg</a:t>
                      </a:r>
                      <a:endParaRPr lang="fi-FI" dirty="0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2,2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2,8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9,4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Voi,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9,9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18,0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12,0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2,7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Margariini,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0,0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0,5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3,8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4,1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7,8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Peruna,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Sokeri,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Kahvi, paahtamaton,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2,2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4,3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7,2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9,6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14,1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Tupakka,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raaka,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kg </a:t>
                      </a:r>
                      <a:endParaRPr lang="fi-FI" dirty="0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1,6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1,4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1,1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1,4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1,7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3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Alkoholi,</a:t>
                      </a:r>
                      <a:r>
                        <a:rPr lang="fi-FI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</a:t>
                      </a: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%, l</a:t>
                      </a:r>
                      <a:endParaRPr lang="fi-FI" dirty="0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1,9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1,5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1,4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2,2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6,3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8,3</a:t>
                      </a:r>
                      <a:endParaRPr lang="fi-FI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1238" y="281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1238" y="281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65413"/>
              </p:ext>
            </p:extLst>
          </p:nvPr>
        </p:nvGraphicFramePr>
        <p:xfrm>
          <a:off x="1979712" y="1226959"/>
          <a:ext cx="5243090" cy="3178532"/>
        </p:xfrm>
        <a:graphic>
          <a:graphicData uri="http://schemas.openxmlformats.org/drawingml/2006/table">
            <a:tbl>
              <a:tblPr/>
              <a:tblGrid>
                <a:gridCol w="277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76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Mitä sahatyömies sai ostettua päiväpalkallaan?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76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palkalla sai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1860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1937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1991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joko voita,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1,7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7,9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tai sokeria,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25,6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tai naudanlihaa, kg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3,7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tai savukkeita, rasiaa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11,4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16,5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tai viinaa, litraa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0,8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1,2</a:t>
                      </a:r>
                      <a:endParaRPr lang="fi-FI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1,5</a:t>
                      </a:r>
                      <a:endParaRPr lang="fi-FI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1238" y="281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85800" y="5373216"/>
            <a:ext cx="7772400" cy="722784"/>
          </a:xfrm>
        </p:spPr>
        <p:txBody>
          <a:bodyPr/>
          <a:lstStyle/>
          <a:p>
            <a:pPr marL="0" indent="0" algn="r">
              <a:buNone/>
            </a:pPr>
            <a:r>
              <a:rPr lang="fi-FI" sz="1200" i="1" dirty="0"/>
              <a:t>Lähteet: Riitta </a:t>
            </a:r>
            <a:r>
              <a:rPr lang="fi-FI" sz="1200" i="1" dirty="0" err="1"/>
              <a:t>Hjerppe</a:t>
            </a:r>
            <a:r>
              <a:rPr lang="fi-FI" sz="1200" i="1" dirty="0"/>
              <a:t>: Kasvun vuosisata (1990) ja Suomen Gallup Elintarviketieto Oy, </a:t>
            </a:r>
            <a:r>
              <a:rPr lang="fi-FI" sz="1200" i="1" dirty="0" err="1" smtClean="0"/>
              <a:t>Tike</a:t>
            </a:r>
            <a:r>
              <a:rPr lang="fi-FI" sz="1200" i="1" dirty="0"/>
              <a:t>, Maa- ja metsätalousministeriö, Elintarviketeollisuusliitto, Panimo- ja virvoitusjuomateollisuusliitto</a:t>
            </a:r>
          </a:p>
        </p:txBody>
      </p:sp>
    </p:spTree>
    <p:extLst>
      <p:ext uri="{BB962C8B-B14F-4D97-AF65-F5344CB8AC3E}">
        <p14:creationId xmlns:p14="http://schemas.microsoft.com/office/powerpoint/2010/main" val="33064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Props1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C69D417-8C22-437C-8803-F9A9448B1813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FD2DD6E-41AC-4D3A-A8B5-1111DEEF208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9531</TotalTime>
  <Words>241</Words>
  <Application>Microsoft Office PowerPoint</Application>
  <PresentationFormat>Näytössä katseltava diaesitys (4:3)</PresentationFormat>
  <Paragraphs>138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ＭＳ Ｐゴシック</vt:lpstr>
      <vt:lpstr>ＭＳ Ｐゴシック</vt:lpstr>
      <vt:lpstr>Arial</vt:lpstr>
      <vt:lpstr>Geneva</vt:lpstr>
      <vt:lpstr>Lucida Grande</vt:lpstr>
      <vt:lpstr>Verdana</vt:lpstr>
      <vt:lpstr>Blank Presentation</vt:lpstr>
      <vt:lpstr>PowerPoint-esitys</vt:lpstr>
      <vt:lpstr>Tilastoja kulutuksesta</vt:lpstr>
      <vt:lpstr>PowerPoint-esitys</vt:lpstr>
      <vt:lpstr>PowerPoint-esitys</vt:lpstr>
      <vt:lpstr>PowerPoint-esitys</vt:lpstr>
      <vt:lpstr>PowerPoint-esitys</vt:lpstr>
    </vt:vector>
  </TitlesOfParts>
  <Company>Venla Koski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Katrimaija Lehtinen-Itälä</cp:lastModifiedBy>
  <cp:revision>113</cp:revision>
  <dcterms:created xsi:type="dcterms:W3CDTF">2010-04-19T08:09:13Z</dcterms:created>
  <dcterms:modified xsi:type="dcterms:W3CDTF">2018-03-20T08:09:34Z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