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5" r:id="rId3"/>
    <p:sldId id="280" r:id="rId4"/>
    <p:sldId id="285" r:id="rId5"/>
    <p:sldId id="286" r:id="rId6"/>
    <p:sldId id="281" r:id="rId7"/>
    <p:sldId id="288" r:id="rId8"/>
    <p:sldId id="282" r:id="rId9"/>
  </p:sldIdLst>
  <p:sldSz cx="9144000" cy="6858000" type="screen4x3"/>
  <p:notesSz cx="6796088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000066"/>
    <a:srgbClr val="AAADAF"/>
    <a:srgbClr val="FFFFF3"/>
    <a:srgbClr val="CCECFF"/>
    <a:srgbClr val="A50021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994" y="8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7" y="3"/>
            <a:ext cx="2944971" cy="496411"/>
          </a:xfrm>
          <a:prstGeom prst="rect">
            <a:avLst/>
          </a:prstGeom>
        </p:spPr>
        <p:txBody>
          <a:bodyPr vert="horz" lIns="94822" tIns="47412" rIns="94822" bIns="47412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9551" y="3"/>
            <a:ext cx="2944971" cy="496411"/>
          </a:xfrm>
          <a:prstGeom prst="rect">
            <a:avLst/>
          </a:prstGeom>
        </p:spPr>
        <p:txBody>
          <a:bodyPr vert="horz" lIns="94822" tIns="47412" rIns="94822" bIns="47412" rtlCol="0"/>
          <a:lstStyle>
            <a:lvl1pPr algn="r">
              <a:defRPr sz="1200"/>
            </a:lvl1pPr>
          </a:lstStyle>
          <a:p>
            <a:fld id="{D464E028-69D5-40CD-BDC7-2865AFCE4AAC}" type="datetimeFigureOut">
              <a:rPr lang="fi-FI" smtClean="0"/>
              <a:pPr/>
              <a:t>14.9.2017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7" y="9430096"/>
            <a:ext cx="2944971" cy="496411"/>
          </a:xfrm>
          <a:prstGeom prst="rect">
            <a:avLst/>
          </a:prstGeom>
        </p:spPr>
        <p:txBody>
          <a:bodyPr vert="horz" lIns="94822" tIns="47412" rIns="94822" bIns="47412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9551" y="9430096"/>
            <a:ext cx="2944971" cy="496411"/>
          </a:xfrm>
          <a:prstGeom prst="rect">
            <a:avLst/>
          </a:prstGeom>
        </p:spPr>
        <p:txBody>
          <a:bodyPr vert="horz" lIns="94822" tIns="47412" rIns="94822" bIns="47412" rtlCol="0" anchor="b"/>
          <a:lstStyle>
            <a:lvl1pPr algn="r">
              <a:defRPr sz="1200"/>
            </a:lvl1pPr>
          </a:lstStyle>
          <a:p>
            <a:fld id="{EA112011-6983-4172-9083-8B9BDC41B66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6837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4813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4812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6694C-CFB8-46BA-970E-3CCFE3704327}" type="datetimeFigureOut">
              <a:rPr lang="fi-FI" smtClean="0"/>
              <a:t>14.9.2017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450" y="4777552"/>
            <a:ext cx="5437188" cy="3909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3" y="9431260"/>
            <a:ext cx="2944813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49688" y="9431260"/>
            <a:ext cx="2944812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6D4CCF-6731-4D2E-82D1-A1B8AA1B1F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4071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6D4CCF-6731-4D2E-82D1-A1B8AA1B1F80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103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14EB6C-4693-4DC4-8734-83DFAADDFE8D}" type="datetimeFigureOut">
              <a:rPr lang="fi-FI" smtClean="0"/>
              <a:pPr/>
              <a:t>14.9.2017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31CE937-0544-4A24-A0FC-6758AE56792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EB6C-4693-4DC4-8734-83DFAADDFE8D}" type="datetimeFigureOut">
              <a:rPr lang="fi-FI" smtClean="0"/>
              <a:pPr/>
              <a:t>14.9.2017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E937-0544-4A24-A0FC-6758AE56792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EB6C-4693-4DC4-8734-83DFAADDFE8D}" type="datetimeFigureOut">
              <a:rPr lang="fi-FI" smtClean="0"/>
              <a:pPr/>
              <a:t>14.9.2017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E937-0544-4A24-A0FC-6758AE56792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EB6C-4693-4DC4-8734-83DFAADDFE8D}" type="datetimeFigureOut">
              <a:rPr lang="fi-FI" smtClean="0"/>
              <a:pPr/>
              <a:t>14.9.2017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E937-0544-4A24-A0FC-6758AE56792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EB6C-4693-4DC4-8734-83DFAADDFE8D}" type="datetimeFigureOut">
              <a:rPr lang="fi-FI" smtClean="0"/>
              <a:pPr/>
              <a:t>14.9.2017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E937-0544-4A24-A0FC-6758AE56792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EB6C-4693-4DC4-8734-83DFAADDFE8D}" type="datetimeFigureOut">
              <a:rPr lang="fi-FI" smtClean="0"/>
              <a:pPr/>
              <a:t>14.9.2017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E937-0544-4A24-A0FC-6758AE56792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EB6C-4693-4DC4-8734-83DFAADDFE8D}" type="datetimeFigureOut">
              <a:rPr lang="fi-FI" smtClean="0"/>
              <a:pPr/>
              <a:t>14.9.2017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E937-0544-4A24-A0FC-6758AE56792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EB6C-4693-4DC4-8734-83DFAADDFE8D}" type="datetimeFigureOut">
              <a:rPr lang="fi-FI" smtClean="0"/>
              <a:pPr/>
              <a:t>14.9.2017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E937-0544-4A24-A0FC-6758AE56792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EB6C-4693-4DC4-8734-83DFAADDFE8D}" type="datetimeFigureOut">
              <a:rPr lang="fi-FI" smtClean="0"/>
              <a:pPr/>
              <a:t>14.9.2017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E937-0544-4A24-A0FC-6758AE56792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014EB6C-4693-4DC4-8734-83DFAADDFE8D}" type="datetimeFigureOut">
              <a:rPr lang="fi-FI" smtClean="0"/>
              <a:pPr/>
              <a:t>14.9.2017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E937-0544-4A24-A0FC-6758AE56792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14EB6C-4693-4DC4-8734-83DFAADDFE8D}" type="datetimeFigureOut">
              <a:rPr lang="fi-FI" smtClean="0"/>
              <a:pPr/>
              <a:t>14.9.2017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31CE937-0544-4A24-A0FC-6758AE56792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9000">
              <a:srgbClr val="FFFFF3">
                <a:alpha val="0"/>
              </a:srgbClr>
            </a:gs>
            <a:gs pos="88000">
              <a:srgbClr val="0087E6"/>
            </a:gs>
            <a:gs pos="92000">
              <a:srgbClr val="005CBF"/>
            </a:gs>
          </a:gsLst>
          <a:lin ang="4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014EB6C-4693-4DC4-8734-83DFAADDFE8D}" type="datetimeFigureOut">
              <a:rPr lang="fi-FI" smtClean="0"/>
              <a:pPr/>
              <a:t>14.9.2017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31CE937-0544-4A24-A0FC-6758AE567924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3528" y="3140968"/>
            <a:ext cx="8489032" cy="1656184"/>
          </a:xfrm>
        </p:spPr>
        <p:txBody>
          <a:bodyPr>
            <a:noAutofit/>
          </a:bodyPr>
          <a:lstStyle/>
          <a:p>
            <a:br>
              <a:rPr lang="fi-FI" sz="60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fi-FI" sz="5400" cap="all" dirty="0">
                <a:solidFill>
                  <a:schemeClr val="tx1"/>
                </a:solidFill>
                <a:latin typeface="Arial Black" pitchFamily="34" charset="0"/>
              </a:rPr>
              <a:t>tehtäviä</a:t>
            </a:r>
            <a:r>
              <a:rPr lang="fi-FI" sz="4400" cap="all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fi-FI" sz="1800" cap="all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br>
              <a:rPr lang="fi-FI" sz="1800" cap="all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fi-FI" sz="2400" cap="all" dirty="0">
                <a:solidFill>
                  <a:schemeClr val="tx1"/>
                </a:solidFill>
                <a:latin typeface="Arial Black" pitchFamily="34" charset="0"/>
              </a:rPr>
              <a:t>eli ratkaise perässä tulevat arvoitukset sinulle annetun materiaalin avulla</a:t>
            </a:r>
            <a:endParaRPr lang="fi-FI" sz="1800" kern="0" cap="all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94746" y="4725144"/>
            <a:ext cx="7552928" cy="1080120"/>
          </a:xfrm>
        </p:spPr>
        <p:txBody>
          <a:bodyPr>
            <a:normAutofit/>
          </a:bodyPr>
          <a:lstStyle/>
          <a:p>
            <a:r>
              <a:rPr lang="fi-FI" sz="5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Ja soveltava tehtävä…</a:t>
            </a:r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357B2226-38FD-4A25-91DD-35A840E4DD47}"/>
              </a:ext>
            </a:extLst>
          </p:cNvPr>
          <p:cNvSpPr txBox="1">
            <a:spLocks/>
          </p:cNvSpPr>
          <p:nvPr/>
        </p:nvSpPr>
        <p:spPr>
          <a:xfrm>
            <a:off x="82165" y="412505"/>
            <a:ext cx="4968552" cy="259228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br>
              <a:rPr lang="fi-FI" sz="60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fi-FI" dirty="0">
                <a:solidFill>
                  <a:srgbClr val="FF0000"/>
                </a:solidFill>
                <a:latin typeface="Arial Black" pitchFamily="34" charset="0"/>
              </a:rPr>
              <a:t>Kirkkohistoria</a:t>
            </a:r>
            <a:r>
              <a:rPr lang="fi-FI" sz="5400" dirty="0">
                <a:solidFill>
                  <a:srgbClr val="FF0000"/>
                </a:solidFill>
                <a:latin typeface="Arial Black" pitchFamily="34" charset="0"/>
              </a:rPr>
              <a:t> </a:t>
            </a:r>
          </a:p>
          <a:p>
            <a:r>
              <a:rPr lang="fi-FI" sz="5400" dirty="0">
                <a:solidFill>
                  <a:srgbClr val="FF0000"/>
                </a:solidFill>
                <a:latin typeface="Arial Black" pitchFamily="34" charset="0"/>
              </a:rPr>
              <a:t>– Eurooppa </a:t>
            </a:r>
          </a:p>
          <a:p>
            <a:r>
              <a:rPr lang="fi-FI" sz="5400" dirty="0">
                <a:solidFill>
                  <a:srgbClr val="FF0000"/>
                </a:solidFill>
                <a:latin typeface="Arial Black" pitchFamily="34" charset="0"/>
              </a:rPr>
              <a:t>&amp; Suomi</a:t>
            </a:r>
            <a:endParaRPr lang="fi-FI" sz="9600" kern="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5A48D577-3FD0-46A3-9C01-7F8DA3589062}"/>
              </a:ext>
            </a:extLst>
          </p:cNvPr>
          <p:cNvSpPr/>
          <p:nvPr/>
        </p:nvSpPr>
        <p:spPr>
          <a:xfrm>
            <a:off x="5220072" y="836712"/>
            <a:ext cx="3744416" cy="1938992"/>
          </a:xfrm>
          <a:prstGeom prst="rect">
            <a:avLst/>
          </a:prstGeom>
          <a:ln w="60325">
            <a:solidFill>
              <a:srgbClr val="0000CC"/>
            </a:solidFill>
          </a:ln>
        </p:spPr>
        <p:txBody>
          <a:bodyPr wrap="square">
            <a:spAutoFit/>
          </a:bodyPr>
          <a:lstStyle/>
          <a:p>
            <a:r>
              <a:rPr lang="fi-FI" sz="3200" dirty="0">
                <a:latin typeface="Arial Narrow" pitchFamily="34" charset="0"/>
              </a:rPr>
              <a:t>Tämä moniste on </a:t>
            </a:r>
            <a:r>
              <a:rPr lang="fi-FI" sz="4000" dirty="0">
                <a:latin typeface="Arial Black" pitchFamily="34" charset="0"/>
              </a:rPr>
              <a:t>palautettava</a:t>
            </a:r>
            <a:r>
              <a:rPr lang="fi-FI" sz="2000" dirty="0">
                <a:latin typeface="Arial Black" pitchFamily="34" charset="0"/>
              </a:rPr>
              <a:t> </a:t>
            </a:r>
            <a:r>
              <a:rPr lang="fi-FI" sz="2400" dirty="0">
                <a:latin typeface="Arial Narrow" pitchFamily="34" charset="0"/>
              </a:rPr>
              <a:t>opettajalle ilman merkintöjä tunnin päättyessä!</a:t>
            </a:r>
            <a:endParaRPr lang="fi-FI" sz="2400" dirty="0"/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92488"/>
          </a:xfrm>
        </p:spPr>
        <p:txBody>
          <a:bodyPr>
            <a:noAutofit/>
          </a:bodyPr>
          <a:lstStyle/>
          <a:p>
            <a:pPr marL="109728" indent="0">
              <a:spcBef>
                <a:spcPts val="600"/>
              </a:spcBef>
              <a:buNone/>
            </a:pPr>
            <a:endParaRPr lang="fi-FI" sz="4400" dirty="0">
              <a:latin typeface="Arial Narrow" pitchFamily="34" charset="0"/>
              <a:sym typeface="Wingdings" pitchFamily="2" charset="2"/>
            </a:endParaRPr>
          </a:p>
          <a:p>
            <a:pPr marL="109728" indent="0">
              <a:spcBef>
                <a:spcPts val="600"/>
              </a:spcBef>
              <a:buNone/>
            </a:pPr>
            <a:r>
              <a:rPr lang="fi-FI" sz="4400" dirty="0">
                <a:latin typeface="Arial Narrow" pitchFamily="34" charset="0"/>
                <a:sym typeface="Wingdings" pitchFamily="2" charset="2"/>
              </a:rPr>
              <a:t>Jeesus			</a:t>
            </a:r>
            <a:r>
              <a:rPr lang="fi-FI" sz="3600" dirty="0">
                <a:latin typeface="Arial Narrow" pitchFamily="34" charset="0"/>
                <a:sym typeface="Wingdings" pitchFamily="2" charset="2"/>
              </a:rPr>
              <a:t>	</a:t>
            </a:r>
            <a:r>
              <a:rPr lang="fi-FI" sz="4000" dirty="0">
                <a:latin typeface="Arial Narrow" pitchFamily="34" charset="0"/>
                <a:sym typeface="Wingdings" pitchFamily="2" charset="2"/>
              </a:rPr>
              <a:t>pelastussanoma	</a:t>
            </a:r>
            <a:r>
              <a:rPr lang="fi-FI" sz="3600" dirty="0">
                <a:latin typeface="Arial Narrow" pitchFamily="34" charset="0"/>
                <a:sym typeface="Wingdings" pitchFamily="2" charset="2"/>
              </a:rPr>
              <a:t>vainot</a:t>
            </a:r>
            <a:r>
              <a:rPr lang="fi-FI" sz="4000" dirty="0">
                <a:latin typeface="Arial Narrow" pitchFamily="34" charset="0"/>
                <a:sym typeface="Wingdings" pitchFamily="2" charset="2"/>
              </a:rPr>
              <a:t>			lähetystyö</a:t>
            </a:r>
            <a:r>
              <a:rPr lang="fi-FI" sz="3200" dirty="0">
                <a:latin typeface="Arial Narrow" pitchFamily="34" charset="0"/>
                <a:sym typeface="Wingdings" pitchFamily="2" charset="2"/>
              </a:rPr>
              <a:t> 		</a:t>
            </a:r>
            <a:r>
              <a:rPr lang="fi-FI" sz="2400" dirty="0">
                <a:latin typeface="Arial Narrow" pitchFamily="34" charset="0"/>
                <a:sym typeface="Wingdings" pitchFamily="2" charset="2"/>
              </a:rPr>
              <a:t>marttyyrit</a:t>
            </a:r>
            <a:r>
              <a:rPr lang="fi-FI" sz="3200" dirty="0">
                <a:latin typeface="Arial Narrow" pitchFamily="34" charset="0"/>
                <a:sym typeface="Wingdings" pitchFamily="2" charset="2"/>
              </a:rPr>
              <a:t>		       </a:t>
            </a:r>
            <a:r>
              <a:rPr lang="fi-FI" sz="2800" dirty="0">
                <a:latin typeface="Arial Narrow" pitchFamily="34" charset="0"/>
                <a:sym typeface="Wingdings" pitchFamily="2" charset="2"/>
              </a:rPr>
              <a:t>- samanarvoisuus </a:t>
            </a:r>
          </a:p>
          <a:p>
            <a:pPr marL="109728" indent="0">
              <a:spcBef>
                <a:spcPts val="600"/>
              </a:spcBef>
              <a:buNone/>
            </a:pPr>
            <a:r>
              <a:rPr lang="fi-FI" sz="3600" dirty="0">
                <a:latin typeface="Arial Narrow" pitchFamily="34" charset="0"/>
                <a:sym typeface="Wingdings" pitchFamily="2" charset="2"/>
              </a:rPr>
              <a:t>Konstantinus suuri</a:t>
            </a:r>
            <a:r>
              <a:rPr lang="fi-FI" sz="2800" dirty="0">
                <a:latin typeface="Arial Narrow" pitchFamily="34" charset="0"/>
                <a:sym typeface="Wingdings" pitchFamily="2" charset="2"/>
              </a:rPr>
              <a:t>	      - kreikka &amp; latina  	</a:t>
            </a:r>
          </a:p>
          <a:p>
            <a:pPr marL="109728" indent="0">
              <a:spcBef>
                <a:spcPts val="600"/>
              </a:spcBef>
              <a:buNone/>
            </a:pPr>
            <a:r>
              <a:rPr lang="fi-FI" sz="3600" dirty="0" err="1">
                <a:latin typeface="Arial Narrow" pitchFamily="34" charset="0"/>
                <a:sym typeface="Wingdings" pitchFamily="2" charset="2"/>
              </a:rPr>
              <a:t>Theodosius</a:t>
            </a:r>
            <a:r>
              <a:rPr lang="fi-FI" sz="3600" dirty="0">
                <a:latin typeface="Arial Narrow" pitchFamily="34" charset="0"/>
                <a:sym typeface="Wingdings" pitchFamily="2" charset="2"/>
              </a:rPr>
              <a:t> suuri	</a:t>
            </a:r>
            <a:r>
              <a:rPr lang="fi-FI" sz="2800" dirty="0">
                <a:latin typeface="Arial Narrow" pitchFamily="34" charset="0"/>
                <a:sym typeface="Wingdings" pitchFamily="2" charset="2"/>
              </a:rPr>
              <a:t>     - Välimeri &amp; roomalaiset tiet</a:t>
            </a:r>
          </a:p>
          <a:p>
            <a:pPr marL="109728" indent="0">
              <a:spcBef>
                <a:spcPts val="600"/>
              </a:spcBef>
              <a:buNone/>
            </a:pPr>
            <a:r>
              <a:rPr lang="fi-FI" sz="800" dirty="0">
                <a:latin typeface="Arial Narrow" pitchFamily="34" charset="0"/>
                <a:sym typeface="Wingdings" pitchFamily="2" charset="2"/>
              </a:rPr>
              <a:t>Taustakuva: Tiina Tervo 2005-2007</a:t>
            </a:r>
            <a:r>
              <a:rPr lang="fi-FI" sz="2600" dirty="0">
                <a:latin typeface="Arial Narrow" pitchFamily="34" charset="0"/>
                <a:sym typeface="Wingdings" pitchFamily="2" charset="2"/>
              </a:rPr>
              <a:t>						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Autofit/>
          </a:bodyPr>
          <a:lstStyle/>
          <a:p>
            <a:pPr algn="ctr"/>
            <a:r>
              <a:rPr lang="fi-FI" sz="2400" spc="500" dirty="0">
                <a:latin typeface="Arial Narrow" pitchFamily="34" charset="0"/>
              </a:rPr>
              <a:t>Kirkkohistoria – Eurooppa &amp; Suomi</a:t>
            </a:r>
          </a:p>
        </p:txBody>
      </p:sp>
      <p:sp>
        <p:nvSpPr>
          <p:cNvPr id="4" name="Otsikko 2"/>
          <p:cNvSpPr txBox="1">
            <a:spLocks/>
          </p:cNvSpPr>
          <p:nvPr/>
        </p:nvSpPr>
        <p:spPr>
          <a:xfrm>
            <a:off x="251520" y="764704"/>
            <a:ext cx="8229600" cy="2232248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fi-FI" sz="6000" b="1" dirty="0">
                <a:solidFill>
                  <a:srgbClr val="0000CC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Narrow" pitchFamily="34" charset="0"/>
                <a:cs typeface="Times New Roman" pitchFamily="18" charset="0"/>
              </a:rPr>
              <a:t>1A?</a:t>
            </a:r>
            <a:r>
              <a:rPr lang="fi-FI" sz="6000" b="1" noProof="0" dirty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Narrow" pitchFamily="34" charset="0"/>
                <a:ea typeface="+mj-ea"/>
                <a:cs typeface="Times New Roman" pitchFamily="18" charset="0"/>
              </a:rPr>
              <a:t>uskon </a:t>
            </a:r>
            <a:r>
              <a:rPr lang="fi-FI" sz="6000" b="1" dirty="0">
                <a:solidFill>
                  <a:srgbClr val="0000CC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Narrow" pitchFamily="34" charset="0"/>
                <a:cs typeface="Times New Roman" pitchFamily="18" charset="0"/>
              </a:rPr>
              <a:t>1B? </a:t>
            </a:r>
            <a:r>
              <a:rPr lang="fi-FI" sz="6000" b="1" noProof="0" dirty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Narrow" pitchFamily="34" charset="0"/>
                <a:ea typeface="+mj-ea"/>
                <a:cs typeface="Times New Roman" pitchFamily="18" charset="0"/>
              </a:rPr>
              <a:t>antiikin </a:t>
            </a:r>
          </a:p>
          <a:p>
            <a:pPr lvl="0" algn="ctr">
              <a:spcBef>
                <a:spcPct val="0"/>
              </a:spcBef>
              <a:defRPr/>
            </a:pPr>
            <a:r>
              <a:rPr lang="fi-FI" sz="6000" b="1" noProof="0" dirty="0">
                <a:solidFill>
                  <a:srgbClr val="0000CC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Narrow" pitchFamily="34" charset="0"/>
                <a:ea typeface="+mj-ea"/>
                <a:cs typeface="Times New Roman" pitchFamily="18" charset="0"/>
              </a:rPr>
              <a:t>1C?</a:t>
            </a:r>
            <a:r>
              <a:rPr lang="fi-FI" sz="6000" b="1" noProof="0" dirty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Narrow" pitchFamily="34" charset="0"/>
                <a:ea typeface="+mj-ea"/>
                <a:cs typeface="Times New Roman" pitchFamily="18" charset="0"/>
              </a:rPr>
              <a:t> valtakunnassa</a:t>
            </a:r>
            <a:endParaRPr kumimoji="0" lang="fi-FI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 rot="20527729">
            <a:off x="225539" y="1835468"/>
            <a:ext cx="3314887" cy="936104"/>
          </a:xfrm>
        </p:spPr>
        <p:txBody>
          <a:bodyPr>
            <a:noAutofit/>
          </a:bodyPr>
          <a:lstStyle/>
          <a:p>
            <a:pPr marL="109728" indent="0">
              <a:spcBef>
                <a:spcPts val="600"/>
              </a:spcBef>
              <a:buNone/>
            </a:pPr>
            <a:r>
              <a:rPr lang="fi-FI" sz="6000" dirty="0">
                <a:solidFill>
                  <a:schemeClr val="bg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  <a:sym typeface="Wingdings" pitchFamily="2" charset="2"/>
              </a:rPr>
              <a:t>PAAVI</a:t>
            </a:r>
            <a:r>
              <a:rPr lang="fi-FI" sz="2600" dirty="0">
                <a:solidFill>
                  <a:schemeClr val="bg1">
                    <a:lumMod val="10000"/>
                  </a:schemeClr>
                </a:solidFill>
                <a:latin typeface="Arial Narrow" pitchFamily="34" charset="0"/>
                <a:sym typeface="Wingdings" pitchFamily="2" charset="2"/>
              </a:rPr>
              <a:t>	</a:t>
            </a:r>
            <a:r>
              <a:rPr lang="fi-FI" sz="2600" dirty="0">
                <a:solidFill>
                  <a:srgbClr val="FFFFF3"/>
                </a:solidFill>
                <a:highlight>
                  <a:srgbClr val="000000"/>
                </a:highlight>
                <a:latin typeface="Arial Narrow" pitchFamily="34" charset="0"/>
                <a:sym typeface="Wingdings" pitchFamily="2" charset="2"/>
              </a:rPr>
              <a:t>				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Autofit/>
          </a:bodyPr>
          <a:lstStyle/>
          <a:p>
            <a:pPr algn="ctr"/>
            <a:r>
              <a:rPr lang="fi-FI" sz="2400" spc="500" dirty="0">
                <a:latin typeface="Arial Narrow" pitchFamily="34" charset="0"/>
              </a:rPr>
              <a:t>Kirkkohistoria – Eurooppa &amp; Suomi</a:t>
            </a:r>
          </a:p>
        </p:txBody>
      </p:sp>
      <p:sp>
        <p:nvSpPr>
          <p:cNvPr id="4" name="Otsikko 2"/>
          <p:cNvSpPr txBox="1">
            <a:spLocks/>
          </p:cNvSpPr>
          <p:nvPr/>
        </p:nvSpPr>
        <p:spPr>
          <a:xfrm>
            <a:off x="251520" y="779838"/>
            <a:ext cx="8229600" cy="792088"/>
          </a:xfrm>
          <a:prstGeom prst="rect">
            <a:avLst/>
          </a:prstGeom>
          <a:ln w="92075">
            <a:solidFill>
              <a:schemeClr val="accent1"/>
            </a:solidFill>
          </a:ln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4000" b="1" noProof="0" dirty="0">
                <a:solidFill>
                  <a:srgbClr val="0000CC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Narrow" pitchFamily="34" charset="0"/>
                <a:ea typeface="+mj-ea"/>
                <a:cs typeface="Times New Roman" pitchFamily="18" charset="0"/>
              </a:rPr>
              <a:t>2A?</a:t>
            </a:r>
            <a:r>
              <a:rPr lang="fi-FI" sz="4000" b="1" noProof="0" dirty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Narrow" pitchFamily="34" charset="0"/>
                <a:ea typeface="+mj-ea"/>
                <a:cs typeface="Times New Roman" pitchFamily="18" charset="0"/>
              </a:rPr>
              <a:t> kirkko keskiajan </a:t>
            </a:r>
            <a:r>
              <a:rPr lang="fi-FI" sz="4000" b="1" dirty="0">
                <a:solidFill>
                  <a:srgbClr val="0000CC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Narrow" pitchFamily="34" charset="0"/>
                <a:ea typeface="+mj-ea"/>
                <a:cs typeface="Times New Roman" pitchFamily="18" charset="0"/>
              </a:rPr>
              <a:t>2</a:t>
            </a:r>
            <a:r>
              <a:rPr lang="fi-FI" sz="4000" b="1" noProof="0" dirty="0">
                <a:solidFill>
                  <a:srgbClr val="0000CC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Narrow" pitchFamily="34" charset="0"/>
                <a:ea typeface="+mj-ea"/>
                <a:cs typeface="Times New Roman" pitchFamily="18" charset="0"/>
              </a:rPr>
              <a:t>B?</a:t>
            </a:r>
            <a:r>
              <a:rPr lang="fi-FI" sz="4000" b="1" dirty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Narrow" pitchFamily="34" charset="0"/>
                <a:ea typeface="+mj-ea"/>
                <a:cs typeface="Times New Roman" pitchFamily="18" charset="0"/>
              </a:rPr>
              <a:t>-Euroopassa</a:t>
            </a:r>
            <a:endParaRPr kumimoji="0" lang="fi-FI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5" name="Sisällön paikkamerkki 1">
            <a:extLst>
              <a:ext uri="{FF2B5EF4-FFF2-40B4-BE49-F238E27FC236}">
                <a16:creationId xmlns:a16="http://schemas.microsoft.com/office/drawing/2014/main" id="{0AD17458-E5B7-4453-8D6E-99DDAA89C7EB}"/>
              </a:ext>
            </a:extLst>
          </p:cNvPr>
          <p:cNvSpPr txBox="1">
            <a:spLocks/>
          </p:cNvSpPr>
          <p:nvPr/>
        </p:nvSpPr>
        <p:spPr>
          <a:xfrm rot="335487">
            <a:off x="5475191" y="1540585"/>
            <a:ext cx="2736304" cy="936104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spcBef>
                <a:spcPts val="600"/>
              </a:spcBef>
              <a:buFont typeface="Wingdings 3"/>
              <a:buNone/>
            </a:pPr>
            <a:r>
              <a:rPr lang="fi-FI" sz="4800" dirty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Poster Compressed" panose="02070706080601050204" pitchFamily="18" charset="0"/>
                <a:sym typeface="Wingdings" pitchFamily="2" charset="2"/>
              </a:rPr>
              <a:t>KIRKONKIROUS</a:t>
            </a:r>
            <a:r>
              <a:rPr lang="fi-FI" sz="2600" dirty="0">
                <a:latin typeface="Arial Narrow" pitchFamily="34" charset="0"/>
                <a:sym typeface="Wingdings" pitchFamily="2" charset="2"/>
              </a:rPr>
              <a:t>					</a:t>
            </a:r>
          </a:p>
        </p:txBody>
      </p:sp>
      <p:sp>
        <p:nvSpPr>
          <p:cNvPr id="6" name="Sisällön paikkamerkki 1">
            <a:extLst>
              <a:ext uri="{FF2B5EF4-FFF2-40B4-BE49-F238E27FC236}">
                <a16:creationId xmlns:a16="http://schemas.microsoft.com/office/drawing/2014/main" id="{ECDF4E91-06AB-4F0D-B4D2-3CF9C6371678}"/>
              </a:ext>
            </a:extLst>
          </p:cNvPr>
          <p:cNvSpPr txBox="1">
            <a:spLocks/>
          </p:cNvSpPr>
          <p:nvPr/>
        </p:nvSpPr>
        <p:spPr>
          <a:xfrm rot="20481332">
            <a:off x="257441" y="2362336"/>
            <a:ext cx="5476888" cy="936104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spcBef>
                <a:spcPts val="600"/>
              </a:spcBef>
              <a:buFont typeface="Wingdings 3"/>
              <a:buNone/>
            </a:pPr>
            <a:r>
              <a:rPr lang="fi-FI" sz="5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  <a:sym typeface="Wingdings" pitchFamily="2" charset="2"/>
              </a:rPr>
              <a:t>TAIVASPAIKKA</a:t>
            </a:r>
            <a:r>
              <a:rPr lang="fi-FI" sz="5400" dirty="0">
                <a:latin typeface="Franklin Gothic Heavy" panose="020B0903020102020204" pitchFamily="34" charset="0"/>
                <a:sym typeface="Wingdings" pitchFamily="2" charset="2"/>
              </a:rPr>
              <a:t>	</a:t>
            </a:r>
            <a:r>
              <a:rPr lang="fi-FI" sz="2600" dirty="0">
                <a:latin typeface="Arial Narrow" pitchFamily="34" charset="0"/>
                <a:sym typeface="Wingdings" pitchFamily="2" charset="2"/>
              </a:rPr>
              <a:t>				</a:t>
            </a:r>
          </a:p>
        </p:txBody>
      </p:sp>
      <p:sp>
        <p:nvSpPr>
          <p:cNvPr id="7" name="Sisällön paikkamerkki 1">
            <a:extLst>
              <a:ext uri="{FF2B5EF4-FFF2-40B4-BE49-F238E27FC236}">
                <a16:creationId xmlns:a16="http://schemas.microsoft.com/office/drawing/2014/main" id="{45BFACC6-0C71-4B0D-BCA2-A180A1FD4BF6}"/>
              </a:ext>
            </a:extLst>
          </p:cNvPr>
          <p:cNvSpPr txBox="1">
            <a:spLocks/>
          </p:cNvSpPr>
          <p:nvPr/>
        </p:nvSpPr>
        <p:spPr>
          <a:xfrm rot="21285814">
            <a:off x="4105215" y="2351329"/>
            <a:ext cx="3532983" cy="792088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spcBef>
                <a:spcPts val="600"/>
              </a:spcBef>
              <a:buFont typeface="Wingdings 3"/>
              <a:buNone/>
            </a:pPr>
            <a:r>
              <a:rPr lang="fi-FI" sz="4800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Condensed" panose="02070606080606020203" pitchFamily="18" charset="0"/>
                <a:sym typeface="Wingdings" pitchFamily="2" charset="2"/>
              </a:rPr>
              <a:t>RIPITTÄYTYMINEN</a:t>
            </a:r>
            <a:r>
              <a:rPr lang="fi-FI" sz="2600" dirty="0">
                <a:latin typeface="Arial Narrow" pitchFamily="34" charset="0"/>
                <a:sym typeface="Wingdings" pitchFamily="2" charset="2"/>
              </a:rPr>
              <a:t>				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CE5F4C90-59BD-4306-8E4E-DFE53E92F414}"/>
              </a:ext>
            </a:extLst>
          </p:cNvPr>
          <p:cNvSpPr/>
          <p:nvPr/>
        </p:nvSpPr>
        <p:spPr>
          <a:xfrm rot="21365252">
            <a:off x="426363" y="4218657"/>
            <a:ext cx="49956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200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PYHIMYSTEN PALVONTA</a:t>
            </a:r>
            <a:endParaRPr lang="fi-FI" sz="32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95B2F076-9D6A-4E06-9F1E-C2F61D13C0D7}"/>
              </a:ext>
            </a:extLst>
          </p:cNvPr>
          <p:cNvSpPr/>
          <p:nvPr/>
        </p:nvSpPr>
        <p:spPr>
          <a:xfrm rot="20753977">
            <a:off x="7971" y="4810469"/>
            <a:ext cx="91577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40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encil" panose="040409050D0802020404" pitchFamily="82" charset="0"/>
                <a:sym typeface="Wingdings" pitchFamily="2" charset="2"/>
              </a:rPr>
              <a:t>KIRKON OHJEIDEN NOUDATTAMINEN</a:t>
            </a:r>
            <a:r>
              <a:rPr lang="fi-FI" sz="1600" dirty="0">
                <a:latin typeface="Stencil" panose="040409050D0802020404" pitchFamily="82" charset="0"/>
                <a:sym typeface="Wingdings" pitchFamily="2" charset="2"/>
              </a:rPr>
              <a:t>	</a:t>
            </a:r>
            <a:endParaRPr lang="fi-FI" sz="3200" dirty="0">
              <a:latin typeface="Stencil" panose="040409050D0802020404" pitchFamily="82" charset="0"/>
            </a:endParaRP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01E9D759-7321-4BC1-BAC8-5E7B3FBD3A44}"/>
              </a:ext>
            </a:extLst>
          </p:cNvPr>
          <p:cNvSpPr/>
          <p:nvPr/>
        </p:nvSpPr>
        <p:spPr>
          <a:xfrm>
            <a:off x="1763688" y="3277977"/>
            <a:ext cx="67174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  <a:sym typeface="Wingdings" pitchFamily="2" charset="2"/>
              </a:rPr>
              <a:t>VALLANKÄYTTÄJÄ</a:t>
            </a:r>
            <a:r>
              <a:rPr lang="fi-FI" sz="3200" dirty="0">
                <a:latin typeface="Berlin Sans FB Demi" panose="020E0802020502020306" pitchFamily="34" charset="0"/>
                <a:sym typeface="Wingdings" pitchFamily="2" charset="2"/>
              </a:rPr>
              <a:t>	</a:t>
            </a:r>
            <a:endParaRPr lang="fi-FI" sz="5400" dirty="0">
              <a:latin typeface="Berlin Sans FB Demi" panose="020E0802020502020306" pitchFamily="34" charset="0"/>
            </a:endParaRP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D539CE64-4850-45AE-ACD3-19A6C85053B0}"/>
              </a:ext>
            </a:extLst>
          </p:cNvPr>
          <p:cNvSpPr/>
          <p:nvPr/>
        </p:nvSpPr>
        <p:spPr>
          <a:xfrm rot="20432327">
            <a:off x="5351059" y="4866332"/>
            <a:ext cx="34199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  <a:sym typeface="Wingdings" pitchFamily="2" charset="2"/>
              </a:rPr>
              <a:t>KÖYHÄIN-HOITO</a:t>
            </a:r>
            <a:endParaRPr lang="fi-FI" sz="2800" dirty="0">
              <a:solidFill>
                <a:schemeClr val="accent3">
                  <a:lumMod val="40000"/>
                  <a:lumOff val="60000"/>
                </a:schemeClr>
              </a:solidFill>
              <a:latin typeface="Goudy Stout" panose="0202090407030B020401" pitchFamily="18" charset="0"/>
            </a:endParaRP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6F1F5FB0-BDFC-49B9-B013-DB0E732F62F6}"/>
              </a:ext>
            </a:extLst>
          </p:cNvPr>
          <p:cNvSpPr/>
          <p:nvPr/>
        </p:nvSpPr>
        <p:spPr>
          <a:xfrm>
            <a:off x="2915816" y="6145007"/>
            <a:ext cx="57813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  <a:sym typeface="Wingdings" pitchFamily="2" charset="2"/>
              </a:rPr>
              <a:t>SAIRAANHOITO</a:t>
            </a:r>
            <a:endParaRPr lang="fi-FI" sz="2800" dirty="0">
              <a:solidFill>
                <a:srgbClr val="FF0066"/>
              </a:solidFill>
              <a:latin typeface="Goudy Stout" panose="0202090407030B0204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07382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 build="p"/>
      <p:bldP spid="6" grpId="0" build="p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Autofit/>
          </a:bodyPr>
          <a:lstStyle/>
          <a:p>
            <a:pPr algn="ctr"/>
            <a:r>
              <a:rPr lang="fi-FI" sz="2400" spc="500" dirty="0">
                <a:latin typeface="Arial Narrow" pitchFamily="34" charset="0"/>
              </a:rPr>
              <a:t>Kirkkohistoria – Eurooppa &amp; Suomi</a:t>
            </a:r>
          </a:p>
        </p:txBody>
      </p:sp>
      <p:sp>
        <p:nvSpPr>
          <p:cNvPr id="4" name="Otsikko 2"/>
          <p:cNvSpPr txBox="1">
            <a:spLocks/>
          </p:cNvSpPr>
          <p:nvPr/>
        </p:nvSpPr>
        <p:spPr>
          <a:xfrm>
            <a:off x="251520" y="779838"/>
            <a:ext cx="8229600" cy="792088"/>
          </a:xfrm>
          <a:prstGeom prst="rect">
            <a:avLst/>
          </a:prstGeom>
          <a:gradFill>
            <a:gsLst>
              <a:gs pos="59000">
                <a:srgbClr val="FFFFF3">
                  <a:alpha val="0"/>
                </a:srgbClr>
              </a:gs>
              <a:gs pos="88000">
                <a:srgbClr val="0087E6"/>
              </a:gs>
              <a:gs pos="92000">
                <a:srgbClr val="005CBF"/>
              </a:gs>
            </a:gsLst>
            <a:lin ang="4800000" scaled="0"/>
          </a:gradFill>
          <a:ln w="73025" cap="sq" cmpd="thickThin">
            <a:solidFill>
              <a:schemeClr val="accent1"/>
            </a:solidFill>
            <a:prstDash val="dashDot"/>
            <a:miter lim="800000"/>
          </a:ln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5400" b="1" noProof="0" dirty="0">
                <a:solidFill>
                  <a:srgbClr val="0000CC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Narrow" pitchFamily="34" charset="0"/>
                <a:ea typeface="+mj-ea"/>
                <a:cs typeface="Times New Roman" pitchFamily="18" charset="0"/>
              </a:rPr>
              <a:t>Suomalainen 2C?usko</a:t>
            </a:r>
            <a:endParaRPr kumimoji="0" lang="fi-FI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6F1F5FB0-BDFC-49B9-B013-DB0E732F62F6}"/>
              </a:ext>
            </a:extLst>
          </p:cNvPr>
          <p:cNvSpPr/>
          <p:nvPr/>
        </p:nvSpPr>
        <p:spPr>
          <a:xfrm>
            <a:off x="273187" y="2163124"/>
            <a:ext cx="26426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  <a:sym typeface="Wingdings" pitchFamily="2" charset="2"/>
              </a:rPr>
              <a:t>heimo</a:t>
            </a:r>
            <a:endParaRPr lang="fi-FI" sz="2800" dirty="0">
              <a:solidFill>
                <a:srgbClr val="FF0066"/>
              </a:solidFill>
              <a:latin typeface="Goudy Stout" panose="0202090407030B020401" pitchFamily="18" charset="0"/>
            </a:endParaRPr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8EC70B5F-29C2-494B-95F3-366BC929A077}"/>
              </a:ext>
            </a:extLst>
          </p:cNvPr>
          <p:cNvSpPr/>
          <p:nvPr/>
        </p:nvSpPr>
        <p:spPr>
          <a:xfrm>
            <a:off x="467544" y="2564904"/>
            <a:ext cx="28502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  <a:sym typeface="Wingdings" pitchFamily="2" charset="2"/>
              </a:rPr>
              <a:t>luonto</a:t>
            </a:r>
            <a:endParaRPr lang="fi-FI" sz="2800" dirty="0">
              <a:solidFill>
                <a:srgbClr val="FF0066"/>
              </a:solidFill>
              <a:latin typeface="Goudy Stout" panose="0202090407030B020401" pitchFamily="18" charset="0"/>
            </a:endParaRPr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C6E7AD32-B5FB-4F31-8756-EC499D5EA91A}"/>
              </a:ext>
            </a:extLst>
          </p:cNvPr>
          <p:cNvSpPr/>
          <p:nvPr/>
        </p:nvSpPr>
        <p:spPr>
          <a:xfrm>
            <a:off x="5076056" y="2193807"/>
            <a:ext cx="38164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dirty="0">
                <a:solidFill>
                  <a:schemeClr val="accent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  <a:sym typeface="Wingdings" pitchFamily="2" charset="2"/>
              </a:rPr>
              <a:t>Tietäjät</a:t>
            </a:r>
            <a:endParaRPr lang="fi-FI" sz="2800" dirty="0">
              <a:solidFill>
                <a:schemeClr val="accent1">
                  <a:lumMod val="75000"/>
                  <a:lumOff val="25000"/>
                </a:schemeClr>
              </a:solidFill>
              <a:latin typeface="Goudy Stout" panose="0202090407030B020401" pitchFamily="18" charset="0"/>
            </a:endParaRPr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B4D69FDF-5CCB-4735-ABE9-9EAF8F35038A}"/>
              </a:ext>
            </a:extLst>
          </p:cNvPr>
          <p:cNvSpPr/>
          <p:nvPr/>
        </p:nvSpPr>
        <p:spPr>
          <a:xfrm>
            <a:off x="5220072" y="2564904"/>
            <a:ext cx="38164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dirty="0">
                <a:solidFill>
                  <a:schemeClr val="accent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  <a:sym typeface="Wingdings" pitchFamily="2" charset="2"/>
              </a:rPr>
              <a:t>vainajat</a:t>
            </a:r>
            <a:endParaRPr lang="fi-FI" sz="2800" dirty="0">
              <a:solidFill>
                <a:schemeClr val="accent1">
                  <a:lumMod val="75000"/>
                  <a:lumOff val="25000"/>
                </a:schemeClr>
              </a:solidFill>
              <a:latin typeface="Goudy Stout" panose="0202090407030B020401" pitchFamily="18" charset="0"/>
            </a:endParaRPr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B7495462-FA43-49A1-8F5A-E629E9F45058}"/>
              </a:ext>
            </a:extLst>
          </p:cNvPr>
          <p:cNvSpPr/>
          <p:nvPr/>
        </p:nvSpPr>
        <p:spPr>
          <a:xfrm>
            <a:off x="1187624" y="3350445"/>
            <a:ext cx="44388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  <a:sym typeface="Wingdings" pitchFamily="2" charset="2"/>
              </a:rPr>
              <a:t>runomuoto</a:t>
            </a:r>
            <a:endParaRPr lang="fi-FI" sz="2800" dirty="0">
              <a:solidFill>
                <a:schemeClr val="accent6">
                  <a:lumMod val="75000"/>
                </a:schemeClr>
              </a:solidFill>
              <a:latin typeface="Goudy Stout" panose="0202090407030B020401" pitchFamily="18" charset="0"/>
            </a:endParaRPr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06816ADD-8DA9-4999-93E2-60B760194BEA}"/>
              </a:ext>
            </a:extLst>
          </p:cNvPr>
          <p:cNvSpPr/>
          <p:nvPr/>
        </p:nvSpPr>
        <p:spPr>
          <a:xfrm>
            <a:off x="2987824" y="3904348"/>
            <a:ext cx="30243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3600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…</a:t>
            </a:r>
            <a:r>
              <a:rPr lang="fi-FI" sz="3600" i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vaka</a:t>
            </a:r>
            <a:r>
              <a:rPr lang="fi-FI" sz="3600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vanha </a:t>
            </a:r>
            <a:r>
              <a:rPr lang="fi-FI" sz="3600" i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väinämöinen</a:t>
            </a:r>
            <a:r>
              <a:rPr lang="fi-FI" sz="3600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</a:p>
          <a:p>
            <a:pPr algn="ctr"/>
            <a:r>
              <a:rPr lang="fi-FI" sz="3600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tietäjä iänikuinen…</a:t>
            </a:r>
            <a:endParaRPr lang="fi-FI" sz="3600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Kuva 19" descr="D:\AAVERKKOPLUS\html\teh\ue\apk7\7SESI22B\TT7SKUUTP9_tiedostot\image002.gif">
            <a:extLst>
              <a:ext uri="{FF2B5EF4-FFF2-40B4-BE49-F238E27FC236}">
                <a16:creationId xmlns:a16="http://schemas.microsoft.com/office/drawing/2014/main" id="{5CB5BCCB-7C13-4B02-A502-43E7310C36B9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287208"/>
            <a:ext cx="2589831" cy="2590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Kuva 21">
            <a:extLst>
              <a:ext uri="{FF2B5EF4-FFF2-40B4-BE49-F238E27FC236}">
                <a16:creationId xmlns:a16="http://schemas.microsoft.com/office/drawing/2014/main" id="{7D3FDC96-FE65-4B74-B949-A6E181DDA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783" y="3873665"/>
            <a:ext cx="2781300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050371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Autofit/>
          </a:bodyPr>
          <a:lstStyle/>
          <a:p>
            <a:pPr algn="ctr"/>
            <a:r>
              <a:rPr lang="fi-FI" sz="2400" spc="500" dirty="0">
                <a:latin typeface="Arial Narrow" pitchFamily="34" charset="0"/>
              </a:rPr>
              <a:t>Kirkkohistoria – Eurooppa &amp; Suomi</a:t>
            </a:r>
          </a:p>
        </p:txBody>
      </p:sp>
      <p:sp>
        <p:nvSpPr>
          <p:cNvPr id="4" name="Otsikko 2"/>
          <p:cNvSpPr txBox="1">
            <a:spLocks/>
          </p:cNvSpPr>
          <p:nvPr/>
        </p:nvSpPr>
        <p:spPr>
          <a:xfrm>
            <a:off x="251520" y="779838"/>
            <a:ext cx="8229600" cy="792088"/>
          </a:xfrm>
          <a:prstGeom prst="rect">
            <a:avLst/>
          </a:prstGeom>
          <a:ln w="92075">
            <a:solidFill>
              <a:schemeClr val="accent1"/>
            </a:solidFill>
            <a:prstDash val="sysDot"/>
          </a:ln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5400" b="1" dirty="0">
                <a:solidFill>
                  <a:srgbClr val="00006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Narrow" pitchFamily="34" charset="0"/>
                <a:ea typeface="+mj-ea"/>
                <a:cs typeface="Times New Roman" pitchFamily="18" charset="0"/>
              </a:rPr>
              <a:t>2D?</a:t>
            </a:r>
            <a:r>
              <a:rPr kumimoji="0" lang="fi-FI" sz="5400" b="1" i="0" u="none" strike="noStrike" kern="1200" cap="none" spc="0" normalizeH="0" baseline="0" dirty="0">
                <a:ln>
                  <a:noFill/>
                </a:ln>
                <a:solidFill>
                  <a:srgbClr val="00006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Times New Roman" pitchFamily="18" charset="0"/>
              </a:rPr>
              <a:t>ajan kirkko Suomessa</a:t>
            </a:r>
            <a:endParaRPr kumimoji="0" lang="fi-FI" sz="3200" b="1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Narrow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6F1F5FB0-BDFC-49B9-B013-DB0E732F62F6}"/>
              </a:ext>
            </a:extLst>
          </p:cNvPr>
          <p:cNvSpPr/>
          <p:nvPr/>
        </p:nvSpPr>
        <p:spPr>
          <a:xfrm>
            <a:off x="239783" y="1769555"/>
            <a:ext cx="314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dirty="0">
                <a:solidFill>
                  <a:srgbClr val="AAADA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  <a:sym typeface="Wingdings" pitchFamily="2" charset="2"/>
              </a:rPr>
              <a:t>kauppa</a:t>
            </a:r>
            <a:endParaRPr lang="fi-FI" sz="2800" dirty="0">
              <a:solidFill>
                <a:srgbClr val="AAADAF"/>
              </a:solidFill>
              <a:latin typeface="Goudy Stout" panose="0202090407030B020401" pitchFamily="18" charset="0"/>
            </a:endParaRPr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8EC70B5F-29C2-494B-95F3-366BC929A077}"/>
              </a:ext>
            </a:extLst>
          </p:cNvPr>
          <p:cNvSpPr/>
          <p:nvPr/>
        </p:nvSpPr>
        <p:spPr>
          <a:xfrm>
            <a:off x="255611" y="2230510"/>
            <a:ext cx="55405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4000" dirty="0">
                <a:solidFill>
                  <a:schemeClr val="accent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Forte" panose="03060902040502070203" pitchFamily="66" charset="0"/>
                <a:sym typeface="Wingdings" pitchFamily="2" charset="2"/>
              </a:rPr>
              <a:t>Ruotsalaiset &amp; katoliset</a:t>
            </a:r>
            <a:endParaRPr lang="fi-FI" sz="4000" dirty="0">
              <a:solidFill>
                <a:schemeClr val="accent1">
                  <a:lumMod val="50000"/>
                  <a:lumOff val="50000"/>
                </a:schemeClr>
              </a:solidFill>
              <a:highlight>
                <a:srgbClr val="FFFF00"/>
              </a:highlight>
              <a:latin typeface="Forte" panose="03060902040502070203" pitchFamily="66" charset="0"/>
            </a:endParaRPr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B7495462-FA43-49A1-8F5A-E629E9F45058}"/>
              </a:ext>
            </a:extLst>
          </p:cNvPr>
          <p:cNvSpPr/>
          <p:nvPr/>
        </p:nvSpPr>
        <p:spPr>
          <a:xfrm>
            <a:off x="264967" y="3113625"/>
            <a:ext cx="8457361" cy="954107"/>
          </a:xfrm>
          <a:prstGeom prst="rect">
            <a:avLst/>
          </a:prstGeom>
          <a:ln w="539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i-FI" sz="28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  <a:sym typeface="Wingdings" pitchFamily="2" charset="2"/>
              </a:rPr>
              <a:t>Pähkinäsaari 1323 </a:t>
            </a:r>
          </a:p>
          <a:p>
            <a:pPr algn="ctr"/>
            <a:r>
              <a:rPr lang="fi-FI" sz="28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Stout" panose="0202090407030B020401" pitchFamily="18" charset="0"/>
                <a:sym typeface="Wingdings" pitchFamily="2" charset="2"/>
              </a:rPr>
              <a:t> </a:t>
            </a:r>
            <a:r>
              <a:rPr lang="fi-FI" sz="28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sym typeface="Wingdings" pitchFamily="2" charset="2"/>
              </a:rPr>
              <a:t>Länsi-Suomi : katolisuus  &amp; Ruotsi (läntinen kulttuuripiiri) </a:t>
            </a:r>
            <a:endParaRPr lang="fi-FI" sz="2800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06816ADD-8DA9-4999-93E2-60B760194BEA}"/>
              </a:ext>
            </a:extLst>
          </p:cNvPr>
          <p:cNvSpPr/>
          <p:nvPr/>
        </p:nvSpPr>
        <p:spPr>
          <a:xfrm>
            <a:off x="239783" y="4205462"/>
            <a:ext cx="848254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fi-FI" sz="2800" i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yksi hiippakunta, </a:t>
            </a:r>
            <a:r>
              <a:rPr lang="fi-FI" sz="2800" b="1" i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Turun piispa </a:t>
            </a:r>
          </a:p>
          <a:p>
            <a:pPr algn="ctr"/>
            <a:r>
              <a:rPr lang="fi-FI" sz="2800" i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(hallinto &amp; verot </a:t>
            </a:r>
            <a:r>
              <a:rPr lang="fi-FI" sz="2800" b="1" i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yhdisti</a:t>
            </a:r>
            <a:r>
              <a:rPr lang="fi-FI" sz="2800" i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- piispa edusti)</a:t>
            </a:r>
            <a:endParaRPr lang="fi-FI" sz="2000" i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fi-FI" sz="2800" i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seurakunnat, kirkkorakennukset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fi-FI" sz="2800" i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kirkkomaalaukset, alkeiskoulut, Turun katedraalikoulu, lahjakkaimmat ulkomaille</a:t>
            </a:r>
            <a:endParaRPr lang="fi-FI" sz="3600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FBF18BAE-B59A-4F11-BEB4-249802E664E7}"/>
              </a:ext>
            </a:extLst>
          </p:cNvPr>
          <p:cNvSpPr/>
          <p:nvPr/>
        </p:nvSpPr>
        <p:spPr>
          <a:xfrm>
            <a:off x="6156176" y="1769555"/>
            <a:ext cx="24482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600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  <a:sym typeface="Wingdings" pitchFamily="2" charset="2"/>
              </a:rPr>
              <a:t>ortodoksit idästä</a:t>
            </a:r>
            <a:endParaRPr lang="fi-FI" sz="3600" dirty="0">
              <a:solidFill>
                <a:srgbClr val="FF0066"/>
              </a:solidFill>
              <a:latin typeface="Franklin Gothic Heavy" panose="020B09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276062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58527"/>
          </a:xfrm>
        </p:spPr>
        <p:txBody>
          <a:bodyPr>
            <a:noAutofit/>
          </a:bodyPr>
          <a:lstStyle/>
          <a:p>
            <a:pPr algn="ctr"/>
            <a:r>
              <a:rPr lang="fi-FI" sz="2400" spc="500" dirty="0">
                <a:latin typeface="Arial Narrow" pitchFamily="34" charset="0"/>
              </a:rPr>
              <a:t>Kirkkohistoria – Eurooppa &amp; Suomi</a:t>
            </a:r>
          </a:p>
        </p:txBody>
      </p:sp>
      <p:sp>
        <p:nvSpPr>
          <p:cNvPr id="4" name="Otsikko 2"/>
          <p:cNvSpPr txBox="1">
            <a:spLocks/>
          </p:cNvSpPr>
          <p:nvPr/>
        </p:nvSpPr>
        <p:spPr>
          <a:xfrm>
            <a:off x="280801" y="620688"/>
            <a:ext cx="8229600" cy="632938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4800" b="1" noProof="0" dirty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Black" panose="020B0A04020102020204" pitchFamily="34" charset="0"/>
                <a:ea typeface="+mj-ea"/>
                <a:cs typeface="Times New Roman" pitchFamily="18" charset="0"/>
                <a:sym typeface="Wingdings" panose="05000000000000000000" pitchFamily="2" charset="2"/>
              </a:rPr>
              <a:t>3A?</a:t>
            </a:r>
            <a:r>
              <a:rPr lang="fi-FI" sz="3600" b="1" dirty="0">
                <a:solidFill>
                  <a:srgbClr val="0000CC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Black" panose="020B0A04020102020204" pitchFamily="34" charset="0"/>
                <a:ea typeface="+mj-ea"/>
                <a:cs typeface="Times New Roman" pitchFamily="18" charset="0"/>
                <a:sym typeface="Wingdings" panose="05000000000000000000" pitchFamily="2" charset="2"/>
              </a:rPr>
              <a:t> EUROOPASSA</a:t>
            </a:r>
            <a:endParaRPr kumimoji="0" lang="fi-FI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 Black" panose="020B0A04020102020204" pitchFamily="34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3" name="Taulukko 12">
            <a:extLst>
              <a:ext uri="{FF2B5EF4-FFF2-40B4-BE49-F238E27FC236}">
                <a16:creationId xmlns:a16="http://schemas.microsoft.com/office/drawing/2014/main" id="{276E292F-1267-45C7-9EC7-4DE63995AC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447669"/>
              </p:ext>
            </p:extLst>
          </p:nvPr>
        </p:nvGraphicFramePr>
        <p:xfrm>
          <a:off x="280801" y="1253626"/>
          <a:ext cx="8496944" cy="5407258"/>
        </p:xfrm>
        <a:graphic>
          <a:graphicData uri="http://schemas.openxmlformats.org/drawingml/2006/table">
            <a:tbl>
              <a:tblPr firstRow="1" bandRow="1"/>
              <a:tblGrid>
                <a:gridCol w="3456384">
                  <a:extLst>
                    <a:ext uri="{9D8B030D-6E8A-4147-A177-3AD203B41FA5}">
                      <a16:colId xmlns:a16="http://schemas.microsoft.com/office/drawing/2014/main" val="2321925576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145005882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82044852"/>
                    </a:ext>
                  </a:extLst>
                </a:gridCol>
              </a:tblGrid>
              <a:tr h="479727"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TAUSTAT ELI SYYT</a:t>
                      </a:r>
                      <a:endParaRPr lang="fi-FI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i-FI" sz="2000" b="1" dirty="0"/>
                        <a:t>MARTTI LUTHER: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i-FI" sz="2000" b="1" dirty="0"/>
                        <a:t>TEESIT 1517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i-FI" sz="1800" dirty="0"/>
                        <a:t>Raamatun arvovalta takaisin!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i-FI" sz="1800" dirty="0"/>
                        <a:t>Kansan-kielisyys!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i-FI" sz="1800" dirty="0"/>
                        <a:t>Hengelliset tehtävät etusijalle!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fi-FI" sz="1800" dirty="0"/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i-FI" sz="2000" dirty="0"/>
                        <a:t>paavin valta</a:t>
                      </a:r>
                      <a:endParaRPr lang="fi-FI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SEURAUKSET</a:t>
                      </a:r>
                      <a:endParaRPr lang="fi-FI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5553584"/>
                  </a:ext>
                </a:extLst>
              </a:tr>
              <a:tr h="570998">
                <a:tc rowSpan="3">
                  <a:txBody>
                    <a:bodyPr/>
                    <a:lstStyle/>
                    <a:p>
                      <a:pPr algn="ctr"/>
                      <a:r>
                        <a:rPr lang="fi-FI" sz="1900" dirty="0"/>
                        <a:t>katolisen kirkon </a:t>
                      </a:r>
                      <a:r>
                        <a:rPr lang="fi-FI" sz="2400" dirty="0"/>
                        <a:t>arvovallan heikkeneminen </a:t>
                      </a:r>
                      <a:endParaRPr lang="fi-FI" sz="1900" dirty="0"/>
                    </a:p>
                    <a:p>
                      <a:pPr algn="ctr"/>
                      <a:r>
                        <a:rPr lang="fi-FI" sz="1900" dirty="0"/>
                        <a:t>(Musta surma, tiedemiesten &amp; humanistien arvostelu)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700" u="sng" dirty="0"/>
                        <a:t>protestanttiset</a:t>
                      </a:r>
                      <a:endParaRPr lang="fi-FI" sz="2700" u="sng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51626"/>
                  </a:ext>
                </a:extLst>
              </a:tr>
              <a:tr h="479727">
                <a:tc vMerge="1"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000" dirty="0"/>
                        <a:t>evankelisluterilainen</a:t>
                      </a:r>
                      <a:endParaRPr lang="fi-FI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9082751"/>
                  </a:ext>
                </a:extLst>
              </a:tr>
              <a:tr h="479727">
                <a:tc vMerge="1"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000" dirty="0"/>
                        <a:t>anglikaaninen</a:t>
                      </a:r>
                      <a:endParaRPr lang="fi-FI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097675"/>
                  </a:ext>
                </a:extLst>
              </a:tr>
              <a:tr h="54232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400" dirty="0"/>
                        <a:t>maailmankuvan avartuminen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/>
                        <a:t>(tähtitiede, löytöretket, kirjapainotaito)</a:t>
                      </a:r>
                      <a:endParaRPr lang="fi-FI" sz="2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000" dirty="0"/>
                        <a:t>reformoidut</a:t>
                      </a:r>
                      <a:endParaRPr lang="fi-FI" sz="2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8078064"/>
                  </a:ext>
                </a:extLst>
              </a:tr>
              <a:tr h="59967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i-FI" sz="3600" dirty="0"/>
                        <a:t>uskonsodat</a:t>
                      </a:r>
                      <a:endParaRPr lang="fi-FI" sz="3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39056563"/>
                  </a:ext>
                </a:extLst>
              </a:tr>
              <a:tr h="46221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dirty="0"/>
                        <a:t>maallistuminen </a:t>
                      </a:r>
                      <a:r>
                        <a:rPr lang="fi-FI" sz="1800" dirty="0"/>
                        <a:t>(rakennushankkeet, ylellinen elämäntapa, anekauppa)</a:t>
                      </a:r>
                      <a:endParaRPr lang="fi-FI" sz="19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i-FI" dirty="0">
                        <a:latin typeface="Berlin Sans FB" panose="020E0602020502020306" pitchFamily="34" charset="0"/>
                      </a:endParaRPr>
                    </a:p>
                  </a:txBody>
                  <a:tcPr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675639"/>
                  </a:ext>
                </a:extLst>
              </a:tr>
              <a:tr h="679786">
                <a:tc vMerge="1"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000" dirty="0"/>
                        <a:t>muutokset katolisessa kirkossa</a:t>
                      </a:r>
                      <a:endParaRPr lang="fi-FI" sz="2000" dirty="0">
                        <a:solidFill>
                          <a:schemeClr val="tx1"/>
                        </a:solidFill>
                        <a:latin typeface="Berlin Sans FB" panose="020E0602020502020306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4124546736"/>
                  </a:ext>
                </a:extLst>
              </a:tr>
              <a:tr h="6743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900" dirty="0"/>
                        <a:t>humanistien arvostelu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000" dirty="0"/>
                        <a:t>(Trenton kirkolliskokous 1540)</a:t>
                      </a:r>
                      <a:endParaRPr lang="fi-FI" sz="2000" dirty="0">
                        <a:solidFill>
                          <a:schemeClr val="tx1"/>
                        </a:solidFill>
                        <a:latin typeface="Berlin Sans FB" panose="020E0602020502020306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22813"/>
                  </a:ext>
                </a:extLst>
              </a:tr>
            </a:tbl>
          </a:graphicData>
        </a:graphic>
      </p:graphicFrame>
      <p:cxnSp>
        <p:nvCxnSpPr>
          <p:cNvPr id="15" name="Yhdistin: Kulma 14">
            <a:extLst>
              <a:ext uri="{FF2B5EF4-FFF2-40B4-BE49-F238E27FC236}">
                <a16:creationId xmlns:a16="http://schemas.microsoft.com/office/drawing/2014/main" id="{FED6A5AD-DA1D-4C13-9359-D9C3C8ECC0FF}"/>
              </a:ext>
            </a:extLst>
          </p:cNvPr>
          <p:cNvCxnSpPr>
            <a:cxnSpLocks/>
          </p:cNvCxnSpPr>
          <p:nvPr/>
        </p:nvCxnSpPr>
        <p:spPr>
          <a:xfrm rot="16200000" flipH="1">
            <a:off x="4493269" y="5409220"/>
            <a:ext cx="504056" cy="432048"/>
          </a:xfrm>
          <a:prstGeom prst="bentConnector3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1222360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uorakulmio 20">
            <a:extLst>
              <a:ext uri="{FF2B5EF4-FFF2-40B4-BE49-F238E27FC236}">
                <a16:creationId xmlns:a16="http://schemas.microsoft.com/office/drawing/2014/main" id="{656A8672-21BE-49D7-A1DD-1DFF9284B1AE}"/>
              </a:ext>
            </a:extLst>
          </p:cNvPr>
          <p:cNvSpPr/>
          <p:nvPr/>
        </p:nvSpPr>
        <p:spPr>
          <a:xfrm>
            <a:off x="5436096" y="2483947"/>
            <a:ext cx="3382441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i-FI" sz="3200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  <a:cs typeface="Times New Roman" panose="02020603050405020304" pitchFamily="18" charset="0"/>
              </a:rPr>
              <a:t>Uuden testamentin suomennos 1548</a:t>
            </a:r>
            <a:endParaRPr lang="fi-FI" sz="4000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gency FB" panose="020B0503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Autofit/>
          </a:bodyPr>
          <a:lstStyle/>
          <a:p>
            <a:pPr algn="ctr"/>
            <a:r>
              <a:rPr lang="fi-FI" sz="2400" spc="500" dirty="0">
                <a:latin typeface="Arial Narrow" pitchFamily="34" charset="0"/>
              </a:rPr>
              <a:t>Kirkkohistoria – Eurooppa &amp; Suomi</a:t>
            </a:r>
          </a:p>
        </p:txBody>
      </p:sp>
      <p:sp>
        <p:nvSpPr>
          <p:cNvPr id="4" name="Otsikko 2"/>
          <p:cNvSpPr txBox="1">
            <a:spLocks/>
          </p:cNvSpPr>
          <p:nvPr/>
        </p:nvSpPr>
        <p:spPr>
          <a:xfrm>
            <a:off x="251520" y="779838"/>
            <a:ext cx="8229600" cy="792088"/>
          </a:xfrm>
          <a:prstGeom prst="rect">
            <a:avLst/>
          </a:prstGeom>
          <a:ln w="92075">
            <a:solidFill>
              <a:schemeClr val="accent1"/>
            </a:solidFill>
            <a:prstDash val="sysDot"/>
          </a:ln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fi-FI" sz="5400" b="1" dirty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  <a:sym typeface="Wingdings" panose="05000000000000000000" pitchFamily="2" charset="2"/>
              </a:rPr>
              <a:t>Uskon3B? </a:t>
            </a:r>
            <a:r>
              <a:rPr lang="fi-FI" sz="4000" b="1" dirty="0">
                <a:solidFill>
                  <a:srgbClr val="0000CC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  <a:sym typeface="Wingdings" panose="05000000000000000000" pitchFamily="2" charset="2"/>
              </a:rPr>
              <a:t>SUOMESSA</a:t>
            </a:r>
            <a:endParaRPr lang="fi-FI" sz="4000" b="1" dirty="0"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 Black" panose="020B0A04020102020204" pitchFamily="34" charset="0"/>
              <a:cs typeface="Times New Roman" pitchFamily="18" charset="0"/>
            </a:endParaRP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6F1F5FB0-BDFC-49B9-B013-DB0E732F62F6}"/>
              </a:ext>
            </a:extLst>
          </p:cNvPr>
          <p:cNvSpPr/>
          <p:nvPr/>
        </p:nvSpPr>
        <p:spPr>
          <a:xfrm>
            <a:off x="251520" y="1595090"/>
            <a:ext cx="55446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4000" dirty="0">
                <a:solidFill>
                  <a:srgbClr val="AAADA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tyle Script" panose="030804020302050B0404" pitchFamily="66" charset="0"/>
                <a:sym typeface="Wingdings" pitchFamily="2" charset="2"/>
              </a:rPr>
              <a:t>Kustaa Vaasa (omaisuus ja valta)</a:t>
            </a:r>
            <a:endParaRPr lang="fi-FI" sz="4000" dirty="0">
              <a:solidFill>
                <a:srgbClr val="AAADA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eestyle Script" panose="030804020302050B0404" pitchFamily="66" charset="0"/>
            </a:endParaRPr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8EC70B5F-29C2-494B-95F3-366BC929A077}"/>
              </a:ext>
            </a:extLst>
          </p:cNvPr>
          <p:cNvSpPr/>
          <p:nvPr/>
        </p:nvSpPr>
        <p:spPr>
          <a:xfrm>
            <a:off x="255611" y="2230510"/>
            <a:ext cx="388434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4000" dirty="0">
                <a:solidFill>
                  <a:schemeClr val="accent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Forte" panose="03060902040502070203" pitchFamily="66" charset="0"/>
                <a:sym typeface="Wingdings" pitchFamily="2" charset="2"/>
              </a:rPr>
              <a:t>Mikael Agricola</a:t>
            </a:r>
            <a:endParaRPr lang="fi-FI" sz="4000" dirty="0">
              <a:solidFill>
                <a:schemeClr val="accent1">
                  <a:lumMod val="50000"/>
                  <a:lumOff val="50000"/>
                </a:schemeClr>
              </a:solidFill>
              <a:highlight>
                <a:srgbClr val="FF0066"/>
              </a:highlight>
              <a:latin typeface="Forte" panose="03060902040502070203" pitchFamily="66" charset="0"/>
            </a:endParaRPr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06816ADD-8DA9-4999-93E2-60B760194BEA}"/>
              </a:ext>
            </a:extLst>
          </p:cNvPr>
          <p:cNvSpPr/>
          <p:nvPr/>
        </p:nvSpPr>
        <p:spPr>
          <a:xfrm>
            <a:off x="341071" y="3598481"/>
            <a:ext cx="8482545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i-FI" sz="36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  <a:cs typeface="Times New Roman" panose="02020603050405020304" pitchFamily="18" charset="0"/>
              </a:rPr>
              <a:t>suomenkielinen kirjallisuus</a:t>
            </a:r>
            <a:endParaRPr lang="fi-FI" sz="4400" i="1" dirty="0">
              <a:solidFill>
                <a:schemeClr val="accent6">
                  <a:lumMod val="75000"/>
                </a:schemeClr>
              </a:solidFill>
              <a:latin typeface="Franklin Gothic Heavy" panose="020B0903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FBF18BAE-B59A-4F11-BEB4-249802E664E7}"/>
              </a:ext>
            </a:extLst>
          </p:cNvPr>
          <p:cNvSpPr/>
          <p:nvPr/>
        </p:nvSpPr>
        <p:spPr>
          <a:xfrm>
            <a:off x="5364088" y="1452754"/>
            <a:ext cx="32250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600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  <a:sym typeface="Wingdings" pitchFamily="2" charset="2"/>
              </a:rPr>
              <a:t>Saksa </a:t>
            </a:r>
            <a:r>
              <a:rPr lang="fi-FI" sz="2400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  <a:sym typeface="Wingdings" pitchFamily="2" charset="2"/>
              </a:rPr>
              <a:t>(Wittenberg), Luther</a:t>
            </a:r>
            <a:endParaRPr lang="fi-FI" sz="2400" dirty="0">
              <a:solidFill>
                <a:srgbClr val="FF0066"/>
              </a:solidFill>
              <a:latin typeface="Franklin Gothic Heavy" panose="020B0903020102020204" pitchFamily="34" charset="0"/>
            </a:endParaRPr>
          </a:p>
        </p:txBody>
      </p:sp>
      <p:cxnSp>
        <p:nvCxnSpPr>
          <p:cNvPr id="5" name="Suora nuoliyhdysviiva 4">
            <a:extLst>
              <a:ext uri="{FF2B5EF4-FFF2-40B4-BE49-F238E27FC236}">
                <a16:creationId xmlns:a16="http://schemas.microsoft.com/office/drawing/2014/main" id="{7925F958-B6FB-40EB-ABEB-B1C0362CF8A5}"/>
              </a:ext>
            </a:extLst>
          </p:cNvPr>
          <p:cNvCxnSpPr>
            <a:cxnSpLocks/>
            <a:endCxn id="15" idx="3"/>
          </p:cNvCxnSpPr>
          <p:nvPr/>
        </p:nvCxnSpPr>
        <p:spPr>
          <a:xfrm flipH="1">
            <a:off x="4139952" y="2015391"/>
            <a:ext cx="1296144" cy="569062"/>
          </a:xfrm>
          <a:prstGeom prst="straightConnector1">
            <a:avLst/>
          </a:prstGeom>
          <a:ln w="120650">
            <a:solidFill>
              <a:srgbClr val="000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nuoliyhdysviiva 13">
            <a:extLst>
              <a:ext uri="{FF2B5EF4-FFF2-40B4-BE49-F238E27FC236}">
                <a16:creationId xmlns:a16="http://schemas.microsoft.com/office/drawing/2014/main" id="{74884574-AC5A-48F4-A875-D8D273498940}"/>
              </a:ext>
            </a:extLst>
          </p:cNvPr>
          <p:cNvCxnSpPr>
            <a:cxnSpLocks/>
          </p:cNvCxnSpPr>
          <p:nvPr/>
        </p:nvCxnSpPr>
        <p:spPr>
          <a:xfrm flipH="1">
            <a:off x="4788024" y="3120053"/>
            <a:ext cx="1008111" cy="599166"/>
          </a:xfrm>
          <a:prstGeom prst="straightConnector1">
            <a:avLst/>
          </a:prstGeom>
          <a:ln w="120650">
            <a:solidFill>
              <a:srgbClr val="000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uorakulmio 15">
            <a:extLst>
              <a:ext uri="{FF2B5EF4-FFF2-40B4-BE49-F238E27FC236}">
                <a16:creationId xmlns:a16="http://schemas.microsoft.com/office/drawing/2014/main" id="{406D0C56-8B1F-4E93-9E16-3D4121C97E43}"/>
              </a:ext>
            </a:extLst>
          </p:cNvPr>
          <p:cNvSpPr/>
          <p:nvPr/>
        </p:nvSpPr>
        <p:spPr>
          <a:xfrm>
            <a:off x="335992" y="4355701"/>
            <a:ext cx="8482545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i-FI" sz="3600" i="1" dirty="0">
                <a:solidFill>
                  <a:schemeClr val="accent6">
                    <a:lumMod val="75000"/>
                  </a:schemeClr>
                </a:solidFill>
                <a:latin typeface="Bodoni MT Condensed" panose="02070606080606020203" pitchFamily="18" charset="0"/>
                <a:cs typeface="Times New Roman" panose="02020603050405020304" pitchFamily="18" charset="0"/>
              </a:rPr>
              <a:t>kansanopetus (aapinen, katekismus)</a:t>
            </a:r>
            <a:endParaRPr lang="fi-FI" sz="4400" i="1" dirty="0">
              <a:solidFill>
                <a:schemeClr val="accent6">
                  <a:lumMod val="75000"/>
                </a:schemeClr>
              </a:solidFill>
              <a:latin typeface="Bodoni MT Condensed" panose="02070606080606020203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B432BD2C-189A-487A-BAD5-18927A359ECB}"/>
              </a:ext>
            </a:extLst>
          </p:cNvPr>
          <p:cNvSpPr/>
          <p:nvPr/>
        </p:nvSpPr>
        <p:spPr>
          <a:xfrm>
            <a:off x="352602" y="5217151"/>
            <a:ext cx="8482545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i-FI" sz="36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  <a:cs typeface="Times New Roman" panose="02020603050405020304" pitchFamily="18" charset="0"/>
              </a:rPr>
              <a:t>puhdasoppisuus </a:t>
            </a:r>
          </a:p>
          <a:p>
            <a:pPr algn="ctr"/>
            <a:r>
              <a:rPr lang="fi-FI" sz="3600" i="1" dirty="0">
                <a:solidFill>
                  <a:schemeClr val="accent6">
                    <a:lumMod val="75000"/>
                  </a:schemeClr>
                </a:solidFill>
                <a:latin typeface="Franklin Gothic Heavy" panose="020B0903020102020204" pitchFamily="34" charset="0"/>
                <a:cs typeface="Times New Roman" panose="02020603050405020304" pitchFamily="18" charset="0"/>
              </a:rPr>
              <a:t>(valtaistuimen &amp; alttarin liitto)</a:t>
            </a:r>
            <a:endParaRPr lang="fi-FI" sz="4400" i="1" dirty="0">
              <a:solidFill>
                <a:schemeClr val="accent6">
                  <a:lumMod val="75000"/>
                </a:schemeClr>
              </a:solidFill>
              <a:latin typeface="Franklin Gothic Heavy" panose="020B09030201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0" name="Suora nuoliyhdysviiva 19">
            <a:extLst>
              <a:ext uri="{FF2B5EF4-FFF2-40B4-BE49-F238E27FC236}">
                <a16:creationId xmlns:a16="http://schemas.microsoft.com/office/drawing/2014/main" id="{3E0471AA-EA15-48DF-B90E-172BEF3886D5}"/>
              </a:ext>
            </a:extLst>
          </p:cNvPr>
          <p:cNvCxnSpPr>
            <a:cxnSpLocks/>
          </p:cNvCxnSpPr>
          <p:nvPr/>
        </p:nvCxnSpPr>
        <p:spPr>
          <a:xfrm>
            <a:off x="4082568" y="2709124"/>
            <a:ext cx="1713567" cy="166751"/>
          </a:xfrm>
          <a:prstGeom prst="straightConnector1">
            <a:avLst/>
          </a:prstGeom>
          <a:ln w="120650">
            <a:solidFill>
              <a:srgbClr val="000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5202278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82000">
              <a:srgbClr val="FFFFF3">
                <a:alpha val="0"/>
              </a:srgbClr>
            </a:gs>
            <a:gs pos="99000">
              <a:srgbClr val="0087E6"/>
            </a:gs>
            <a:gs pos="100000">
              <a:srgbClr val="005CBF"/>
            </a:gs>
          </a:gsLst>
          <a:lin ang="4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179512" y="1808820"/>
            <a:ext cx="8784976" cy="4716524"/>
          </a:xfrm>
        </p:spPr>
        <p:txBody>
          <a:bodyPr>
            <a:noAutofit/>
          </a:bodyPr>
          <a:lstStyle/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i-FI" sz="3900" b="1" spc="40" dirty="0">
                <a:highlight>
                  <a:srgbClr val="FFFFF3"/>
                </a:highlight>
                <a:latin typeface="Arial Narrow" pitchFamily="34" charset="0"/>
                <a:sym typeface="Wingdings" pitchFamily="2" charset="2"/>
              </a:rPr>
              <a:t>Laadi kaksi erittäin löyhästi edellä olevien </a:t>
            </a:r>
            <a:r>
              <a:rPr lang="fi-FI" sz="3200" b="1" spc="40" dirty="0">
                <a:highlight>
                  <a:srgbClr val="FFFFF3"/>
                </a:highlight>
                <a:latin typeface="Arial Narrow" pitchFamily="34" charset="0"/>
                <a:sym typeface="Wingdings" pitchFamily="2" charset="2"/>
              </a:rPr>
              <a:t>arvoitusten kaltaista tehtävää muita oppilaita varten kappaleesta </a:t>
            </a:r>
            <a:r>
              <a:rPr lang="fi-FI" sz="4000" b="1" spc="4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F3"/>
                </a:highlight>
                <a:latin typeface="Arial Narrow" pitchFamily="34" charset="0"/>
                <a:sym typeface="Wingdings" pitchFamily="2" charset="2"/>
              </a:rPr>
              <a:t>neljä</a:t>
            </a:r>
            <a:r>
              <a:rPr lang="fi-FI" sz="3200" dirty="0">
                <a:latin typeface="Arial Narrow" pitchFamily="34" charset="0"/>
                <a:sym typeface="Wingdings" pitchFamily="2" charset="2"/>
              </a:rPr>
              <a:t> (4. 1400-luvun lopun löytöretkistä nykypäivään). 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fi-FI" sz="2400" dirty="0">
                <a:latin typeface="Arial Narrow" pitchFamily="34" charset="0"/>
                <a:sym typeface="Wingdings" pitchFamily="2" charset="2"/>
              </a:rPr>
              <a:t>-Toisen saat halutessasi tehdä 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fi-FI" sz="2400" dirty="0">
                <a:latin typeface="Arial Narrow" pitchFamily="34" charset="0"/>
                <a:sym typeface="Wingdings" pitchFamily="2" charset="2"/>
              </a:rPr>
              <a:t>korkeintaan kolmen hengen ryhmässä, 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fi-FI" sz="2400" dirty="0">
                <a:latin typeface="Arial Narrow" pitchFamily="34" charset="0"/>
                <a:sym typeface="Wingdings" pitchFamily="2" charset="2"/>
              </a:rPr>
              <a:t>toinen sinun on tehtävä yksin!</a:t>
            </a:r>
          </a:p>
          <a:p>
            <a:pPr marL="109728" indent="0">
              <a:spcBef>
                <a:spcPts val="600"/>
              </a:spcBef>
              <a:buNone/>
            </a:pPr>
            <a:r>
              <a:rPr lang="fi-FI" sz="3200" b="1" dirty="0">
                <a:latin typeface="Arial Narrow" pitchFamily="34" charset="0"/>
                <a:sym typeface="Wingdings" pitchFamily="2" charset="2"/>
              </a:rPr>
              <a:t>-Työsi arvioidaan asteikolla 0-4/5 osana koetta!</a:t>
            </a:r>
            <a:endParaRPr lang="fi-FI" sz="4400" b="1" dirty="0">
              <a:latin typeface="Arial Narrow" pitchFamily="34" charset="0"/>
              <a:sym typeface="Wingdings" pitchFamily="2" charset="2"/>
            </a:endParaRPr>
          </a:p>
          <a:p>
            <a:pPr marL="109728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fi-FI" sz="4000" dirty="0">
                <a:latin typeface="Arial Narrow" pitchFamily="34" charset="0"/>
                <a:sym typeface="Wingdings" pitchFamily="2" charset="2"/>
              </a:rPr>
              <a:t>Saa myös piirtää! </a:t>
            </a:r>
            <a:r>
              <a:rPr lang="fi-FI" sz="4000" b="1" dirty="0">
                <a:solidFill>
                  <a:srgbClr val="FF0000"/>
                </a:solidFill>
                <a:latin typeface="Arial Narrow" pitchFamily="34" charset="0"/>
                <a:sym typeface="Wingdings" pitchFamily="2" charset="2"/>
              </a:rPr>
              <a:t>Omaperäisyys</a:t>
            </a:r>
            <a:r>
              <a:rPr lang="fi-FI" sz="4000" dirty="0">
                <a:latin typeface="Arial Narrow" pitchFamily="34" charset="0"/>
                <a:sym typeface="Wingdings" pitchFamily="2" charset="2"/>
              </a:rPr>
              <a:t> on valttia!</a:t>
            </a:r>
          </a:p>
          <a:p>
            <a:pPr marL="109728" indent="0">
              <a:spcBef>
                <a:spcPts val="600"/>
              </a:spcBef>
              <a:buNone/>
            </a:pPr>
            <a:r>
              <a:rPr lang="fi-FI" sz="2600" dirty="0">
                <a:latin typeface="Arial Narrow" pitchFamily="34" charset="0"/>
                <a:sym typeface="Wingdings" pitchFamily="2" charset="2"/>
              </a:rPr>
              <a:t>								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Autofit/>
          </a:bodyPr>
          <a:lstStyle/>
          <a:p>
            <a:pPr algn="ctr"/>
            <a:r>
              <a:rPr lang="fi-FI" sz="2400" spc="500" dirty="0">
                <a:latin typeface="Arial Narrow" pitchFamily="34" charset="0"/>
              </a:rPr>
              <a:t>Kirkkohistoria – Eurooppa &amp; Suomi</a:t>
            </a:r>
          </a:p>
        </p:txBody>
      </p:sp>
      <p:sp>
        <p:nvSpPr>
          <p:cNvPr id="4" name="Otsikko 2"/>
          <p:cNvSpPr txBox="1">
            <a:spLocks/>
          </p:cNvSpPr>
          <p:nvPr/>
        </p:nvSpPr>
        <p:spPr>
          <a:xfrm>
            <a:off x="251520" y="1016732"/>
            <a:ext cx="8229600" cy="792088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5400" b="1" noProof="0" dirty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Goudy Stout" panose="0202090407030B020401" pitchFamily="18" charset="0"/>
                <a:ea typeface="+mj-ea"/>
                <a:cs typeface="Times New Roman" pitchFamily="18" charset="0"/>
              </a:rPr>
              <a:t>Tehtävät</a:t>
            </a:r>
            <a:endParaRPr kumimoji="0" lang="fi-FI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Goudy Stout" panose="0202090407030B020401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DD58DF14-8DCB-4B71-BDD0-759A5DC24040}"/>
              </a:ext>
            </a:extLst>
          </p:cNvPr>
          <p:cNvSpPr/>
          <p:nvPr/>
        </p:nvSpPr>
        <p:spPr>
          <a:xfrm>
            <a:off x="5148064" y="3573016"/>
            <a:ext cx="3744416" cy="1569660"/>
          </a:xfrm>
          <a:prstGeom prst="rect">
            <a:avLst/>
          </a:prstGeom>
          <a:ln w="60325">
            <a:solidFill>
              <a:srgbClr val="0000CC"/>
            </a:solidFill>
          </a:ln>
        </p:spPr>
        <p:txBody>
          <a:bodyPr wrap="square">
            <a:spAutoFit/>
          </a:bodyPr>
          <a:lstStyle/>
          <a:p>
            <a:r>
              <a:rPr lang="fi-FI" dirty="0">
                <a:latin typeface="Arial Narrow" pitchFamily="34" charset="0"/>
              </a:rPr>
              <a:t>Tämä moniste on </a:t>
            </a:r>
            <a:r>
              <a:rPr lang="fi-FI" sz="4000" dirty="0">
                <a:latin typeface="Arial Black" pitchFamily="34" charset="0"/>
              </a:rPr>
              <a:t>palautettava</a:t>
            </a:r>
            <a:r>
              <a:rPr lang="fi-FI" sz="2000" dirty="0">
                <a:latin typeface="Arial Black" pitchFamily="34" charset="0"/>
              </a:rPr>
              <a:t> </a:t>
            </a:r>
            <a:r>
              <a:rPr lang="fi-FI" dirty="0">
                <a:latin typeface="Arial Narrow" pitchFamily="34" charset="0"/>
              </a:rPr>
              <a:t>opettajalle ilman merkintöjä tunnin päättyessä!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287326805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Mukautettu 5">
      <a:dk1>
        <a:sysClr val="windowText" lastClr="000000"/>
      </a:dk1>
      <a:lt1>
        <a:srgbClr val="FEFDC7"/>
      </a:lt1>
      <a:dk2>
        <a:srgbClr val="000000"/>
      </a:dk2>
      <a:lt2>
        <a:srgbClr val="DEF5FA"/>
      </a:lt2>
      <a:accent1>
        <a:srgbClr val="002060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000000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irt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1025</TotalTime>
  <Words>316</Words>
  <Application>Microsoft Office PowerPoint</Application>
  <PresentationFormat>Näytössä katseltava diaesitys (4:3)</PresentationFormat>
  <Paragraphs>90</Paragraphs>
  <Slides>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30" baseType="lpstr">
      <vt:lpstr>Agency FB</vt:lpstr>
      <vt:lpstr>Arial</vt:lpstr>
      <vt:lpstr>Arial Black</vt:lpstr>
      <vt:lpstr>Arial Narrow</vt:lpstr>
      <vt:lpstr>Berlin Sans FB</vt:lpstr>
      <vt:lpstr>Berlin Sans FB Demi</vt:lpstr>
      <vt:lpstr>Bodoni MT Condensed</vt:lpstr>
      <vt:lpstr>Bodoni MT Poster Compressed</vt:lpstr>
      <vt:lpstr>Calibri</vt:lpstr>
      <vt:lpstr>Cooper Black</vt:lpstr>
      <vt:lpstr>Forte</vt:lpstr>
      <vt:lpstr>Franklin Gothic Heavy</vt:lpstr>
      <vt:lpstr>Freestyle Script</vt:lpstr>
      <vt:lpstr>Goudy Stout</vt:lpstr>
      <vt:lpstr>Lucida Sans Unicode</vt:lpstr>
      <vt:lpstr>Stencil</vt:lpstr>
      <vt:lpstr>Times New Roman</vt:lpstr>
      <vt:lpstr>Verdana</vt:lpstr>
      <vt:lpstr>Wingdings</vt:lpstr>
      <vt:lpstr>Wingdings 2</vt:lpstr>
      <vt:lpstr>Wingdings 3</vt:lpstr>
      <vt:lpstr>Aula</vt:lpstr>
      <vt:lpstr> tehtäviä   eli ratkaise perässä tulevat arvoitukset sinulle annetun materiaalin avulla</vt:lpstr>
      <vt:lpstr>Kirkkohistoria – Eurooppa &amp; Suomi</vt:lpstr>
      <vt:lpstr>Kirkkohistoria – Eurooppa &amp; Suomi</vt:lpstr>
      <vt:lpstr>Kirkkohistoria – Eurooppa &amp; Suomi</vt:lpstr>
      <vt:lpstr>Kirkkohistoria – Eurooppa &amp; Suomi</vt:lpstr>
      <vt:lpstr>Kirkkohistoria – Eurooppa &amp; Suomi</vt:lpstr>
      <vt:lpstr>Kirkkohistoria – Eurooppa &amp; Suomi</vt:lpstr>
      <vt:lpstr>Kirkkohistoria – Eurooppa &amp; Suomi</vt:lpstr>
    </vt:vector>
  </TitlesOfParts>
  <Company>Kuopion kaupunki koulutuspalvelukeskus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Uskonnon merkitys meillä  – ja vähän muuallakin –  ennen ja nyt</dc:title>
  <dc:creator>jya_teppo</dc:creator>
  <cp:lastModifiedBy>Tervo Teppo Juhani</cp:lastModifiedBy>
  <cp:revision>109</cp:revision>
  <cp:lastPrinted>2017-09-14T17:37:53Z</cp:lastPrinted>
  <dcterms:created xsi:type="dcterms:W3CDTF">2012-01-12T11:33:25Z</dcterms:created>
  <dcterms:modified xsi:type="dcterms:W3CDTF">2017-09-14T17:37:55Z</dcterms:modified>
</cp:coreProperties>
</file>